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12"/>
  </p:notesMasterIdLst>
  <p:handoutMasterIdLst>
    <p:handoutMasterId r:id="rId13"/>
  </p:handoutMasterIdLst>
  <p:sldIdLst>
    <p:sldId id="298" r:id="rId2"/>
    <p:sldId id="256" r:id="rId3"/>
    <p:sldId id="271" r:id="rId4"/>
    <p:sldId id="257" r:id="rId5"/>
    <p:sldId id="269" r:id="rId6"/>
    <p:sldId id="270" r:id="rId7"/>
    <p:sldId id="294" r:id="rId8"/>
    <p:sldId id="259" r:id="rId9"/>
    <p:sldId id="300" r:id="rId10"/>
    <p:sldId id="299"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 Withers STP" initials="LWS" lastIdx="1" clrIdx="0">
    <p:extLst>
      <p:ext uri="{19B8F6BF-5375-455C-9EA6-DF929625EA0E}">
        <p15:presenceInfo xmlns:p15="http://schemas.microsoft.com/office/powerpoint/2012/main" userId="S-1-5-21-2879283742-4050561872-1295807617-268455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B5E"/>
    <a:srgbClr val="FFFF00"/>
    <a:srgbClr val="FF6937"/>
    <a:srgbClr val="00AEEF"/>
    <a:srgbClr val="DDF3F1"/>
    <a:srgbClr val="00833D"/>
    <a:srgbClr val="7030A0"/>
    <a:srgbClr val="6A1E74"/>
    <a:srgbClr val="FF9933"/>
    <a:srgbClr val="D8D1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93" autoAdjust="0"/>
    <p:restoredTop sz="80837" autoAdjust="0"/>
  </p:normalViewPr>
  <p:slideViewPr>
    <p:cSldViewPr snapToGrid="0">
      <p:cViewPr varScale="1">
        <p:scale>
          <a:sx n="70" d="100"/>
          <a:sy n="70" d="100"/>
        </p:scale>
        <p:origin x="888" y="48"/>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11/8/2022</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11/8/2022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3148294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10</a:t>
            </a:fld>
            <a:endParaRPr lang="en-US"/>
          </a:p>
        </p:txBody>
      </p:sp>
    </p:spTree>
    <p:extLst>
      <p:ext uri="{BB962C8B-B14F-4D97-AF65-F5344CB8AC3E}">
        <p14:creationId xmlns:p14="http://schemas.microsoft.com/office/powerpoint/2010/main" val="486840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Slide 1</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This week we are taking part in Road Safety Week 2022</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Road Safety Week is a big road safety campaign and it happens every year.</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800" b="0" i="0" dirty="0">
                <a:solidFill>
                  <a:srgbClr val="282828"/>
                </a:solidFill>
                <a:effectLst/>
                <a:latin typeface="ff-tisa-sans-web-pro"/>
              </a:rPr>
              <a:t>We’re going to be talking about road safety all week and this is important because we all use roads and it’s important to talk about what we need to make sure our journeys are safe.</a:t>
            </a:r>
          </a:p>
          <a:p>
            <a:pPr>
              <a:lnSpc>
                <a:spcPct val="107000"/>
              </a:lnSpc>
              <a:spcAft>
                <a:spcPts val="800"/>
              </a:spcAft>
            </a:pPr>
            <a:endParaRPr lang="en-US" sz="2800" b="0" i="0" dirty="0">
              <a:solidFill>
                <a:srgbClr val="282828"/>
              </a:solidFill>
              <a:effectLst/>
              <a:latin typeface="ff-tisa-sans-web-pro"/>
            </a:endParaRPr>
          </a:p>
          <a:p>
            <a:pPr>
              <a:lnSpc>
                <a:spcPct val="107000"/>
              </a:lnSpc>
              <a:spcAft>
                <a:spcPts val="800"/>
              </a:spcAft>
            </a:pPr>
            <a:r>
              <a:rPr lang="en-GB"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 note about sensitivity</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Discussions about road safety should be approached with care. If you are aware that a pupil has been affected by a road crash, either directly or indirectly, please talk to them and their parent or carer before involving them in any Road Safety Week activities. Please take individual needs into consideration when planning your activities and carry out risk assessments where required. The road safety animation explains that sometimes people get badly hurt in crashes and sometimes people die.</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Move to next slide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D3278212-19FC-42E0-8115-846D9635D0B6}" type="slidenum">
              <a:rPr lang="en-GB" smtClean="0"/>
              <a:t>2</a:t>
            </a:fld>
            <a:endParaRPr lang="en-GB"/>
          </a:p>
        </p:txBody>
      </p:sp>
    </p:spTree>
    <p:extLst>
      <p:ext uri="{BB962C8B-B14F-4D97-AF65-F5344CB8AC3E}">
        <p14:creationId xmlns:p14="http://schemas.microsoft.com/office/powerpoint/2010/main" val="634530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Slide 3</a:t>
            </a:r>
          </a:p>
          <a:p>
            <a:pPr>
              <a:lnSpc>
                <a:spcPct val="107000"/>
              </a:lnSpc>
              <a:spcAft>
                <a:spcPts val="800"/>
              </a:spcAft>
            </a:pP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So we’re going to have a think about how do we use roads?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Who can tell me how they’ve used a road today. How did you get to school this morning?</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Suggestions could include: </a:t>
            </a:r>
          </a:p>
          <a:p>
            <a:pPr marL="171450" indent="-1714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Walk</a:t>
            </a:r>
          </a:p>
          <a:p>
            <a:pPr marL="171450" indent="-1714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Cycle</a:t>
            </a:r>
          </a:p>
          <a:p>
            <a:pPr marL="171450" indent="-1714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Scoot</a:t>
            </a:r>
          </a:p>
          <a:p>
            <a:pPr marL="171450" indent="-1714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As a car passenger</a:t>
            </a:r>
          </a:p>
          <a:p>
            <a:pPr marL="171450" indent="-1714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As a bus or tram passenger</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And can you think of any other people we share our roads with?</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Suggestions could include: </a:t>
            </a:r>
          </a:p>
          <a:p>
            <a:pPr marL="171450" indent="-1714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People who walk – pedestrians</a:t>
            </a:r>
          </a:p>
          <a:p>
            <a:pPr marL="171450" indent="-1714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People who ride – bicycles, motorbikes, horses and scooters</a:t>
            </a:r>
          </a:p>
          <a:p>
            <a:pPr marL="171450" indent="-1714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People who use wheelchairs or mobility scooters</a:t>
            </a:r>
          </a:p>
          <a:p>
            <a:pPr marL="171450" indent="-1714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People who drive for work – buses, trams, ambulances, lorry drivers, van drivers</a:t>
            </a:r>
          </a:p>
          <a:p>
            <a:pPr marL="171450" indent="-1714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People who ride for work – food delivery, police</a:t>
            </a:r>
          </a:p>
          <a:p>
            <a:pPr marL="171450" indent="-1714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Children in pushchairs</a:t>
            </a:r>
            <a:endParaRPr lang="en-GB" dirty="0"/>
          </a:p>
          <a:p>
            <a:endParaRPr lang="en-GB" dirty="0"/>
          </a:p>
          <a:p>
            <a:r>
              <a:rPr lang="en-GB" b="1" dirty="0"/>
              <a:t>Move to next slide</a:t>
            </a:r>
          </a:p>
        </p:txBody>
      </p:sp>
      <p:sp>
        <p:nvSpPr>
          <p:cNvPr id="4" name="Slide Number Placeholder 3"/>
          <p:cNvSpPr>
            <a:spLocks noGrp="1"/>
          </p:cNvSpPr>
          <p:nvPr>
            <p:ph type="sldNum" sz="quarter" idx="5"/>
          </p:nvPr>
        </p:nvSpPr>
        <p:spPr/>
        <p:txBody>
          <a:bodyPr/>
          <a:lstStyle/>
          <a:p>
            <a:fld id="{D3278212-19FC-42E0-8115-846D9635D0B6}" type="slidenum">
              <a:rPr lang="en-GB" smtClean="0"/>
              <a:t>3</a:t>
            </a:fld>
            <a:endParaRPr lang="en-GB"/>
          </a:p>
        </p:txBody>
      </p:sp>
    </p:spTree>
    <p:extLst>
      <p:ext uri="{BB962C8B-B14F-4D97-AF65-F5344CB8AC3E}">
        <p14:creationId xmlns:p14="http://schemas.microsoft.com/office/powerpoint/2010/main" val="4019565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Slide 4</a:t>
            </a:r>
          </a:p>
          <a:p>
            <a:pPr>
              <a:lnSpc>
                <a:spcPct val="107000"/>
              </a:lnSpc>
              <a:spcAft>
                <a:spcPts val="800"/>
              </a:spcAft>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We know that we share our roads with lots of different people and vehicles</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you can see a street that shows a road with no traffic.</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It’s busy but it’s a safe space for people to walk and cycle. There are safe footpaths and a cycle path just for bicycles.</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Move to next slide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D3278212-19FC-42E0-8115-846D9635D0B6}" type="slidenum">
              <a:rPr lang="en-GB" smtClean="0"/>
              <a:t>4</a:t>
            </a:fld>
            <a:endParaRPr lang="en-GB"/>
          </a:p>
        </p:txBody>
      </p:sp>
    </p:spTree>
    <p:extLst>
      <p:ext uri="{BB962C8B-B14F-4D97-AF65-F5344CB8AC3E}">
        <p14:creationId xmlns:p14="http://schemas.microsoft.com/office/powerpoint/2010/main" val="602734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Slide 5</a:t>
            </a:r>
          </a:p>
          <a:p>
            <a:pPr>
              <a:lnSpc>
                <a:spcPct val="107000"/>
              </a:lnSpc>
              <a:spcAft>
                <a:spcPts val="800"/>
              </a:spcAft>
            </a:pP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Who do we share our roads with?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Here you can see a different street where people travelling in lots of different ways have to share the road space.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There are people walking, cycling, cars, vans and buses.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This one is really busy too, but there is a separate place for people to walk and cycle, and there’s a safe place to cross the road.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l" fontAlgn="base">
              <a:buFont typeface="+mj-lt"/>
              <a:buNone/>
            </a:pPr>
            <a:r>
              <a:rPr lang="en-GB" b="1" i="0" dirty="0">
                <a:solidFill>
                  <a:srgbClr val="282828"/>
                </a:solidFill>
                <a:effectLst/>
                <a:latin typeface="ff-tisa-sans-web-pro"/>
              </a:rPr>
              <a:t>Because we all have to share roads, it’s really important that everyone understands how to use roads safely to keep us all safe</a:t>
            </a:r>
          </a:p>
          <a:p>
            <a:pPr algn="l" fontAlgn="base">
              <a:buFont typeface="+mj-lt"/>
              <a:buNone/>
            </a:pPr>
            <a:endParaRPr lang="en-GB" b="0" i="0" dirty="0">
              <a:solidFill>
                <a:srgbClr val="282828"/>
              </a:solidFill>
              <a:effectLst/>
              <a:latin typeface="ff-tisa-sans-web-pro"/>
            </a:endParaRPr>
          </a:p>
          <a:p>
            <a:r>
              <a:rPr lang="en-GB" b="1" dirty="0"/>
              <a:t>Move to next slide</a:t>
            </a:r>
          </a:p>
        </p:txBody>
      </p:sp>
      <p:sp>
        <p:nvSpPr>
          <p:cNvPr id="4" name="Slide Number Placeholder 3"/>
          <p:cNvSpPr>
            <a:spLocks noGrp="1"/>
          </p:cNvSpPr>
          <p:nvPr>
            <p:ph type="sldNum" sz="quarter" idx="5"/>
          </p:nvPr>
        </p:nvSpPr>
        <p:spPr/>
        <p:txBody>
          <a:bodyPr/>
          <a:lstStyle/>
          <a:p>
            <a:fld id="{D3278212-19FC-42E0-8115-846D9635D0B6}" type="slidenum">
              <a:rPr lang="en-GB" smtClean="0"/>
              <a:t>5</a:t>
            </a:fld>
            <a:endParaRPr lang="en-GB"/>
          </a:p>
        </p:txBody>
      </p:sp>
    </p:spTree>
    <p:extLst>
      <p:ext uri="{BB962C8B-B14F-4D97-AF65-F5344CB8AC3E}">
        <p14:creationId xmlns:p14="http://schemas.microsoft.com/office/powerpoint/2010/main" val="3219671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mj-lt"/>
              <a:buNone/>
            </a:pPr>
            <a:endParaRPr lang="en-GB" b="0" i="0" dirty="0">
              <a:solidFill>
                <a:srgbClr val="282828"/>
              </a:solidFill>
              <a:effectLst/>
              <a:latin typeface="ff-tisa-sans-web-pro"/>
            </a:endParaRPr>
          </a:p>
          <a:p>
            <a:pPr marL="0" marR="0" lvl="0" indent="0" algn="l" defTabSz="914400" rtl="0" eaLnBrk="1" fontAlgn="base" latinLnBrk="0" hangingPunct="1">
              <a:lnSpc>
                <a:spcPct val="100000"/>
              </a:lnSpc>
              <a:spcBef>
                <a:spcPts val="0"/>
              </a:spcBef>
              <a:spcAft>
                <a:spcPts val="0"/>
              </a:spcAft>
              <a:buClrTx/>
              <a:buSzTx/>
              <a:buFont typeface="+mj-lt"/>
              <a:buNone/>
              <a:tabLst/>
              <a:defRPr/>
            </a:pPr>
            <a:r>
              <a:rPr lang="en-GB" b="1" i="0" dirty="0">
                <a:solidFill>
                  <a:srgbClr val="282828"/>
                </a:solidFill>
                <a:effectLst/>
                <a:latin typeface="ff-tisa-sans-web-pro"/>
              </a:rPr>
              <a:t>Slide 6</a:t>
            </a:r>
          </a:p>
          <a:p>
            <a:pPr marL="0" marR="0" lvl="0" indent="0" algn="l" defTabSz="914400" rtl="0" eaLnBrk="1" fontAlgn="base" latinLnBrk="0" hangingPunct="1">
              <a:lnSpc>
                <a:spcPct val="100000"/>
              </a:lnSpc>
              <a:spcBef>
                <a:spcPts val="0"/>
              </a:spcBef>
              <a:spcAft>
                <a:spcPts val="0"/>
              </a:spcAft>
              <a:buClrTx/>
              <a:buSzTx/>
              <a:buFont typeface="+mj-lt"/>
              <a:buNone/>
              <a:tabLst/>
              <a:defRPr/>
            </a:pPr>
            <a:endParaRPr lang="en-GB" b="1" i="0" dirty="0">
              <a:solidFill>
                <a:srgbClr val="282828"/>
              </a:solidFill>
              <a:effectLst/>
              <a:latin typeface="ff-tisa-sans-web-pro"/>
            </a:endParaRPr>
          </a:p>
          <a:p>
            <a:pPr marL="0" marR="0" lvl="0" indent="0" algn="l" defTabSz="914400" rtl="0" eaLnBrk="1" fontAlgn="base" latinLnBrk="0" hangingPunct="1">
              <a:lnSpc>
                <a:spcPct val="100000"/>
              </a:lnSpc>
              <a:spcBef>
                <a:spcPts val="0"/>
              </a:spcBef>
              <a:spcAft>
                <a:spcPts val="0"/>
              </a:spcAft>
              <a:buClrTx/>
              <a:buSzTx/>
              <a:buFont typeface="+mj-lt"/>
              <a:buNone/>
              <a:tabLst/>
              <a:defRPr/>
            </a:pPr>
            <a:r>
              <a:rPr lang="en-GB" b="1" i="0" dirty="0">
                <a:solidFill>
                  <a:srgbClr val="282828"/>
                </a:solidFill>
                <a:effectLst/>
                <a:latin typeface="ff-tisa-sans-web-pro"/>
              </a:rPr>
              <a:t>There are rules we all need to follow when we use roads</a:t>
            </a:r>
          </a:p>
          <a:p>
            <a:pPr marL="0" marR="0" lvl="0" indent="0" algn="l" defTabSz="914400" rtl="0" eaLnBrk="1" fontAlgn="base" latinLnBrk="0" hangingPunct="1">
              <a:lnSpc>
                <a:spcPct val="100000"/>
              </a:lnSpc>
              <a:spcBef>
                <a:spcPts val="0"/>
              </a:spcBef>
              <a:spcAft>
                <a:spcPts val="0"/>
              </a:spcAft>
              <a:buClrTx/>
              <a:buSzTx/>
              <a:buFont typeface="+mj-lt"/>
              <a:buNone/>
              <a:tabLst/>
              <a:defRPr/>
            </a:pPr>
            <a:endParaRPr lang="en-GB" b="1" i="0" dirty="0">
              <a:solidFill>
                <a:srgbClr val="282828"/>
              </a:solidFill>
              <a:effectLst/>
              <a:latin typeface="ff-tisa-sans-web-pro"/>
            </a:endParaRPr>
          </a:p>
          <a:p>
            <a:pPr marL="0" marR="0" lvl="0" indent="0" algn="l" defTabSz="914400" rtl="0" eaLnBrk="1" fontAlgn="base" latinLnBrk="0" hangingPunct="1">
              <a:lnSpc>
                <a:spcPct val="100000"/>
              </a:lnSpc>
              <a:spcBef>
                <a:spcPts val="0"/>
              </a:spcBef>
              <a:spcAft>
                <a:spcPts val="0"/>
              </a:spcAft>
              <a:buClrTx/>
              <a:buSzTx/>
              <a:buFont typeface="+mj-lt"/>
              <a:buNone/>
              <a:tabLst/>
              <a:defRPr/>
            </a:pPr>
            <a:r>
              <a:rPr lang="en-GB" b="0" i="0" dirty="0">
                <a:solidFill>
                  <a:srgbClr val="282828"/>
                </a:solidFill>
                <a:effectLst/>
                <a:latin typeface="ff-tisa-sans-web-pro"/>
              </a:rPr>
              <a:t>Can you think of any rules?</a:t>
            </a:r>
          </a:p>
          <a:p>
            <a:pPr marL="0" marR="0" lvl="0" indent="0" algn="l" defTabSz="914400" rtl="0" eaLnBrk="1" fontAlgn="base" latinLnBrk="0" hangingPunct="1">
              <a:lnSpc>
                <a:spcPct val="100000"/>
              </a:lnSpc>
              <a:spcBef>
                <a:spcPts val="0"/>
              </a:spcBef>
              <a:spcAft>
                <a:spcPts val="0"/>
              </a:spcAft>
              <a:buClrTx/>
              <a:buSzTx/>
              <a:buFont typeface="+mj-lt"/>
              <a:buNone/>
              <a:tabLst/>
              <a:defRPr/>
            </a:pPr>
            <a:endParaRPr lang="en-GB" b="1" i="0" dirty="0">
              <a:solidFill>
                <a:srgbClr val="282828"/>
              </a:solidFill>
              <a:effectLst/>
              <a:latin typeface="ff-tisa-sans-web-pro"/>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282828"/>
                </a:solidFill>
                <a:effectLst/>
                <a:latin typeface="ff-tisa-sans-web-pro"/>
              </a:rPr>
              <a:t>Drive slowly near our school</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282828"/>
                </a:solidFill>
                <a:effectLst/>
                <a:latin typeface="ff-tisa-sans-web-pro"/>
              </a:rPr>
              <a:t>Only cross the road when the green man shows</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282828"/>
                </a:solidFill>
                <a:effectLst/>
                <a:latin typeface="ff-tisa-sans-web-pro"/>
              </a:rPr>
              <a:t>Stop when we see a red traffic light</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282828"/>
                </a:solidFill>
                <a:effectLst/>
                <a:latin typeface="ff-tisa-sans-web-pro"/>
              </a:rPr>
              <a:t>No parking outside school</a:t>
            </a:r>
          </a:p>
          <a:p>
            <a:pPr marL="0" marR="0" lvl="0" indent="0" algn="l" defTabSz="914400" rtl="0" eaLnBrk="1" fontAlgn="base" latinLnBrk="0" hangingPunct="1">
              <a:lnSpc>
                <a:spcPct val="100000"/>
              </a:lnSpc>
              <a:spcBef>
                <a:spcPts val="0"/>
              </a:spcBef>
              <a:spcAft>
                <a:spcPts val="0"/>
              </a:spcAft>
              <a:buClrTx/>
              <a:buSzTx/>
              <a:buFont typeface="+mj-lt"/>
              <a:buNone/>
              <a:tabLst/>
              <a:defRPr/>
            </a:pPr>
            <a:endParaRPr lang="en-GB" b="0" i="0" dirty="0">
              <a:solidFill>
                <a:srgbClr val="282828"/>
              </a:solidFill>
              <a:effectLst/>
              <a:latin typeface="ff-tisa-sans-web-pro"/>
            </a:endParaRPr>
          </a:p>
          <a:p>
            <a:pPr marL="0" marR="0" lvl="0" indent="0" algn="l" defTabSz="914400" rtl="0" eaLnBrk="1" fontAlgn="base" latinLnBrk="0" hangingPunct="1">
              <a:lnSpc>
                <a:spcPct val="100000"/>
              </a:lnSpc>
              <a:spcBef>
                <a:spcPts val="0"/>
              </a:spcBef>
              <a:spcAft>
                <a:spcPts val="0"/>
              </a:spcAft>
              <a:buClrTx/>
              <a:buSzTx/>
              <a:buFont typeface="+mj-lt"/>
              <a:buNone/>
              <a:tabLst/>
              <a:defRPr/>
            </a:pPr>
            <a:r>
              <a:rPr lang="en-GB" b="0" i="0" dirty="0">
                <a:solidFill>
                  <a:srgbClr val="282828"/>
                </a:solidFill>
                <a:effectLst/>
                <a:latin typeface="ff-tisa-sans-web-pro"/>
              </a:rPr>
              <a:t>These rules are important to keep us safe.</a:t>
            </a:r>
          </a:p>
          <a:p>
            <a:pPr marL="0" marR="0" lvl="0" indent="0" algn="l" defTabSz="914400" rtl="0" eaLnBrk="1" fontAlgn="base" latinLnBrk="0" hangingPunct="1">
              <a:lnSpc>
                <a:spcPct val="100000"/>
              </a:lnSpc>
              <a:spcBef>
                <a:spcPts val="0"/>
              </a:spcBef>
              <a:spcAft>
                <a:spcPts val="0"/>
              </a:spcAft>
              <a:buClrTx/>
              <a:buSzTx/>
              <a:buFont typeface="+mj-lt"/>
              <a:buNone/>
              <a:tabLst/>
              <a:defRPr/>
            </a:pPr>
            <a:endParaRPr lang="en-GB" b="0" i="0" dirty="0">
              <a:solidFill>
                <a:srgbClr val="282828"/>
              </a:solidFill>
              <a:effectLst/>
              <a:latin typeface="ff-tisa-sans-web-pro"/>
            </a:endParaRPr>
          </a:p>
          <a:p>
            <a:pPr marL="0" marR="0" lvl="0" indent="0" algn="l" defTabSz="914400" rtl="0" eaLnBrk="1" fontAlgn="base" latinLnBrk="0" hangingPunct="1">
              <a:lnSpc>
                <a:spcPct val="100000"/>
              </a:lnSpc>
              <a:spcBef>
                <a:spcPts val="0"/>
              </a:spcBef>
              <a:spcAft>
                <a:spcPts val="0"/>
              </a:spcAft>
              <a:buClrTx/>
              <a:buSzTx/>
              <a:buFont typeface="+mj-lt"/>
              <a:buNone/>
              <a:tabLst/>
              <a:defRPr/>
            </a:pPr>
            <a:r>
              <a:rPr lang="en-GB" b="0" i="0" dirty="0">
                <a:solidFill>
                  <a:srgbClr val="282828"/>
                </a:solidFill>
                <a:effectLst/>
                <a:latin typeface="ff-tisa-sans-web-pro"/>
              </a:rPr>
              <a:t>Why do you think this is important?</a:t>
            </a:r>
          </a:p>
          <a:p>
            <a:pPr marL="0" marR="0" lvl="0" indent="0" algn="l" defTabSz="914400" rtl="0" eaLnBrk="1" fontAlgn="base" latinLnBrk="0" hangingPunct="1">
              <a:lnSpc>
                <a:spcPct val="100000"/>
              </a:lnSpc>
              <a:spcBef>
                <a:spcPts val="0"/>
              </a:spcBef>
              <a:spcAft>
                <a:spcPts val="0"/>
              </a:spcAft>
              <a:buClrTx/>
              <a:buSzTx/>
              <a:buFont typeface="+mj-lt"/>
              <a:buNone/>
              <a:tabLst/>
              <a:defRPr/>
            </a:pPr>
            <a:endParaRPr lang="en-GB" b="0" i="0" dirty="0">
              <a:solidFill>
                <a:srgbClr val="282828"/>
              </a:solidFill>
              <a:effectLst/>
              <a:latin typeface="ff-tisa-sans-web-pro"/>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282828"/>
                </a:solidFill>
                <a:effectLst/>
                <a:latin typeface="ff-tisa-sans-web-pro"/>
              </a:rPr>
              <a:t>Traffic is heavy and hard</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282828"/>
                </a:solidFill>
                <a:effectLst/>
                <a:latin typeface="ff-tisa-sans-web-pro"/>
              </a:rPr>
              <a:t>If it hits us it can hurt us very badly</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282828"/>
                </a:solidFill>
                <a:effectLst/>
                <a:latin typeface="ff-tisa-sans-web-pro"/>
              </a:rPr>
              <a:t>Our bodies are soft and get hurt easily</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282828"/>
                </a:solidFill>
                <a:effectLst/>
                <a:latin typeface="ff-tisa-sans-web-pro"/>
              </a:rPr>
              <a:t>Big vehicles and fast traffic can cause the most harm.</a:t>
            </a:r>
          </a:p>
          <a:p>
            <a:pPr marL="0" marR="0" lvl="0" indent="0" algn="l" defTabSz="914400" rtl="0" eaLnBrk="1" fontAlgn="base" latinLnBrk="0" hangingPunct="1">
              <a:lnSpc>
                <a:spcPct val="100000"/>
              </a:lnSpc>
              <a:spcBef>
                <a:spcPts val="0"/>
              </a:spcBef>
              <a:spcAft>
                <a:spcPts val="0"/>
              </a:spcAft>
              <a:buClrTx/>
              <a:buSzTx/>
              <a:buFont typeface="+mj-lt"/>
              <a:buNone/>
              <a:tabLst/>
              <a:defRPr/>
            </a:pPr>
            <a:endParaRPr lang="en-GB" b="0" i="0" dirty="0">
              <a:solidFill>
                <a:srgbClr val="282828"/>
              </a:solidFill>
              <a:effectLst/>
              <a:latin typeface="ff-tisa-sans-web-pro"/>
            </a:endParaRPr>
          </a:p>
          <a:p>
            <a:pPr algn="l" fontAlgn="base">
              <a:buFont typeface="+mj-lt"/>
              <a:buNone/>
            </a:pPr>
            <a:r>
              <a:rPr lang="en-GB" b="0" i="0" dirty="0">
                <a:solidFill>
                  <a:srgbClr val="282828"/>
                </a:solidFill>
                <a:effectLst/>
                <a:latin typeface="ff-tisa-sans-web-pro"/>
              </a:rPr>
              <a:t>The new rules will help protect the people who need it most.</a:t>
            </a:r>
          </a:p>
          <a:p>
            <a:pPr algn="l" fontAlgn="base">
              <a:buFont typeface="+mj-lt"/>
              <a:buNone/>
            </a:pPr>
            <a:endParaRPr lang="en-GB" b="0" i="0" dirty="0">
              <a:solidFill>
                <a:srgbClr val="282828"/>
              </a:solidFill>
              <a:effectLst/>
              <a:latin typeface="ff-tisa-sans-web-pro"/>
            </a:endParaRPr>
          </a:p>
          <a:p>
            <a:pPr algn="l" fontAlgn="base">
              <a:buFont typeface="+mj-lt"/>
              <a:buNone/>
            </a:pPr>
            <a:r>
              <a:rPr lang="en-GB" b="0" i="0" dirty="0">
                <a:solidFill>
                  <a:srgbClr val="282828"/>
                </a:solidFill>
                <a:effectLst/>
                <a:latin typeface="ff-tisa-sans-web-pro"/>
              </a:rPr>
              <a:t>The rules say that the people who are most likely to be harmed in a crash need the most protection.</a:t>
            </a:r>
          </a:p>
          <a:p>
            <a:pPr algn="l" fontAlgn="base">
              <a:buFont typeface="+mj-lt"/>
              <a:buNone/>
            </a:pPr>
            <a:r>
              <a:rPr lang="en-GB" b="0" i="0" dirty="0">
                <a:solidFill>
                  <a:srgbClr val="282828"/>
                </a:solidFill>
                <a:effectLst/>
                <a:latin typeface="ff-tisa-sans-web-pro"/>
              </a:rPr>
              <a:t>This includes pedestrians, cyclists, horse riders and motorcyclists. Children, older adults and disabled people are most at risk.</a:t>
            </a:r>
          </a:p>
          <a:p>
            <a:pPr algn="l" fontAlgn="base">
              <a:buFont typeface="+mj-lt"/>
              <a:buNone/>
            </a:pPr>
            <a:endParaRPr lang="en-GB" b="0" i="0" dirty="0">
              <a:solidFill>
                <a:srgbClr val="282828"/>
              </a:solidFill>
              <a:effectLst/>
              <a:latin typeface="ff-tisa-sans-web-pro"/>
            </a:endParaRPr>
          </a:p>
          <a:p>
            <a:pPr algn="l" fontAlgn="base">
              <a:buFont typeface="Arial" panose="020B0604020202020204" pitchFamily="34" charset="0"/>
              <a:buNone/>
            </a:pPr>
            <a:r>
              <a:rPr lang="en-GB" b="0" i="0" dirty="0">
                <a:solidFill>
                  <a:srgbClr val="282828"/>
                </a:solidFill>
                <a:effectLst/>
                <a:latin typeface="ff-tisa-sans-web-pro"/>
              </a:rPr>
              <a:t>People who drive vehicles that cause the most harm need to take the greatest care to reduce the danger to others.</a:t>
            </a:r>
          </a:p>
          <a:p>
            <a:pPr algn="l" fontAlgn="base">
              <a:buFont typeface="Arial" panose="020B0604020202020204" pitchFamily="34" charset="0"/>
              <a:buNone/>
            </a:pPr>
            <a:r>
              <a:rPr lang="en-GB" b="0" i="0" dirty="0">
                <a:solidFill>
                  <a:srgbClr val="282828"/>
                </a:solidFill>
                <a:effectLst/>
                <a:latin typeface="ff-tisa-sans-web-pro"/>
              </a:rPr>
              <a:t>This means drivers of big vehicles like lorries and buses, vans and minibuses, and drivers of cars and taxis and motorbikes.</a:t>
            </a:r>
          </a:p>
          <a:p>
            <a:pPr algn="l" fontAlgn="base">
              <a:buFont typeface="Arial" panose="020B0604020202020204" pitchFamily="34" charset="0"/>
              <a:buNone/>
            </a:pPr>
            <a:endParaRPr lang="en-GB" b="0" i="0" dirty="0">
              <a:solidFill>
                <a:srgbClr val="282828"/>
              </a:solidFill>
              <a:effectLst/>
              <a:latin typeface="ff-tisa-sans-web-pro"/>
            </a:endParaRPr>
          </a:p>
          <a:p>
            <a:pPr algn="l" fontAlgn="base">
              <a:buFont typeface="Arial" panose="020B0604020202020204" pitchFamily="34" charset="0"/>
              <a:buNone/>
            </a:pPr>
            <a:r>
              <a:rPr lang="en-GB" b="0" i="0" dirty="0">
                <a:solidFill>
                  <a:srgbClr val="282828"/>
                </a:solidFill>
                <a:effectLst/>
                <a:latin typeface="ff-tisa-sans-web-pro"/>
              </a:rPr>
              <a:t>Cyclists and horse riders need to reduce danger to people who walk.</a:t>
            </a:r>
          </a:p>
          <a:p>
            <a:pPr algn="l" fontAlgn="base">
              <a:buFont typeface="Arial" panose="020B0604020202020204" pitchFamily="34" charset="0"/>
              <a:buNone/>
            </a:pPr>
            <a:endParaRPr lang="en-GB" b="0" i="0" dirty="0">
              <a:solidFill>
                <a:srgbClr val="282828"/>
              </a:solidFill>
              <a:effectLst/>
              <a:latin typeface="ff-tisa-sans-web-pro"/>
            </a:endParaRPr>
          </a:p>
          <a:p>
            <a:pPr algn="l" fontAlgn="base">
              <a:buFont typeface="Arial" panose="020B0604020202020204" pitchFamily="34" charset="0"/>
              <a:buNone/>
            </a:pPr>
            <a:r>
              <a:rPr lang="en-GB" b="0" i="0" dirty="0">
                <a:solidFill>
                  <a:srgbClr val="282828"/>
                </a:solidFill>
                <a:effectLst/>
                <a:latin typeface="ff-tisa-sans-web-pro"/>
              </a:rPr>
              <a:t>And everyone needs to use roads safely to protect themself and others.</a:t>
            </a:r>
          </a:p>
          <a:p>
            <a:pPr algn="l"/>
            <a:endParaRPr lang="en-GB" b="0" i="0" dirty="0">
              <a:solidFill>
                <a:srgbClr val="282828"/>
              </a:solidFill>
              <a:effectLst/>
              <a:latin typeface="ff-tisa-sans-web-pro"/>
            </a:endParaRPr>
          </a:p>
          <a:p>
            <a:pPr algn="l"/>
            <a:r>
              <a:rPr lang="en-GB" b="0" i="0" dirty="0">
                <a:solidFill>
                  <a:srgbClr val="282828"/>
                </a:solidFill>
                <a:effectLst/>
                <a:latin typeface="ff-tisa-sans-web-pro"/>
              </a:rPr>
              <a:t>We’re now going to show you how this works with a bit of help from [nominate class representatives or teachers to come to the front to show different types of road users]</a:t>
            </a:r>
          </a:p>
          <a:p>
            <a:pPr algn="l"/>
            <a:endParaRPr lang="en-GB" b="0" i="0" dirty="0">
              <a:solidFill>
                <a:srgbClr val="282828"/>
              </a:solidFill>
              <a:effectLst/>
              <a:latin typeface="ff-tisa-sans-web-pro"/>
            </a:endParaRPr>
          </a:p>
          <a:p>
            <a:pPr algn="l"/>
            <a:r>
              <a:rPr lang="en-GB" b="0" i="0" dirty="0">
                <a:solidFill>
                  <a:srgbClr val="282828"/>
                </a:solidFill>
                <a:effectLst/>
                <a:latin typeface="ff-tisa-sans-web-pro"/>
              </a:rPr>
              <a:t>Use whatever props you have available or big labels to represent someone who is:</a:t>
            </a:r>
          </a:p>
          <a:p>
            <a:pPr algn="l"/>
            <a:r>
              <a:rPr lang="en-GB" b="0" i="0" dirty="0">
                <a:solidFill>
                  <a:srgbClr val="282828"/>
                </a:solidFill>
                <a:effectLst/>
                <a:latin typeface="ff-tisa-sans-web-pro"/>
              </a:rPr>
              <a:t>Walking</a:t>
            </a:r>
          </a:p>
          <a:p>
            <a:pPr algn="l"/>
            <a:r>
              <a:rPr lang="en-GB" b="0" i="0" dirty="0">
                <a:solidFill>
                  <a:srgbClr val="282828"/>
                </a:solidFill>
                <a:effectLst/>
                <a:latin typeface="ff-tisa-sans-web-pro"/>
              </a:rPr>
              <a:t>Riding a scooter</a:t>
            </a:r>
          </a:p>
          <a:p>
            <a:pPr algn="l"/>
            <a:r>
              <a:rPr lang="en-GB" b="0" i="0" dirty="0">
                <a:solidFill>
                  <a:srgbClr val="282828"/>
                </a:solidFill>
                <a:effectLst/>
                <a:latin typeface="ff-tisa-sans-web-pro"/>
              </a:rPr>
              <a:t>Riding a bicycle</a:t>
            </a:r>
          </a:p>
          <a:p>
            <a:pPr algn="l"/>
            <a:r>
              <a:rPr lang="en-GB" b="0" i="0" dirty="0">
                <a:solidFill>
                  <a:srgbClr val="282828"/>
                </a:solidFill>
                <a:effectLst/>
                <a:latin typeface="ff-tisa-sans-web-pro"/>
              </a:rPr>
              <a:t>Riding a horse</a:t>
            </a:r>
          </a:p>
          <a:p>
            <a:pPr algn="l"/>
            <a:r>
              <a:rPr lang="en-GB" b="0" i="0" dirty="0">
                <a:solidFill>
                  <a:srgbClr val="282828"/>
                </a:solidFill>
                <a:effectLst/>
                <a:latin typeface="ff-tisa-sans-web-pro"/>
              </a:rPr>
              <a:t>Riding a motorbike</a:t>
            </a:r>
          </a:p>
          <a:p>
            <a:pPr algn="l"/>
            <a:r>
              <a:rPr lang="en-GB" b="0" i="0" dirty="0">
                <a:solidFill>
                  <a:srgbClr val="282828"/>
                </a:solidFill>
                <a:effectLst/>
                <a:latin typeface="ff-tisa-sans-web-pro"/>
              </a:rPr>
              <a:t>Driving a car</a:t>
            </a:r>
          </a:p>
          <a:p>
            <a:pPr algn="l"/>
            <a:r>
              <a:rPr lang="en-GB" b="0" i="0" dirty="0">
                <a:solidFill>
                  <a:srgbClr val="282828"/>
                </a:solidFill>
                <a:effectLst/>
                <a:latin typeface="ff-tisa-sans-web-pro"/>
              </a:rPr>
              <a:t>Driving a bus</a:t>
            </a:r>
          </a:p>
          <a:p>
            <a:pPr algn="l"/>
            <a:r>
              <a:rPr lang="en-GB" b="0" i="0" dirty="0">
                <a:solidFill>
                  <a:srgbClr val="282828"/>
                </a:solidFill>
                <a:effectLst/>
                <a:latin typeface="ff-tisa-sans-web-pro"/>
              </a:rPr>
              <a:t>Driving a lorry</a:t>
            </a:r>
          </a:p>
          <a:p>
            <a:pPr algn="l"/>
            <a:endParaRPr lang="en-GB" b="0" i="0" dirty="0">
              <a:solidFill>
                <a:srgbClr val="282828"/>
              </a:solidFill>
              <a:effectLst/>
              <a:latin typeface="ff-tisa-sans-web-pro"/>
            </a:endParaRPr>
          </a:p>
          <a:p>
            <a:pPr algn="l"/>
            <a:r>
              <a:rPr lang="en-GB" b="0" i="0" dirty="0">
                <a:solidFill>
                  <a:srgbClr val="282828"/>
                </a:solidFill>
                <a:effectLst/>
                <a:latin typeface="ff-tisa-sans-web-pro"/>
              </a:rPr>
              <a:t>Ask pupils who is most likely to do most harm:</a:t>
            </a:r>
          </a:p>
          <a:p>
            <a:pPr algn="l"/>
            <a:r>
              <a:rPr lang="en-GB" b="0" i="0" dirty="0">
                <a:solidFill>
                  <a:srgbClr val="282828"/>
                </a:solidFill>
                <a:effectLst/>
                <a:latin typeface="ff-tisa-sans-web-pro"/>
              </a:rPr>
              <a:t>Person driving a car</a:t>
            </a:r>
          </a:p>
          <a:p>
            <a:pPr algn="l"/>
            <a:r>
              <a:rPr lang="en-GB" b="0" i="0" dirty="0">
                <a:solidFill>
                  <a:srgbClr val="282828"/>
                </a:solidFill>
                <a:effectLst/>
                <a:latin typeface="ff-tisa-sans-web-pro"/>
              </a:rPr>
              <a:t>Person driving a bus</a:t>
            </a:r>
          </a:p>
          <a:p>
            <a:pPr algn="l"/>
            <a:r>
              <a:rPr lang="en-GB" b="0" i="0" dirty="0">
                <a:solidFill>
                  <a:srgbClr val="282828"/>
                </a:solidFill>
                <a:effectLst/>
                <a:latin typeface="ff-tisa-sans-web-pro"/>
              </a:rPr>
              <a:t>Person driving a lorry</a:t>
            </a:r>
          </a:p>
          <a:p>
            <a:pPr algn="l"/>
            <a:endParaRPr lang="en-GB" b="0" i="0" dirty="0">
              <a:solidFill>
                <a:srgbClr val="282828"/>
              </a:solidFill>
              <a:effectLst/>
              <a:latin typeface="ff-tisa-sans-web-pro"/>
            </a:endParaRPr>
          </a:p>
          <a:p>
            <a:pPr algn="l"/>
            <a:r>
              <a:rPr lang="en-GB" b="0" i="0" dirty="0">
                <a:solidFill>
                  <a:srgbClr val="282828"/>
                </a:solidFill>
                <a:effectLst/>
                <a:latin typeface="ff-tisa-sans-web-pro"/>
              </a:rPr>
              <a:t>Ask pupils who needs most protection:</a:t>
            </a:r>
          </a:p>
          <a:p>
            <a:pPr algn="l"/>
            <a:r>
              <a:rPr lang="en-GB" b="0" i="0" dirty="0">
                <a:solidFill>
                  <a:srgbClr val="282828"/>
                </a:solidFill>
                <a:effectLst/>
                <a:latin typeface="ff-tisa-sans-web-pro"/>
              </a:rPr>
              <a:t>Person walking</a:t>
            </a:r>
          </a:p>
          <a:p>
            <a:pPr algn="l"/>
            <a:r>
              <a:rPr lang="en-GB" b="0" i="0" dirty="0">
                <a:solidFill>
                  <a:srgbClr val="282828"/>
                </a:solidFill>
                <a:effectLst/>
                <a:latin typeface="ff-tisa-sans-web-pro"/>
              </a:rPr>
              <a:t>Person riding a bicycle</a:t>
            </a:r>
          </a:p>
          <a:p>
            <a:pPr algn="l"/>
            <a:r>
              <a:rPr lang="en-GB" b="0" i="0" dirty="0">
                <a:solidFill>
                  <a:srgbClr val="282828"/>
                </a:solidFill>
                <a:effectLst/>
                <a:latin typeface="ff-tisa-sans-web-pro"/>
              </a:rPr>
              <a:t>Person riding a horse</a:t>
            </a:r>
          </a:p>
          <a:p>
            <a:pPr algn="l"/>
            <a:r>
              <a:rPr lang="en-GB" b="0" i="0" dirty="0">
                <a:solidFill>
                  <a:srgbClr val="282828"/>
                </a:solidFill>
                <a:effectLst/>
                <a:latin typeface="ff-tisa-sans-web-pro"/>
              </a:rPr>
              <a:t>Person riding a motorbike</a:t>
            </a:r>
          </a:p>
          <a:p>
            <a:pPr algn="l"/>
            <a:endParaRPr lang="en-GB" b="0" i="0" dirty="0">
              <a:solidFill>
                <a:srgbClr val="282828"/>
              </a:solidFill>
              <a:effectLst/>
              <a:latin typeface="ff-tisa-sans-web-pro"/>
            </a:endParaRPr>
          </a:p>
          <a:p>
            <a:pPr algn="l"/>
            <a:endParaRPr lang="en-GB" b="0" i="0" dirty="0">
              <a:solidFill>
                <a:srgbClr val="282828"/>
              </a:solidFill>
              <a:effectLst/>
              <a:latin typeface="ff-tisa-sans-web-pro"/>
            </a:endParaRPr>
          </a:p>
          <a:p>
            <a:pPr algn="l"/>
            <a:r>
              <a:rPr lang="en-GB" b="0" i="0" dirty="0">
                <a:solidFill>
                  <a:srgbClr val="282828"/>
                </a:solidFill>
                <a:effectLst/>
                <a:latin typeface="ff-tisa-sans-web-pro"/>
              </a:rPr>
              <a:t>Ask pupils to arrange the road users in order to show who is most at risk and needs most protection, and who is most likely to cause harm and needs to take the greatest responsibility.</a:t>
            </a:r>
          </a:p>
          <a:p>
            <a:pPr algn="l"/>
            <a:endParaRPr lang="en-GB" b="0" i="0" dirty="0">
              <a:solidFill>
                <a:srgbClr val="282828"/>
              </a:solidFill>
              <a:effectLst/>
              <a:latin typeface="ff-tisa-sans-web-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People who drive vehicles, especially big vehicles need to make sure they drive safely to protect people who walk and cycle and ride horses.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algn="l"/>
            <a:endParaRPr lang="en-GB" b="0" i="0" dirty="0">
              <a:solidFill>
                <a:srgbClr val="282828"/>
              </a:solidFill>
              <a:effectLst/>
              <a:latin typeface="ff-tisa-sans-web-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Move to next slide</a:t>
            </a:r>
          </a:p>
          <a:p>
            <a:endParaRPr lang="en-GB" dirty="0"/>
          </a:p>
        </p:txBody>
      </p:sp>
      <p:sp>
        <p:nvSpPr>
          <p:cNvPr id="4" name="Slide Number Placeholder 3"/>
          <p:cNvSpPr>
            <a:spLocks noGrp="1"/>
          </p:cNvSpPr>
          <p:nvPr>
            <p:ph type="sldNum" sz="quarter" idx="5"/>
          </p:nvPr>
        </p:nvSpPr>
        <p:spPr/>
        <p:txBody>
          <a:bodyPr/>
          <a:lstStyle/>
          <a:p>
            <a:fld id="{D3278212-19FC-42E0-8115-846D9635D0B6}" type="slidenum">
              <a:rPr lang="en-GB" smtClean="0"/>
              <a:t>6</a:t>
            </a:fld>
            <a:endParaRPr lang="en-GB"/>
          </a:p>
        </p:txBody>
      </p:sp>
    </p:spTree>
    <p:extLst>
      <p:ext uri="{BB962C8B-B14F-4D97-AF65-F5344CB8AC3E}">
        <p14:creationId xmlns:p14="http://schemas.microsoft.com/office/powerpoint/2010/main" val="2002092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recap the Warwickshire Safe and Active road safety code</a:t>
            </a:r>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4221023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Slide 7</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Everyone can shout out for Safe Roads for All</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Remember we’re taking part in Road Safety Week and talking about road safety.</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We’re thinking about who we share our roads with and how we can use roads safely.</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Our grown ups can help us too.</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Say to younger children that they should always hold hands with a grown-up when walking near roads. They should use safe footpaths away from traffic and always cross roads at safe places with a grown up. When riding their bikes, they should ride their bike with a grown up on a safe path away from traffic and wear a helmet to protect their head if they fall off. They should always sit in a special car seat to protect them when travelling by car.</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Remind older children that we all share a responsibility to use roads safely, and this includes people who walk, scoot and ride, as well as people who drive. Say that they shouldn’t use their phone when walking near roads/crossing roads and they should play in safe places away from traffic. Children can talk to their parents or carers and remind them to drive at safe speeds, especially in areas where people live, work and play; to never use their phone while driving; and to always wear a seat belt.</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At the end of this assembly, I would like you to think about making a pledge… what is a pledge? It is a bit like a promise. You are going to make a pledge for how you are going to use the roads safely. For example, I pledge to wear reflective clothing when I walk to and from school each day or you might park safely, further away from school and walk to school every morning.</a:t>
            </a:r>
          </a:p>
        </p:txBody>
      </p:sp>
      <p:sp>
        <p:nvSpPr>
          <p:cNvPr id="4" name="Slide Number Placeholder 3"/>
          <p:cNvSpPr>
            <a:spLocks noGrp="1"/>
          </p:cNvSpPr>
          <p:nvPr>
            <p:ph type="sldNum" sz="quarter" idx="5"/>
          </p:nvPr>
        </p:nvSpPr>
        <p:spPr/>
        <p:txBody>
          <a:bodyPr/>
          <a:lstStyle/>
          <a:p>
            <a:fld id="{D3278212-19FC-42E0-8115-846D9635D0B6}" type="slidenum">
              <a:rPr lang="en-GB" smtClean="0"/>
              <a:t>8</a:t>
            </a:fld>
            <a:endParaRPr lang="en-GB"/>
          </a:p>
        </p:txBody>
      </p:sp>
    </p:spTree>
    <p:extLst>
      <p:ext uri="{BB962C8B-B14F-4D97-AF65-F5344CB8AC3E}">
        <p14:creationId xmlns:p14="http://schemas.microsoft.com/office/powerpoint/2010/main" val="1295463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1311882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608ABE-55A1-4A23-B61E-3C88C2D89DA1}" type="datetimeFigureOut">
              <a:rPr lang="en-GB" smtClean="0"/>
              <a:t>08/11/2022</a:t>
            </a:fld>
            <a:endParaRPr lang="en-GB"/>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6EC3E42-53AE-43BD-AB25-A5BDE1EE9036}"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5705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608ABE-55A1-4A23-B61E-3C88C2D89DA1}" type="datetimeFigureOut">
              <a:rPr lang="en-GB" smtClean="0"/>
              <a:t>08/11/2022</a:t>
            </a:fld>
            <a:endParaRPr lang="en-GB"/>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6EC3E42-53AE-43BD-AB25-A5BDE1EE9036}" type="slidenum">
              <a:rPr lang="en-GB" smtClean="0"/>
              <a:t>‹#›</a:t>
            </a:fld>
            <a:endParaRPr lang="en-GB"/>
          </a:p>
        </p:txBody>
      </p:sp>
    </p:spTree>
    <p:extLst>
      <p:ext uri="{BB962C8B-B14F-4D97-AF65-F5344CB8AC3E}">
        <p14:creationId xmlns:p14="http://schemas.microsoft.com/office/powerpoint/2010/main" val="3626455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608ABE-55A1-4A23-B61E-3C88C2D89DA1}" type="datetimeFigureOut">
              <a:rPr lang="en-GB" smtClean="0"/>
              <a:t>08/11/2022</a:t>
            </a:fld>
            <a:endParaRPr lang="en-GB"/>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6EC3E42-53AE-43BD-AB25-A5BDE1EE9036}" type="slidenum">
              <a:rPr lang="en-GB" smtClean="0"/>
              <a:t>‹#›</a:t>
            </a:fld>
            <a:endParaRPr lang="en-GB"/>
          </a:p>
        </p:txBody>
      </p:sp>
    </p:spTree>
    <p:extLst>
      <p:ext uri="{BB962C8B-B14F-4D97-AF65-F5344CB8AC3E}">
        <p14:creationId xmlns:p14="http://schemas.microsoft.com/office/powerpoint/2010/main" val="4265859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Univers LT Pro 45 Light" panose="020B0403020202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p>
        </p:txBody>
      </p:sp>
    </p:spTree>
    <p:extLst>
      <p:ext uri="{BB962C8B-B14F-4D97-AF65-F5344CB8AC3E}">
        <p14:creationId xmlns:p14="http://schemas.microsoft.com/office/powerpoint/2010/main" val="3197697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2" name="Picture 1" descr="A field of red flowers&#10;&#10;Description automatically generated">
            <a:extLst>
              <a:ext uri="{FF2B5EF4-FFF2-40B4-BE49-F238E27FC236}">
                <a16:creationId xmlns:a16="http://schemas.microsoft.com/office/drawing/2014/main" id="{AB3327E8-81C6-679B-9A37-E45E3CF87AC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5749" b="10329"/>
          <a:stretch/>
        </p:blipFill>
        <p:spPr>
          <a:xfrm>
            <a:off x="-65976" y="0"/>
            <a:ext cx="12257976" cy="6858000"/>
          </a:xfrm>
          <a:prstGeom prst="rect">
            <a:avLst/>
          </a:prstGeom>
        </p:spPr>
      </p:pic>
      <p:sp>
        <p:nvSpPr>
          <p:cNvPr id="6" name="Title 1">
            <a:extLst>
              <a:ext uri="{FF2B5EF4-FFF2-40B4-BE49-F238E27FC236}">
                <a16:creationId xmlns:a16="http://schemas.microsoft.com/office/drawing/2014/main" id="{AC6A37AA-22FA-DA20-1FA1-859DACFCDDA1}"/>
              </a:ext>
            </a:extLst>
          </p:cNvPr>
          <p:cNvSpPr>
            <a:spLocks noGrp="1"/>
          </p:cNvSpPr>
          <p:nvPr>
            <p:ph type="ctrTitle" hasCustomPrompt="1"/>
          </p:nvPr>
        </p:nvSpPr>
        <p:spPr>
          <a:xfrm>
            <a:off x="201616" y="5775443"/>
            <a:ext cx="6709575"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ARTICLE OF THE WEEK</a:t>
            </a:r>
            <a:endParaRPr lang="en-GB" dirty="0"/>
          </a:p>
        </p:txBody>
      </p:sp>
      <p:pic>
        <p:nvPicPr>
          <p:cNvPr id="7" name="Picture 6">
            <a:extLst>
              <a:ext uri="{FF2B5EF4-FFF2-40B4-BE49-F238E27FC236}">
                <a16:creationId xmlns:a16="http://schemas.microsoft.com/office/drawing/2014/main" id="{4721C555-AEE3-A039-0A25-4C707E33C88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6" y="5185814"/>
            <a:ext cx="1728039" cy="1424750"/>
          </a:xfrm>
          <a:prstGeom prst="rect">
            <a:avLst/>
          </a:prstGeom>
        </p:spPr>
      </p:pic>
    </p:spTree>
    <p:extLst>
      <p:ext uri="{BB962C8B-B14F-4D97-AF65-F5344CB8AC3E}">
        <p14:creationId xmlns:p14="http://schemas.microsoft.com/office/powerpoint/2010/main" val="20036110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158540-510A-394B-9D44-2805DC685AA9}"/>
              </a:ext>
            </a:extLst>
          </p:cNvPr>
          <p:cNvPicPr>
            <a:picLocks noChangeAspect="1"/>
          </p:cNvPicPr>
          <p:nvPr userDrawn="1"/>
        </p:nvPicPr>
        <p:blipFill>
          <a:blip r:embed="rId2">
            <a:extLst>
              <a:ext uri="{28A0092B-C50C-407E-A947-70E740481C1C}">
                <a14:useLocalDpi xmlns:a14="http://schemas.microsoft.com/office/drawing/2010/main" val="0"/>
              </a:ext>
            </a:extLst>
          </a:blip>
          <a:srcRect t="7707" b="7707"/>
          <a:stretch/>
        </p:blipFill>
        <p:spPr>
          <a:xfrm>
            <a:off x="0" y="1"/>
            <a:ext cx="12192000" cy="6858000"/>
          </a:xfrm>
          <a:prstGeom prst="rect">
            <a:avLst/>
          </a:prstGeom>
        </p:spPr>
      </p:pic>
      <p:sp>
        <p:nvSpPr>
          <p:cNvPr id="6" name="TextBox 5">
            <a:extLst>
              <a:ext uri="{FF2B5EF4-FFF2-40B4-BE49-F238E27FC236}">
                <a16:creationId xmlns:a16="http://schemas.microsoft.com/office/drawing/2014/main" id="{9AD4D9D1-2B9C-AC49-DDBA-1DAF9AC18FEA}"/>
              </a:ext>
            </a:extLst>
          </p:cNvPr>
          <p:cNvSpPr txBox="1"/>
          <p:nvPr userDrawn="1"/>
        </p:nvSpPr>
        <p:spPr>
          <a:xfrm rot="5400000">
            <a:off x="11423520" y="524980"/>
            <a:ext cx="1106071"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UNICEF/Dawe</a:t>
            </a:r>
            <a:endParaRPr lang="en-US" sz="800" b="0" i="0" dirty="0">
              <a:solidFill>
                <a:schemeClr val="bg1"/>
              </a:solidFill>
              <a:latin typeface="Univers LT Pro 45 Light" panose="020B0403020202020204" pitchFamily="34" charset="77"/>
            </a:endParaRPr>
          </a:p>
        </p:txBody>
      </p:sp>
      <p:pic>
        <p:nvPicPr>
          <p:cNvPr id="3" name="Picture 2">
            <a:extLst>
              <a:ext uri="{FF2B5EF4-FFF2-40B4-BE49-F238E27FC236}">
                <a16:creationId xmlns:a16="http://schemas.microsoft.com/office/drawing/2014/main" id="{775F2EA9-C95F-AB8D-24F6-99DAF9FE367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
        <p:nvSpPr>
          <p:cNvPr id="4" name="Title 1">
            <a:extLst>
              <a:ext uri="{FF2B5EF4-FFF2-40B4-BE49-F238E27FC236}">
                <a16:creationId xmlns:a16="http://schemas.microsoft.com/office/drawing/2014/main" id="{E34CD91C-42CA-8B00-1DB9-BC7C6B88FFBB}"/>
              </a:ext>
            </a:extLst>
          </p:cNvPr>
          <p:cNvSpPr>
            <a:spLocks noGrp="1"/>
          </p:cNvSpPr>
          <p:nvPr>
            <p:ph type="ctrTitle" hasCustomPrompt="1"/>
          </p:nvPr>
        </p:nvSpPr>
        <p:spPr>
          <a:xfrm>
            <a:off x="296866" y="5775443"/>
            <a:ext cx="6709575"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ARTICLE OF THE WEEK</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158540-510A-394B-9D44-2805DC685AA9}"/>
              </a:ext>
            </a:extLst>
          </p:cNvPr>
          <p:cNvPicPr>
            <a:picLocks noChangeAspect="1"/>
          </p:cNvPicPr>
          <p:nvPr userDrawn="1"/>
        </p:nvPicPr>
        <p:blipFill>
          <a:blip r:embed="rId2">
            <a:extLst>
              <a:ext uri="{28A0092B-C50C-407E-A947-70E740481C1C}">
                <a14:useLocalDpi xmlns:a14="http://schemas.microsoft.com/office/drawing/2010/main" val="0"/>
              </a:ext>
            </a:extLst>
          </a:blip>
          <a:srcRect t="7707" b="7707"/>
          <a:stretch/>
        </p:blipFill>
        <p:spPr>
          <a:xfrm>
            <a:off x="0" y="1"/>
            <a:ext cx="12192000" cy="6858000"/>
          </a:xfrm>
          <a:prstGeom prst="rect">
            <a:avLst/>
          </a:prstGeom>
        </p:spPr>
      </p:pic>
      <p:sp>
        <p:nvSpPr>
          <p:cNvPr id="3" name="TextBox 2">
            <a:extLst>
              <a:ext uri="{FF2B5EF4-FFF2-40B4-BE49-F238E27FC236}">
                <a16:creationId xmlns:a16="http://schemas.microsoft.com/office/drawing/2014/main" id="{60FB937E-E3C0-1B43-A23E-E479019F8118}"/>
              </a:ext>
            </a:extLst>
          </p:cNvPr>
          <p:cNvSpPr txBox="1"/>
          <p:nvPr userDrawn="1"/>
        </p:nvSpPr>
        <p:spPr>
          <a:xfrm rot="5400000">
            <a:off x="11423520" y="524980"/>
            <a:ext cx="1106071"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pic>
        <p:nvPicPr>
          <p:cNvPr id="4" name="Picture 3">
            <a:extLst>
              <a:ext uri="{FF2B5EF4-FFF2-40B4-BE49-F238E27FC236}">
                <a16:creationId xmlns:a16="http://schemas.microsoft.com/office/drawing/2014/main" id="{D69FE414-4BFE-F01A-CC0C-CA0236D3CEC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
        <p:nvSpPr>
          <p:cNvPr id="5" name="Title 1">
            <a:extLst>
              <a:ext uri="{FF2B5EF4-FFF2-40B4-BE49-F238E27FC236}">
                <a16:creationId xmlns:a16="http://schemas.microsoft.com/office/drawing/2014/main" id="{B42C4ACB-ECDD-5C73-79AB-458D4959F465}"/>
              </a:ext>
            </a:extLst>
          </p:cNvPr>
          <p:cNvSpPr>
            <a:spLocks noGrp="1"/>
          </p:cNvSpPr>
          <p:nvPr>
            <p:ph type="ctrTitle" hasCustomPrompt="1"/>
          </p:nvPr>
        </p:nvSpPr>
        <p:spPr>
          <a:xfrm>
            <a:off x="296866" y="5775443"/>
            <a:ext cx="6709575"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ARTICLE OF THE WEEK</a:t>
            </a:r>
            <a:endParaRPr lang="en-GB" dirty="0"/>
          </a:p>
        </p:txBody>
      </p:sp>
    </p:spTree>
    <p:extLst>
      <p:ext uri="{BB962C8B-B14F-4D97-AF65-F5344CB8AC3E}">
        <p14:creationId xmlns:p14="http://schemas.microsoft.com/office/powerpoint/2010/main" val="1597861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158540-510A-394B-9D44-2805DC685AA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726" t="29854" r="14254" b="1615"/>
          <a:stretch/>
        </p:blipFill>
        <p:spPr>
          <a:xfrm>
            <a:off x="0" y="0"/>
            <a:ext cx="12192000" cy="6858000"/>
          </a:xfrm>
          <a:prstGeom prst="rect">
            <a:avLst/>
          </a:prstGeom>
        </p:spPr>
      </p:pic>
      <p:sp>
        <p:nvSpPr>
          <p:cNvPr id="4" name="TextBox 3">
            <a:extLst>
              <a:ext uri="{FF2B5EF4-FFF2-40B4-BE49-F238E27FC236}">
                <a16:creationId xmlns:a16="http://schemas.microsoft.com/office/drawing/2014/main" id="{AE3A876E-1413-13D5-98F0-9D83FBA55911}"/>
              </a:ext>
            </a:extLst>
          </p:cNvPr>
          <p:cNvSpPr txBox="1"/>
          <p:nvPr userDrawn="1"/>
        </p:nvSpPr>
        <p:spPr>
          <a:xfrm rot="5400000">
            <a:off x="11423520" y="524980"/>
            <a:ext cx="1106071"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pic>
        <p:nvPicPr>
          <p:cNvPr id="3" name="Picture 2">
            <a:extLst>
              <a:ext uri="{FF2B5EF4-FFF2-40B4-BE49-F238E27FC236}">
                <a16:creationId xmlns:a16="http://schemas.microsoft.com/office/drawing/2014/main" id="{262CD102-EDA9-8771-956B-E6E10FC5E77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
        <p:nvSpPr>
          <p:cNvPr id="5" name="Title 1">
            <a:extLst>
              <a:ext uri="{FF2B5EF4-FFF2-40B4-BE49-F238E27FC236}">
                <a16:creationId xmlns:a16="http://schemas.microsoft.com/office/drawing/2014/main" id="{1A285FEC-AAB2-ECEE-A637-DB78DEEDD2B5}"/>
              </a:ext>
            </a:extLst>
          </p:cNvPr>
          <p:cNvSpPr>
            <a:spLocks noGrp="1"/>
          </p:cNvSpPr>
          <p:nvPr>
            <p:ph type="ctrTitle" hasCustomPrompt="1"/>
          </p:nvPr>
        </p:nvSpPr>
        <p:spPr>
          <a:xfrm>
            <a:off x="296866" y="5775443"/>
            <a:ext cx="6709575"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ARTICLE OF THE WEEK</a:t>
            </a:r>
            <a:endParaRPr lang="en-GB" dirty="0"/>
          </a:p>
        </p:txBody>
      </p:sp>
    </p:spTree>
    <p:extLst>
      <p:ext uri="{BB962C8B-B14F-4D97-AF65-F5344CB8AC3E}">
        <p14:creationId xmlns:p14="http://schemas.microsoft.com/office/powerpoint/2010/main" val="15585926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ontent and object 1">
    <p:bg>
      <p:bgPr>
        <a:solidFill>
          <a:srgbClr val="00AEEF"/>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4648901" cy="714793"/>
          </a:xfrm>
          <a:solidFill>
            <a:schemeClr val="tx1"/>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INSTRUCTIONS</a:t>
            </a:r>
            <a:endParaRPr lang="en-GB" dirty="0"/>
          </a:p>
        </p:txBody>
      </p:sp>
      <p:sp>
        <p:nvSpPr>
          <p:cNvPr id="5" name="Rectangle 4">
            <a:extLst>
              <a:ext uri="{FF2B5EF4-FFF2-40B4-BE49-F238E27FC236}">
                <a16:creationId xmlns:a16="http://schemas.microsoft.com/office/drawing/2014/main" id="{4B7438D2-6C85-3681-FD0E-952127D229CA}"/>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6357940" y="1624939"/>
            <a:ext cx="5305425" cy="4490853"/>
          </a:xfrm>
        </p:spPr>
        <p:txBody>
          <a:bodyPr lIns="0">
            <a:normAutofit/>
          </a:bodyPr>
          <a:lstStyle>
            <a:lvl1pPr>
              <a:buClr>
                <a:srgbClr val="00AEEF"/>
              </a:buClr>
              <a:defRPr sz="1800" b="1"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4" name="TextBox 3">
            <a:extLst>
              <a:ext uri="{FF2B5EF4-FFF2-40B4-BE49-F238E27FC236}">
                <a16:creationId xmlns:a16="http://schemas.microsoft.com/office/drawing/2014/main" id="{6245FDA7-ADA2-FC50-4D41-544CB2C33AAF}"/>
              </a:ext>
            </a:extLst>
          </p:cNvPr>
          <p:cNvSpPr txBox="1"/>
          <p:nvPr userDrawn="1"/>
        </p:nvSpPr>
        <p:spPr>
          <a:xfrm>
            <a:off x="528635" y="1624939"/>
            <a:ext cx="5305425" cy="5201424"/>
          </a:xfrm>
          <a:prstGeom prst="rect">
            <a:avLst/>
          </a:prstGeom>
          <a:noFill/>
        </p:spPr>
        <p:txBody>
          <a:bodyPr wrap="square">
            <a:spAutoFit/>
          </a:bodyPr>
          <a:lstStyle/>
          <a:p>
            <a:pPr lvl="0"/>
            <a:r>
              <a:rPr lang="en-GB" sz="2000" b="0" i="0" dirty="0">
                <a:solidFill>
                  <a:schemeClr val="bg1"/>
                </a:solidFill>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lvl="0"/>
            <a:endParaRPr lang="en-GB" sz="2000" b="0" i="0" dirty="0">
              <a:solidFill>
                <a:schemeClr val="bg1"/>
              </a:solidFill>
              <a:latin typeface="Arial" panose="020B0604020202020204" pitchFamily="34" charset="0"/>
              <a:cs typeface="Arial" panose="020B0604020202020204" pitchFamily="34" charset="0"/>
            </a:endParaRPr>
          </a:p>
          <a:p>
            <a:pPr lvl="0"/>
            <a:r>
              <a:rPr lang="en-GB" sz="2000" b="0" i="0" dirty="0">
                <a:solidFill>
                  <a:schemeClr val="bg1"/>
                </a:solidFill>
                <a:latin typeface="Arial" panose="020B0604020202020204" pitchFamily="34" charset="0"/>
                <a:cs typeface="Arial" panose="020B0604020202020204" pitchFamily="34" charset="0"/>
              </a:rPr>
              <a:t>Please </a:t>
            </a:r>
            <a:r>
              <a:rPr lang="en-GB" sz="2000" b="1" i="0" dirty="0">
                <a:solidFill>
                  <a:srgbClr val="FFFF00"/>
                </a:solidFill>
                <a:latin typeface="Arial" panose="020B0604020202020204" pitchFamily="34" charset="0"/>
                <a:cs typeface="Arial" panose="020B0604020202020204" pitchFamily="34" charset="0"/>
              </a:rPr>
              <a:t>edit out non-relevant slides </a:t>
            </a:r>
            <a:r>
              <a:rPr lang="en-GB" sz="2000" b="0" i="0" dirty="0">
                <a:solidFill>
                  <a:schemeClr val="bg1"/>
                </a:solidFill>
                <a:latin typeface="Arial" panose="020B0604020202020204" pitchFamily="34" charset="0"/>
                <a:cs typeface="Arial" panose="020B0604020202020204" pitchFamily="34" charset="0"/>
              </a:rPr>
              <a:t>or tasks before sharing with students. Please check the content works for your learners and feel free to add any content that would make the material more relevant to your setting. </a:t>
            </a:r>
          </a:p>
          <a:p>
            <a:pPr lvl="0"/>
            <a:endParaRPr lang="en-GB" sz="2000" b="0" i="0" dirty="0">
              <a:solidFill>
                <a:schemeClr val="bg1"/>
              </a:solidFill>
              <a:latin typeface="Arial" panose="020B0604020202020204" pitchFamily="34" charset="0"/>
              <a:cs typeface="Arial" panose="020B0604020202020204" pitchFamily="34" charset="0"/>
            </a:endParaRPr>
          </a:p>
          <a:p>
            <a:pPr lvl="0"/>
            <a:r>
              <a:rPr lang="en-GB" sz="2000" b="0" i="0" dirty="0">
                <a:solidFill>
                  <a:schemeClr val="bg1"/>
                </a:solidFill>
                <a:latin typeface="Arial" panose="020B0604020202020204" pitchFamily="34" charset="0"/>
                <a:cs typeface="Arial" panose="020B0604020202020204" pitchFamily="34" charset="0"/>
              </a:rPr>
              <a:t>This pack also provides links to learning resources from third parties and from the UK Committee for UNICEF (UNICEF UK) that you can access for free.</a:t>
            </a:r>
          </a:p>
          <a:p>
            <a:pPr lvl="0"/>
            <a:endParaRPr lang="en-GB" sz="1600" b="0" i="0" dirty="0">
              <a:solidFill>
                <a:schemeClr val="bg1"/>
              </a:solidFill>
              <a:latin typeface="Univers LT Pro 55" panose="020B0603020202020204" pitchFamily="34" charset="77"/>
            </a:endParaRPr>
          </a:p>
          <a:p>
            <a:pPr lvl="0"/>
            <a:endParaRPr lang="en-US" sz="1600" b="0" i="0" dirty="0">
              <a:solidFill>
                <a:schemeClr val="bg1"/>
              </a:solidFill>
              <a:latin typeface="Univers LT Pro 55" panose="020B0603020202020204" pitchFamily="34" charset="77"/>
            </a:endParaRPr>
          </a:p>
        </p:txBody>
      </p:sp>
      <p:pic>
        <p:nvPicPr>
          <p:cNvPr id="6" name="Picture 5">
            <a:extLst>
              <a:ext uri="{FF2B5EF4-FFF2-40B4-BE49-F238E27FC236}">
                <a16:creationId xmlns:a16="http://schemas.microsoft.com/office/drawing/2014/main" id="{87B3CECD-7C84-120C-E609-3483F65EEBC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9725432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and object 1">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7DE4915-8F76-AB49-9590-D6122C483402}"/>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 name="Rectangle 1">
            <a:extLst>
              <a:ext uri="{FF2B5EF4-FFF2-40B4-BE49-F238E27FC236}">
                <a16:creationId xmlns:a16="http://schemas.microsoft.com/office/drawing/2014/main" id="{08ABAA83-EA49-59C5-F1C6-74286C2B285F}"/>
              </a:ext>
            </a:extLst>
          </p:cNvPr>
          <p:cNvSpPr/>
          <p:nvPr userDrawn="1"/>
        </p:nvSpPr>
        <p:spPr>
          <a:xfrm>
            <a:off x="6096000" y="0"/>
            <a:ext cx="6096000" cy="68580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5E4A1A1-0D48-7706-9CE0-C5B58F46F9C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
        <p:nvSpPr>
          <p:cNvPr id="35" name="Text Placeholder 6">
            <a:extLst>
              <a:ext uri="{FF2B5EF4-FFF2-40B4-BE49-F238E27FC236}">
                <a16:creationId xmlns:a16="http://schemas.microsoft.com/office/drawing/2014/main" id="{7C993EE9-E58A-7E4B-B4EB-2294621E94E9}"/>
              </a:ext>
            </a:extLst>
          </p:cNvPr>
          <p:cNvSpPr>
            <a:spLocks noGrp="1"/>
          </p:cNvSpPr>
          <p:nvPr>
            <p:ph type="body" sz="quarter" idx="23" hasCustomPrompt="1"/>
          </p:nvPr>
        </p:nvSpPr>
        <p:spPr>
          <a:xfrm>
            <a:off x="6586401" y="2071688"/>
            <a:ext cx="5305425" cy="309086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5" name="Text Placeholder 24">
            <a:extLst>
              <a:ext uri="{FF2B5EF4-FFF2-40B4-BE49-F238E27FC236}">
                <a16:creationId xmlns:a16="http://schemas.microsoft.com/office/drawing/2014/main" id="{0099BF44-277F-CD47-80F6-ADBE4478B29B}"/>
              </a:ext>
            </a:extLst>
          </p:cNvPr>
          <p:cNvSpPr>
            <a:spLocks noGrp="1"/>
          </p:cNvSpPr>
          <p:nvPr>
            <p:ph type="body" sz="quarter" idx="17" hasCustomPrompt="1"/>
          </p:nvPr>
        </p:nvSpPr>
        <p:spPr>
          <a:xfrm>
            <a:off x="6586401" y="1468553"/>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dirty="0"/>
              <a:t>Click to edit sub-heading</a:t>
            </a:r>
            <a:endParaRPr lang="en-US" dirty="0"/>
          </a:p>
        </p:txBody>
      </p:sp>
      <p:sp>
        <p:nvSpPr>
          <p:cNvPr id="4" name="Text Placeholder 24">
            <a:extLst>
              <a:ext uri="{FF2B5EF4-FFF2-40B4-BE49-F238E27FC236}">
                <a16:creationId xmlns:a16="http://schemas.microsoft.com/office/drawing/2014/main" id="{DF19E799-652C-FA37-7A63-035B8B3219C7}"/>
              </a:ext>
            </a:extLst>
          </p:cNvPr>
          <p:cNvSpPr>
            <a:spLocks noGrp="1"/>
          </p:cNvSpPr>
          <p:nvPr>
            <p:ph type="body" sz="quarter" idx="24" hasCustomPrompt="1"/>
          </p:nvPr>
        </p:nvSpPr>
        <p:spPr>
          <a:xfrm>
            <a:off x="551757" y="1597203"/>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dirty="0"/>
              <a:t>Click to edit sub-heading</a:t>
            </a:r>
            <a:endParaRPr lang="en-US" dirty="0"/>
          </a:p>
        </p:txBody>
      </p:sp>
      <p:pic>
        <p:nvPicPr>
          <p:cNvPr id="5" name="Picture 4">
            <a:extLst>
              <a:ext uri="{FF2B5EF4-FFF2-40B4-BE49-F238E27FC236}">
                <a16:creationId xmlns:a16="http://schemas.microsoft.com/office/drawing/2014/main" id="{7A5C89A7-5221-DDDB-423F-26E8274D59F0}"/>
              </a:ext>
            </a:extLst>
          </p:cNvPr>
          <p:cNvPicPr>
            <a:picLocks noChangeAspect="1"/>
          </p:cNvPicPr>
          <p:nvPr userDrawn="1"/>
        </p:nvPicPr>
        <p:blipFill>
          <a:blip r:embed="rId3"/>
          <a:stretch>
            <a:fillRect/>
          </a:stretch>
        </p:blipFill>
        <p:spPr>
          <a:xfrm>
            <a:off x="677478" y="2326112"/>
            <a:ext cx="4512040" cy="4531888"/>
          </a:xfrm>
          <a:prstGeom prst="rect">
            <a:avLst/>
          </a:prstGeom>
        </p:spPr>
      </p:pic>
    </p:spTree>
    <p:extLst>
      <p:ext uri="{BB962C8B-B14F-4D97-AF65-F5344CB8AC3E}">
        <p14:creationId xmlns:p14="http://schemas.microsoft.com/office/powerpoint/2010/main" val="40215709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4" name="Text Placeholder 7">
            <a:extLst>
              <a:ext uri="{FF2B5EF4-FFF2-40B4-BE49-F238E27FC236}">
                <a16:creationId xmlns:a16="http://schemas.microsoft.com/office/drawing/2014/main" id="{09FAF7C1-0CA9-E90C-964C-A069F3890133}"/>
              </a:ext>
            </a:extLst>
          </p:cNvPr>
          <p:cNvSpPr>
            <a:spLocks noGrp="1"/>
          </p:cNvSpPr>
          <p:nvPr>
            <p:ph type="body" sz="quarter" idx="14" hasCustomPrompt="1"/>
          </p:nvPr>
        </p:nvSpPr>
        <p:spPr>
          <a:xfrm>
            <a:off x="528741" y="531140"/>
            <a:ext cx="2641971" cy="714793"/>
          </a:xfrm>
          <a:solidFill>
            <a:schemeClr val="tx1"/>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HEADER</a:t>
            </a:r>
            <a:endParaRPr lang="en-GB" dirty="0"/>
          </a:p>
        </p:txBody>
      </p:sp>
      <p:pic>
        <p:nvPicPr>
          <p:cNvPr id="5" name="Picture 4">
            <a:extLst>
              <a:ext uri="{FF2B5EF4-FFF2-40B4-BE49-F238E27FC236}">
                <a16:creationId xmlns:a16="http://schemas.microsoft.com/office/drawing/2014/main" id="{9FC541B7-871A-357C-23E6-5617B6B91D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608ABE-55A1-4A23-B61E-3C88C2D89DA1}" type="datetimeFigureOut">
              <a:rPr lang="en-GB" smtClean="0"/>
              <a:t>08/11/2022</a:t>
            </a:fld>
            <a:endParaRPr lang="en-GB"/>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6EC3E42-53AE-43BD-AB25-A5BDE1EE9036}" type="slidenum">
              <a:rPr lang="en-GB" smtClean="0"/>
              <a:t>‹#›</a:t>
            </a:fld>
            <a:endParaRPr lang="en-GB"/>
          </a:p>
        </p:txBody>
      </p:sp>
    </p:spTree>
    <p:extLst>
      <p:ext uri="{BB962C8B-B14F-4D97-AF65-F5344CB8AC3E}">
        <p14:creationId xmlns:p14="http://schemas.microsoft.com/office/powerpoint/2010/main" val="22492716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ransparent box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1B3C1F-DE48-BE44-84E4-4DA05CF781BE}"/>
              </a:ext>
            </a:extLst>
          </p:cNvPr>
          <p:cNvPicPr>
            <a:picLocks noChangeAspect="1"/>
          </p:cNvPicPr>
          <p:nvPr userDrawn="1"/>
        </p:nvPicPr>
        <p:blipFill>
          <a:blip r:embed="rId2">
            <a:extLst>
              <a:ext uri="{28A0092B-C50C-407E-A947-70E740481C1C}">
                <a14:useLocalDpi xmlns:a14="http://schemas.microsoft.com/office/drawing/2010/main" val="0"/>
              </a:ext>
            </a:extLst>
          </a:blip>
          <a:srcRect l="20370" r="20370"/>
          <a:stretch/>
        </p:blipFill>
        <p:spPr>
          <a:xfrm>
            <a:off x="6096000" y="0"/>
            <a:ext cx="6096000" cy="6858000"/>
          </a:xfrm>
          <a:prstGeom prst="rect">
            <a:avLst/>
          </a:prstGeom>
        </p:spPr>
      </p:pic>
      <p:sp>
        <p:nvSpPr>
          <p:cNvPr id="12" name="TextBox 11">
            <a:extLst>
              <a:ext uri="{FF2B5EF4-FFF2-40B4-BE49-F238E27FC236}">
                <a16:creationId xmlns:a16="http://schemas.microsoft.com/office/drawing/2014/main" id="{7AF3A560-1280-9B48-A5E5-0D34FA4E1F21}"/>
              </a:ext>
            </a:extLst>
          </p:cNvPr>
          <p:cNvSpPr txBox="1"/>
          <p:nvPr userDrawn="1"/>
        </p:nvSpPr>
        <p:spPr>
          <a:xfrm>
            <a:off x="6096000" y="6642556"/>
            <a:ext cx="1264025"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sp>
        <p:nvSpPr>
          <p:cNvPr id="17" name="Text Placeholder 7">
            <a:extLst>
              <a:ext uri="{FF2B5EF4-FFF2-40B4-BE49-F238E27FC236}">
                <a16:creationId xmlns:a16="http://schemas.microsoft.com/office/drawing/2014/main" id="{911F93A4-C228-F843-9F26-8B47B8F1C0E6}"/>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18" name="Text Placeholder 24">
            <a:extLst>
              <a:ext uri="{FF2B5EF4-FFF2-40B4-BE49-F238E27FC236}">
                <a16:creationId xmlns:a16="http://schemas.microsoft.com/office/drawing/2014/main" id="{9AD6D71F-36D3-9241-AF54-11F7648E9923}"/>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19" name="Text Placeholder 30">
            <a:extLst>
              <a:ext uri="{FF2B5EF4-FFF2-40B4-BE49-F238E27FC236}">
                <a16:creationId xmlns:a16="http://schemas.microsoft.com/office/drawing/2014/main" id="{F4C04A3D-CB22-0A49-97D0-5BA4C5664ED8}"/>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2" name="Text Placeholder 6">
            <a:extLst>
              <a:ext uri="{FF2B5EF4-FFF2-40B4-BE49-F238E27FC236}">
                <a16:creationId xmlns:a16="http://schemas.microsoft.com/office/drawing/2014/main" id="{FA9C82D4-3C10-E142-9889-00D4EF3D257D}"/>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3" name="Text Placeholder 32">
            <a:extLst>
              <a:ext uri="{FF2B5EF4-FFF2-40B4-BE49-F238E27FC236}">
                <a16:creationId xmlns:a16="http://schemas.microsoft.com/office/drawing/2014/main" id="{108794B6-B7F9-6A46-BACB-E949B4648B59}"/>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4" name="Text Placeholder 32">
            <a:extLst>
              <a:ext uri="{FF2B5EF4-FFF2-40B4-BE49-F238E27FC236}">
                <a16:creationId xmlns:a16="http://schemas.microsoft.com/office/drawing/2014/main" id="{39C3253F-B0B0-DB41-B8CE-F01AA9C25704}"/>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pic>
        <p:nvPicPr>
          <p:cNvPr id="2" name="Picture 1">
            <a:extLst>
              <a:ext uri="{FF2B5EF4-FFF2-40B4-BE49-F238E27FC236}">
                <a16:creationId xmlns:a16="http://schemas.microsoft.com/office/drawing/2014/main" id="{38677344-1482-515F-838F-853FB0B35BB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12127124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ransparent box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1B3C1F-DE48-BE44-84E4-4DA05CF781BE}"/>
              </a:ext>
            </a:extLst>
          </p:cNvPr>
          <p:cNvPicPr>
            <a:picLocks noChangeAspect="1"/>
          </p:cNvPicPr>
          <p:nvPr userDrawn="1"/>
        </p:nvPicPr>
        <p:blipFill>
          <a:blip r:embed="rId2">
            <a:extLst>
              <a:ext uri="{28A0092B-C50C-407E-A947-70E740481C1C}">
                <a14:useLocalDpi xmlns:a14="http://schemas.microsoft.com/office/drawing/2010/main" val="0"/>
              </a:ext>
            </a:extLst>
          </a:blip>
          <a:srcRect l="20370" r="20370"/>
          <a:stretch/>
        </p:blipFill>
        <p:spPr>
          <a:xfrm>
            <a:off x="6096000" y="0"/>
            <a:ext cx="6096000" cy="6858000"/>
          </a:xfrm>
          <a:prstGeom prst="rect">
            <a:avLst/>
          </a:prstGeom>
        </p:spPr>
      </p:pic>
      <p:sp>
        <p:nvSpPr>
          <p:cNvPr id="12" name="TextBox 11">
            <a:extLst>
              <a:ext uri="{FF2B5EF4-FFF2-40B4-BE49-F238E27FC236}">
                <a16:creationId xmlns:a16="http://schemas.microsoft.com/office/drawing/2014/main" id="{7AF3A560-1280-9B48-A5E5-0D34FA4E1F21}"/>
              </a:ext>
            </a:extLst>
          </p:cNvPr>
          <p:cNvSpPr txBox="1"/>
          <p:nvPr userDrawn="1"/>
        </p:nvSpPr>
        <p:spPr>
          <a:xfrm rot="5400000">
            <a:off x="11452265" y="524290"/>
            <a:ext cx="1264025"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sp>
        <p:nvSpPr>
          <p:cNvPr id="17" name="Text Placeholder 7">
            <a:extLst>
              <a:ext uri="{FF2B5EF4-FFF2-40B4-BE49-F238E27FC236}">
                <a16:creationId xmlns:a16="http://schemas.microsoft.com/office/drawing/2014/main" id="{911F93A4-C228-F843-9F26-8B47B8F1C0E6}"/>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18" name="Text Placeholder 24">
            <a:extLst>
              <a:ext uri="{FF2B5EF4-FFF2-40B4-BE49-F238E27FC236}">
                <a16:creationId xmlns:a16="http://schemas.microsoft.com/office/drawing/2014/main" id="{9AD6D71F-36D3-9241-AF54-11F7648E9923}"/>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19" name="Text Placeholder 30">
            <a:extLst>
              <a:ext uri="{FF2B5EF4-FFF2-40B4-BE49-F238E27FC236}">
                <a16:creationId xmlns:a16="http://schemas.microsoft.com/office/drawing/2014/main" id="{F4C04A3D-CB22-0A49-97D0-5BA4C5664ED8}"/>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2" name="Text Placeholder 6">
            <a:extLst>
              <a:ext uri="{FF2B5EF4-FFF2-40B4-BE49-F238E27FC236}">
                <a16:creationId xmlns:a16="http://schemas.microsoft.com/office/drawing/2014/main" id="{FA9C82D4-3C10-E142-9889-00D4EF3D257D}"/>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3" name="Text Placeholder 32">
            <a:extLst>
              <a:ext uri="{FF2B5EF4-FFF2-40B4-BE49-F238E27FC236}">
                <a16:creationId xmlns:a16="http://schemas.microsoft.com/office/drawing/2014/main" id="{108794B6-B7F9-6A46-BACB-E949B4648B59}"/>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4" name="Text Placeholder 32">
            <a:extLst>
              <a:ext uri="{FF2B5EF4-FFF2-40B4-BE49-F238E27FC236}">
                <a16:creationId xmlns:a16="http://schemas.microsoft.com/office/drawing/2014/main" id="{39C3253F-B0B0-DB41-B8CE-F01AA9C25704}"/>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pic>
        <p:nvPicPr>
          <p:cNvPr id="2" name="Picture 1">
            <a:extLst>
              <a:ext uri="{FF2B5EF4-FFF2-40B4-BE49-F238E27FC236}">
                <a16:creationId xmlns:a16="http://schemas.microsoft.com/office/drawing/2014/main" id="{00FB72C7-3C60-6225-7C09-06143777896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35601715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Content and object 1">
    <p:bg>
      <p:bgPr>
        <a:solidFill>
          <a:srgbClr val="00AEEF"/>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chemeClr val="bg1"/>
          </a:solidFill>
        </p:spPr>
        <p:txBody>
          <a:bodyPr wrap="square" lIns="144000" tIns="144000" rIns="108000" bIns="0" anchor="ctr" anchorCtr="0">
            <a:spAutoFit/>
          </a:bodyPr>
          <a:lstStyle>
            <a:lvl1pPr marL="0" indent="0">
              <a:buNone/>
              <a:defRPr sz="4000" b="1" i="0" spc="100" baseline="0">
                <a:solidFill>
                  <a:schemeClr val="tx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10901362" cy="339950"/>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10901363" cy="448808"/>
          </a:xfrm>
        </p:spPr>
        <p:txBody>
          <a:bodyPr lIns="0" rIns="90000"/>
          <a:lstStyle>
            <a:lvl1pPr marL="0" indent="0">
              <a:buNone/>
              <a:defRPr b="1" i="0">
                <a:solidFill>
                  <a:schemeClr val="bg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10901362"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9464450"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10901362"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pic>
        <p:nvPicPr>
          <p:cNvPr id="2" name="Picture 1">
            <a:extLst>
              <a:ext uri="{FF2B5EF4-FFF2-40B4-BE49-F238E27FC236}">
                <a16:creationId xmlns:a16="http://schemas.microsoft.com/office/drawing/2014/main" id="{98AD53AF-A3FF-E765-48A1-23677D7BED7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6646565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7113029"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PRIMARY ACTIVITIES 2</a:t>
            </a:r>
            <a:endParaRPr lang="en-GB" dirty="0"/>
          </a:p>
        </p:txBody>
      </p:sp>
      <p:pic>
        <p:nvPicPr>
          <p:cNvPr id="3" name="Picture 2">
            <a:extLst>
              <a:ext uri="{FF2B5EF4-FFF2-40B4-BE49-F238E27FC236}">
                <a16:creationId xmlns:a16="http://schemas.microsoft.com/office/drawing/2014/main" id="{7662A945-C8E3-30FD-0CBD-CC70E13ED8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04974" y="285818"/>
            <a:ext cx="1728039" cy="1424750"/>
          </a:xfrm>
          <a:prstGeom prst="rect">
            <a:avLst/>
          </a:prstGeom>
        </p:spPr>
      </p:pic>
      <p:sp>
        <p:nvSpPr>
          <p:cNvPr id="4" name="Text Placeholder 6">
            <a:extLst>
              <a:ext uri="{FF2B5EF4-FFF2-40B4-BE49-F238E27FC236}">
                <a16:creationId xmlns:a16="http://schemas.microsoft.com/office/drawing/2014/main" id="{333433F5-63DC-A438-C03F-9D02A0B4A9CF}"/>
              </a:ext>
            </a:extLst>
          </p:cNvPr>
          <p:cNvSpPr>
            <a:spLocks noGrp="1"/>
          </p:cNvSpPr>
          <p:nvPr>
            <p:ph type="body" sz="quarter" idx="23" hasCustomPrompt="1"/>
          </p:nvPr>
        </p:nvSpPr>
        <p:spPr>
          <a:xfrm>
            <a:off x="528741" y="1422679"/>
            <a:ext cx="5676116" cy="569407"/>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You do not need to complete every activity but if you have time you can try to complete more than one. </a:t>
            </a:r>
          </a:p>
          <a:p>
            <a:pPr lvl="0"/>
            <a:endParaRPr lang="en-GB" dirty="0"/>
          </a:p>
        </p:txBody>
      </p:sp>
    </p:spTree>
    <p:extLst>
      <p:ext uri="{BB962C8B-B14F-4D97-AF65-F5344CB8AC3E}">
        <p14:creationId xmlns:p14="http://schemas.microsoft.com/office/powerpoint/2010/main" val="4561736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7396059"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SECONDARY ACTIVITIES</a:t>
            </a:r>
            <a:endParaRPr lang="en-GB" dirty="0"/>
          </a:p>
        </p:txBody>
      </p:sp>
      <p:pic>
        <p:nvPicPr>
          <p:cNvPr id="3" name="Picture 2">
            <a:extLst>
              <a:ext uri="{FF2B5EF4-FFF2-40B4-BE49-F238E27FC236}">
                <a16:creationId xmlns:a16="http://schemas.microsoft.com/office/drawing/2014/main" id="{7662A945-C8E3-30FD-0CBD-CC70E13ED8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04974" y="285818"/>
            <a:ext cx="1728039" cy="1424750"/>
          </a:xfrm>
          <a:prstGeom prst="rect">
            <a:avLst/>
          </a:prstGeom>
        </p:spPr>
      </p:pic>
      <p:sp>
        <p:nvSpPr>
          <p:cNvPr id="4" name="Text Placeholder 6">
            <a:extLst>
              <a:ext uri="{FF2B5EF4-FFF2-40B4-BE49-F238E27FC236}">
                <a16:creationId xmlns:a16="http://schemas.microsoft.com/office/drawing/2014/main" id="{333433F5-63DC-A438-C03F-9D02A0B4A9CF}"/>
              </a:ext>
            </a:extLst>
          </p:cNvPr>
          <p:cNvSpPr>
            <a:spLocks noGrp="1"/>
          </p:cNvSpPr>
          <p:nvPr>
            <p:ph type="body" sz="quarter" idx="23" hasCustomPrompt="1"/>
          </p:nvPr>
        </p:nvSpPr>
        <p:spPr>
          <a:xfrm>
            <a:off x="528741" y="1422679"/>
            <a:ext cx="5676116" cy="569407"/>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You do not need to complete every activity but if you have time you can try to complete more than one. </a:t>
            </a:r>
          </a:p>
          <a:p>
            <a:pPr lvl="0"/>
            <a:endParaRPr lang="en-GB" dirty="0"/>
          </a:p>
        </p:txBody>
      </p:sp>
    </p:spTree>
    <p:extLst>
      <p:ext uri="{BB962C8B-B14F-4D97-AF65-F5344CB8AC3E}">
        <p14:creationId xmlns:p14="http://schemas.microsoft.com/office/powerpoint/2010/main" val="5433686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Content and object 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62A945-C8E3-30FD-0CBD-CC70E13ED8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04974" y="285818"/>
            <a:ext cx="1728039" cy="1424750"/>
          </a:xfrm>
          <a:prstGeom prst="rect">
            <a:avLst/>
          </a:prstGeom>
        </p:spPr>
      </p:pic>
      <p:sp>
        <p:nvSpPr>
          <p:cNvPr id="4" name="Text Placeholder 6">
            <a:extLst>
              <a:ext uri="{FF2B5EF4-FFF2-40B4-BE49-F238E27FC236}">
                <a16:creationId xmlns:a16="http://schemas.microsoft.com/office/drawing/2014/main" id="{333433F5-63DC-A438-C03F-9D02A0B4A9CF}"/>
              </a:ext>
            </a:extLst>
          </p:cNvPr>
          <p:cNvSpPr>
            <a:spLocks noGrp="1"/>
          </p:cNvSpPr>
          <p:nvPr>
            <p:ph type="body" sz="quarter" idx="23" hasCustomPrompt="1"/>
          </p:nvPr>
        </p:nvSpPr>
        <p:spPr>
          <a:xfrm>
            <a:off x="528741" y="1422679"/>
            <a:ext cx="5676116" cy="569407"/>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You do not need to complete every activity but if you have time you can try to complete more than one. </a:t>
            </a:r>
          </a:p>
          <a:p>
            <a:pPr lvl="0"/>
            <a:endParaRPr lang="en-GB" dirty="0"/>
          </a:p>
        </p:txBody>
      </p:sp>
      <p:sp>
        <p:nvSpPr>
          <p:cNvPr id="2" name="Text Placeholder 7">
            <a:extLst>
              <a:ext uri="{FF2B5EF4-FFF2-40B4-BE49-F238E27FC236}">
                <a16:creationId xmlns:a16="http://schemas.microsoft.com/office/drawing/2014/main" id="{9A9F81EF-7F77-3B1F-73E2-57BF6571838B}"/>
              </a:ext>
            </a:extLst>
          </p:cNvPr>
          <p:cNvSpPr>
            <a:spLocks noGrp="1"/>
          </p:cNvSpPr>
          <p:nvPr>
            <p:ph type="body" sz="quarter" idx="14" hasCustomPrompt="1"/>
          </p:nvPr>
        </p:nvSpPr>
        <p:spPr>
          <a:xfrm>
            <a:off x="528741" y="531140"/>
            <a:ext cx="7962116"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SECONDARY ACTIVITIES 2</a:t>
            </a:r>
            <a:endParaRPr lang="en-GB" dirty="0"/>
          </a:p>
        </p:txBody>
      </p:sp>
    </p:spTree>
    <p:extLst>
      <p:ext uri="{BB962C8B-B14F-4D97-AF65-F5344CB8AC3E}">
        <p14:creationId xmlns:p14="http://schemas.microsoft.com/office/powerpoint/2010/main" val="1040455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Univers LT Pro 45 Light" panose="020B0403020202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p>
        </p:txBody>
      </p:sp>
      <p:pic>
        <p:nvPicPr>
          <p:cNvPr id="2" name="Picture 1">
            <a:extLst>
              <a:ext uri="{FF2B5EF4-FFF2-40B4-BE49-F238E27FC236}">
                <a16:creationId xmlns:a16="http://schemas.microsoft.com/office/drawing/2014/main" id="{FE15D024-C41D-B762-417D-5D4BB0F0DFA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6" y="221899"/>
            <a:ext cx="1728039" cy="1424750"/>
          </a:xfrm>
          <a:prstGeom prst="rect">
            <a:avLst/>
          </a:prstGeom>
        </p:spPr>
      </p:pic>
    </p:spTree>
    <p:extLst>
      <p:ext uri="{BB962C8B-B14F-4D97-AF65-F5344CB8AC3E}">
        <p14:creationId xmlns:p14="http://schemas.microsoft.com/office/powerpoint/2010/main" val="11116982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DBEF1F-C7C5-A642-AA3C-6FE58155CEAC}"/>
              </a:ext>
            </a:extLst>
          </p:cNvPr>
          <p:cNvPicPr>
            <a:picLocks noChangeAspect="1"/>
          </p:cNvPicPr>
          <p:nvPr userDrawn="1"/>
        </p:nvPicPr>
        <p:blipFill>
          <a:blip r:embed="rId2">
            <a:extLst>
              <a:ext uri="{28A0092B-C50C-407E-A947-70E740481C1C}">
                <a14:useLocalDpi xmlns:a14="http://schemas.microsoft.com/office/drawing/2010/main" val="0"/>
              </a:ext>
            </a:extLst>
          </a:blip>
          <a:srcRect t="7812" b="7812"/>
          <a:stretch/>
        </p:blipFill>
        <p:spPr>
          <a:xfrm>
            <a:off x="0" y="-1"/>
            <a:ext cx="12192000" cy="6858001"/>
          </a:xfrm>
          <a:prstGeom prst="rect">
            <a:avLst/>
          </a:prstGeom>
        </p:spPr>
      </p:pic>
      <p:sp>
        <p:nvSpPr>
          <p:cNvPr id="9" name="TextBox 8">
            <a:extLst>
              <a:ext uri="{FF2B5EF4-FFF2-40B4-BE49-F238E27FC236}">
                <a16:creationId xmlns:a16="http://schemas.microsoft.com/office/drawing/2014/main" id="{363BC055-63D2-7B4C-AA38-1B4DCD1B627F}"/>
              </a:ext>
            </a:extLst>
          </p:cNvPr>
          <p:cNvSpPr txBox="1"/>
          <p:nvPr userDrawn="1"/>
        </p:nvSpPr>
        <p:spPr>
          <a:xfrm rot="5400000">
            <a:off x="11452265" y="6118266"/>
            <a:ext cx="1264025" cy="215444"/>
          </a:xfrm>
          <a:prstGeom prst="rect">
            <a:avLst/>
          </a:prstGeom>
          <a:noFill/>
        </p:spPr>
        <p:txBody>
          <a:bodyPr wrap="square">
            <a:spAutoFit/>
          </a:bodyPr>
          <a:lstStyle/>
          <a:p>
            <a:pPr algn="r"/>
            <a:r>
              <a:rPr lang="en-GB" sz="800" b="0" i="0" dirty="0">
                <a:solidFill>
                  <a:schemeClr val="bg1"/>
                </a:solidFill>
                <a:effectLst/>
                <a:latin typeface="Open Sans" panose="020B0606030504020204" pitchFamily="34" charset="0"/>
              </a:rPr>
              <a:t>© UNICEF/Dawe</a:t>
            </a:r>
            <a:endParaRPr lang="en-US" sz="800" dirty="0">
              <a:solidFill>
                <a:schemeClr val="bg1"/>
              </a:solidFill>
            </a:endParaRPr>
          </a:p>
        </p:txBody>
      </p:sp>
      <p:sp>
        <p:nvSpPr>
          <p:cNvPr id="10" name="Title 1">
            <a:extLst>
              <a:ext uri="{FF2B5EF4-FFF2-40B4-BE49-F238E27FC236}">
                <a16:creationId xmlns:a16="http://schemas.microsoft.com/office/drawing/2014/main" id="{A2E32C0A-6D4C-3E4E-8CDC-D872D60D9DA8}"/>
              </a:ext>
            </a:extLst>
          </p:cNvPr>
          <p:cNvSpPr>
            <a:spLocks noGrp="1"/>
          </p:cNvSpPr>
          <p:nvPr>
            <p:ph type="ctrTitle" hasCustomPrompt="1"/>
          </p:nvPr>
        </p:nvSpPr>
        <p:spPr>
          <a:xfrm>
            <a:off x="296867" y="5775443"/>
            <a:ext cx="3696909"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GB" dirty="0"/>
              <a:t>THANK YOU</a:t>
            </a:r>
          </a:p>
        </p:txBody>
      </p:sp>
      <p:pic>
        <p:nvPicPr>
          <p:cNvPr id="3" name="Picture 2">
            <a:extLst>
              <a:ext uri="{FF2B5EF4-FFF2-40B4-BE49-F238E27FC236}">
                <a16:creationId xmlns:a16="http://schemas.microsoft.com/office/drawing/2014/main" id="{D58130B9-1C61-63D0-95E6-64BFB4628ED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6" y="221899"/>
            <a:ext cx="1728039" cy="1424750"/>
          </a:xfrm>
          <a:prstGeom prst="rect">
            <a:avLst/>
          </a:prstGeom>
        </p:spPr>
      </p:pic>
    </p:spTree>
    <p:extLst>
      <p:ext uri="{BB962C8B-B14F-4D97-AF65-F5344CB8AC3E}">
        <p14:creationId xmlns:p14="http://schemas.microsoft.com/office/powerpoint/2010/main" val="4968000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B298E2-0F22-BC40-A2EA-513B720D7304}"/>
              </a:ext>
            </a:extLst>
          </p:cNvPr>
          <p:cNvPicPr>
            <a:picLocks noChangeAspect="1"/>
          </p:cNvPicPr>
          <p:nvPr userDrawn="1"/>
        </p:nvPicPr>
        <p:blipFill>
          <a:blip r:embed="rId2">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
        <p:nvSpPr>
          <p:cNvPr id="10" name="Title 1">
            <a:extLst>
              <a:ext uri="{FF2B5EF4-FFF2-40B4-BE49-F238E27FC236}">
                <a16:creationId xmlns:a16="http://schemas.microsoft.com/office/drawing/2014/main" id="{302640B2-5C62-5346-B320-A8ACB9465292}"/>
              </a:ext>
            </a:extLst>
          </p:cNvPr>
          <p:cNvSpPr>
            <a:spLocks noGrp="1"/>
          </p:cNvSpPr>
          <p:nvPr>
            <p:ph type="ctrTitle" hasCustomPrompt="1"/>
          </p:nvPr>
        </p:nvSpPr>
        <p:spPr>
          <a:xfrm>
            <a:off x="296868" y="5775443"/>
            <a:ext cx="3750698"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GB" dirty="0"/>
              <a:t>THANK YOU</a:t>
            </a:r>
          </a:p>
        </p:txBody>
      </p:sp>
      <p:pic>
        <p:nvPicPr>
          <p:cNvPr id="3" name="Picture 2">
            <a:extLst>
              <a:ext uri="{FF2B5EF4-FFF2-40B4-BE49-F238E27FC236}">
                <a16:creationId xmlns:a16="http://schemas.microsoft.com/office/drawing/2014/main" id="{01F5D4E2-2139-70F7-952D-5144759F4D4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6" y="221899"/>
            <a:ext cx="1728039" cy="1424750"/>
          </a:xfrm>
          <a:prstGeom prst="rect">
            <a:avLst/>
          </a:prstGeom>
        </p:spPr>
      </p:pic>
      <p:sp>
        <p:nvSpPr>
          <p:cNvPr id="4" name="TextBox 3">
            <a:extLst>
              <a:ext uri="{FF2B5EF4-FFF2-40B4-BE49-F238E27FC236}">
                <a16:creationId xmlns:a16="http://schemas.microsoft.com/office/drawing/2014/main" id="{5AB51BA1-C2BB-DCDE-F966-63A72A44D1B0}"/>
              </a:ext>
            </a:extLst>
          </p:cNvPr>
          <p:cNvSpPr txBox="1"/>
          <p:nvPr userDrawn="1"/>
        </p:nvSpPr>
        <p:spPr>
          <a:xfrm rot="5400000">
            <a:off x="11452265" y="6118266"/>
            <a:ext cx="1264025" cy="215444"/>
          </a:xfrm>
          <a:prstGeom prst="rect">
            <a:avLst/>
          </a:prstGeom>
          <a:noFill/>
        </p:spPr>
        <p:txBody>
          <a:bodyPr wrap="square">
            <a:spAutoFit/>
          </a:bodyPr>
          <a:lstStyle/>
          <a:p>
            <a:pPr algn="r"/>
            <a:r>
              <a:rPr lang="en-GB" sz="800" b="0" i="0" dirty="0">
                <a:solidFill>
                  <a:schemeClr val="bg1"/>
                </a:solidFill>
                <a:effectLst/>
                <a:latin typeface="Open Sans" panose="020B0606030504020204" pitchFamily="34" charset="0"/>
              </a:rPr>
              <a:t>© UNICEF/Dawe</a:t>
            </a:r>
            <a:endParaRPr lang="en-US" sz="800" dirty="0">
              <a:solidFill>
                <a:schemeClr val="bg1"/>
              </a:solidFill>
            </a:endParaRPr>
          </a:p>
        </p:txBody>
      </p:sp>
    </p:spTree>
    <p:extLst>
      <p:ext uri="{BB962C8B-B14F-4D97-AF65-F5344CB8AC3E}">
        <p14:creationId xmlns:p14="http://schemas.microsoft.com/office/powerpoint/2010/main" val="1627772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608ABE-55A1-4A23-B61E-3C88C2D89DA1}" type="datetimeFigureOut">
              <a:rPr lang="en-GB" smtClean="0"/>
              <a:t>08/11/2022</a:t>
            </a:fld>
            <a:endParaRPr lang="en-GB"/>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6EC3E42-53AE-43BD-AB25-A5BDE1EE9036}"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9221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608ABE-55A1-4A23-B61E-3C88C2D89DA1}" type="datetimeFigureOut">
              <a:rPr lang="en-GB" smtClean="0"/>
              <a:t>08/11/2022</a:t>
            </a:fld>
            <a:endParaRPr lang="en-GB"/>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86EC3E42-53AE-43BD-AB25-A5BDE1EE9036}" type="slidenum">
              <a:rPr lang="en-GB" smtClean="0"/>
              <a:t>‹#›</a:t>
            </a:fld>
            <a:endParaRPr lang="en-GB"/>
          </a:p>
        </p:txBody>
      </p:sp>
    </p:spTree>
    <p:extLst>
      <p:ext uri="{BB962C8B-B14F-4D97-AF65-F5344CB8AC3E}">
        <p14:creationId xmlns:p14="http://schemas.microsoft.com/office/powerpoint/2010/main" val="2053886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608ABE-55A1-4A23-B61E-3C88C2D89DA1}" type="datetimeFigureOut">
              <a:rPr lang="en-GB" smtClean="0"/>
              <a:t>08/11/2022</a:t>
            </a:fld>
            <a:endParaRPr lang="en-GB"/>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86EC3E42-53AE-43BD-AB25-A5BDE1EE9036}" type="slidenum">
              <a:rPr lang="en-GB" smtClean="0"/>
              <a:t>‹#›</a:t>
            </a:fld>
            <a:endParaRPr lang="en-GB"/>
          </a:p>
        </p:txBody>
      </p:sp>
    </p:spTree>
    <p:extLst>
      <p:ext uri="{BB962C8B-B14F-4D97-AF65-F5344CB8AC3E}">
        <p14:creationId xmlns:p14="http://schemas.microsoft.com/office/powerpoint/2010/main" val="1684298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608ABE-55A1-4A23-B61E-3C88C2D89DA1}" type="datetimeFigureOut">
              <a:rPr lang="en-GB" smtClean="0"/>
              <a:t>08/11/2022</a:t>
            </a:fld>
            <a:endParaRPr lang="en-GB"/>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86EC3E42-53AE-43BD-AB25-A5BDE1EE9036}" type="slidenum">
              <a:rPr lang="en-GB" smtClean="0"/>
              <a:t>‹#›</a:t>
            </a:fld>
            <a:endParaRPr lang="en-GB"/>
          </a:p>
        </p:txBody>
      </p:sp>
    </p:spTree>
    <p:extLst>
      <p:ext uri="{BB962C8B-B14F-4D97-AF65-F5344CB8AC3E}">
        <p14:creationId xmlns:p14="http://schemas.microsoft.com/office/powerpoint/2010/main" val="2263636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6608ABE-55A1-4A23-B61E-3C88C2D89DA1}" type="datetimeFigureOut">
              <a:rPr lang="en-GB" smtClean="0"/>
              <a:t>08/11/2022</a:t>
            </a:fld>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dirty="0"/>
          </a:p>
        </p:txBody>
      </p:sp>
      <p:sp>
        <p:nvSpPr>
          <p:cNvPr id="9" name="Slide Number Placeholder 8"/>
          <p:cNvSpPr>
            <a:spLocks noGrp="1"/>
          </p:cNvSpPr>
          <p:nvPr>
            <p:ph type="sldNum" sz="quarter" idx="12"/>
          </p:nvPr>
        </p:nvSpPr>
        <p:spPr/>
        <p:txBody>
          <a:bodyPr/>
          <a:lstStyle/>
          <a:p>
            <a:fld id="{86EC3E42-53AE-43BD-AB25-A5BDE1EE9036}" type="slidenum">
              <a:rPr lang="en-GB" smtClean="0"/>
              <a:t>‹#›</a:t>
            </a:fld>
            <a:endParaRPr lang="en-GB"/>
          </a:p>
        </p:txBody>
      </p:sp>
    </p:spTree>
    <p:extLst>
      <p:ext uri="{BB962C8B-B14F-4D97-AF65-F5344CB8AC3E}">
        <p14:creationId xmlns:p14="http://schemas.microsoft.com/office/powerpoint/2010/main" val="727551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6608ABE-55A1-4A23-B61E-3C88C2D89DA1}" type="datetimeFigureOut">
              <a:rPr lang="en-GB" smtClean="0"/>
              <a:t>08/11/2022</a:t>
            </a:fld>
            <a:endParaRPr lang="en-GB"/>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GB"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2474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6608ABE-55A1-4A23-B61E-3C88C2D89DA1}" type="datetimeFigureOut">
              <a:rPr lang="en-GB" smtClean="0"/>
              <a:t>08/11/2022</a:t>
            </a:fld>
            <a:endParaRPr lang="en-GB"/>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86EC3E42-53AE-43BD-AB25-A5BDE1EE9036}" type="slidenum">
              <a:rPr lang="en-GB" smtClean="0"/>
              <a:t>‹#›</a:t>
            </a:fld>
            <a:endParaRPr lang="en-GB"/>
          </a:p>
        </p:txBody>
      </p:sp>
    </p:spTree>
    <p:extLst>
      <p:ext uri="{BB962C8B-B14F-4D97-AF65-F5344CB8AC3E}">
        <p14:creationId xmlns:p14="http://schemas.microsoft.com/office/powerpoint/2010/main" val="1016417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6608ABE-55A1-4A23-B61E-3C88C2D89DA1}" type="datetimeFigureOut">
              <a:rPr lang="en-GB" smtClean="0"/>
              <a:t>08/11/2022</a:t>
            </a:fld>
            <a:endParaRPr lang="en-GB"/>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GB"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86EC3E42-53AE-43BD-AB25-A5BDE1EE9036}" type="slidenum">
              <a:rPr lang="en-GB" smtClean="0"/>
              <a:t>‹#›</a:t>
            </a:fld>
            <a:endParaRPr lang="en-GB"/>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296940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693" r:id="rId13"/>
    <p:sldLayoutId id="2147483688" r:id="rId14"/>
    <p:sldLayoutId id="2147483738" r:id="rId15"/>
    <p:sldLayoutId id="2147483739" r:id="rId16"/>
    <p:sldLayoutId id="2147483734" r:id="rId17"/>
    <p:sldLayoutId id="2147483728" r:id="rId18"/>
    <p:sldLayoutId id="2147483694" r:id="rId19"/>
    <p:sldLayoutId id="2147483727" r:id="rId20"/>
    <p:sldLayoutId id="2147483740" r:id="rId21"/>
    <p:sldLayoutId id="2147483733" r:id="rId22"/>
    <p:sldLayoutId id="2147483741" r:id="rId23"/>
    <p:sldLayoutId id="2147483742" r:id="rId24"/>
    <p:sldLayoutId id="2147483743" r:id="rId25"/>
    <p:sldLayoutId id="2147483737" r:id="rId26"/>
    <p:sldLayoutId id="2147483696" r:id="rId27"/>
    <p:sldLayoutId id="2147483722" r:id="rId28"/>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jpeg"/></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JCUNI8wOxyI"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In the news - MIT Sustainable Supply Chain Lab">
            <a:extLst>
              <a:ext uri="{FF2B5EF4-FFF2-40B4-BE49-F238E27FC236}">
                <a16:creationId xmlns:a16="http://schemas.microsoft.com/office/drawing/2014/main" id="{26C013AE-361C-4FFA-9CC8-0B0F8501EBFF}"/>
              </a:ext>
            </a:extLst>
          </p:cNvPr>
          <p:cNvPicPr>
            <a:picLocks noGrp="1" noChangeAspect="1" noChangeArrowheads="1"/>
          </p:cNvPicPr>
          <p:nvPr>
            <p:ph type="pic" idx="13"/>
          </p:nvPr>
        </p:nvPicPr>
        <p:blipFill>
          <a:blip r:embed="rId3">
            <a:extLst>
              <a:ext uri="{28A0092B-C50C-407E-A947-70E740481C1C}">
                <a14:useLocalDpi xmlns:a14="http://schemas.microsoft.com/office/drawing/2010/main" val="0"/>
              </a:ext>
            </a:extLst>
          </a:blip>
          <a:srcRect l="11423" r="11423"/>
          <a:stretch>
            <a:fillRect/>
          </a:stretch>
        </p:blipFill>
        <p:spPr bwMode="auto">
          <a:xfrm>
            <a:off x="12700" y="0"/>
            <a:ext cx="12179300" cy="68643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DEE5709-16CB-4A0B-AA86-8DC2E820CCCE}"/>
              </a:ext>
            </a:extLst>
          </p:cNvPr>
          <p:cNvSpPr txBox="1"/>
          <p:nvPr/>
        </p:nvSpPr>
        <p:spPr>
          <a:xfrm>
            <a:off x="2766874" y="3018408"/>
            <a:ext cx="7874493" cy="584775"/>
          </a:xfrm>
          <a:prstGeom prst="rect">
            <a:avLst/>
          </a:prstGeom>
          <a:noFill/>
        </p:spPr>
        <p:txBody>
          <a:bodyPr wrap="square" rtlCol="0">
            <a:spAutoFit/>
          </a:bodyPr>
          <a:lstStyle/>
          <a:p>
            <a:pPr algn="ctr"/>
            <a:r>
              <a:rPr lang="en-GB" sz="3200" dirty="0">
                <a:solidFill>
                  <a:srgbClr val="003B5E"/>
                </a:solidFill>
              </a:rPr>
              <a:t>Wednesday 16</a:t>
            </a:r>
            <a:r>
              <a:rPr lang="en-GB" sz="3200" baseline="30000" dirty="0">
                <a:solidFill>
                  <a:srgbClr val="003B5E"/>
                </a:solidFill>
              </a:rPr>
              <a:t>th</a:t>
            </a:r>
            <a:r>
              <a:rPr lang="en-GB" sz="3200" dirty="0">
                <a:solidFill>
                  <a:srgbClr val="003B5E"/>
                </a:solidFill>
              </a:rPr>
              <a:t> November 2022</a:t>
            </a:r>
          </a:p>
        </p:txBody>
      </p:sp>
    </p:spTree>
    <p:extLst>
      <p:ext uri="{BB962C8B-B14F-4D97-AF65-F5344CB8AC3E}">
        <p14:creationId xmlns:p14="http://schemas.microsoft.com/office/powerpoint/2010/main" val="1347163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1996F7-AC0B-452B-857F-386563659A32}"/>
              </a:ext>
            </a:extLst>
          </p:cNvPr>
          <p:cNvPicPr>
            <a:picLocks noChangeAspect="1"/>
          </p:cNvPicPr>
          <p:nvPr/>
        </p:nvPicPr>
        <p:blipFill>
          <a:blip r:embed="rId3"/>
          <a:stretch>
            <a:fillRect/>
          </a:stretch>
        </p:blipFill>
        <p:spPr>
          <a:xfrm>
            <a:off x="2627027" y="1800918"/>
            <a:ext cx="6937946" cy="4662006"/>
          </a:xfrm>
          <a:prstGeom prst="rect">
            <a:avLst/>
          </a:prstGeom>
        </p:spPr>
      </p:pic>
    </p:spTree>
    <p:extLst>
      <p:ext uri="{BB962C8B-B14F-4D97-AF65-F5344CB8AC3E}">
        <p14:creationId xmlns:p14="http://schemas.microsoft.com/office/powerpoint/2010/main" val="185758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Logo&#10;&#10;Description automatically generated with medium confidence">
            <a:extLst>
              <a:ext uri="{FF2B5EF4-FFF2-40B4-BE49-F238E27FC236}">
                <a16:creationId xmlns:a16="http://schemas.microsoft.com/office/drawing/2014/main" id="{92D73CD6-4CE0-84A9-AA24-D2275EE4E94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02733"/>
            <a:ext cx="12310534" cy="6155267"/>
          </a:xfrm>
          <a:prstGeom prst="rect">
            <a:avLst/>
          </a:prstGeom>
        </p:spPr>
      </p:pic>
    </p:spTree>
    <p:extLst>
      <p:ext uri="{BB962C8B-B14F-4D97-AF65-F5344CB8AC3E}">
        <p14:creationId xmlns:p14="http://schemas.microsoft.com/office/powerpoint/2010/main" val="2918713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outdoor, road, building, riding&#10;&#10;Description automatically generated">
            <a:extLst>
              <a:ext uri="{FF2B5EF4-FFF2-40B4-BE49-F238E27FC236}">
                <a16:creationId xmlns:a16="http://schemas.microsoft.com/office/drawing/2014/main" id="{72F4ABF6-59F7-044A-C3DD-E186B447F1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8813" y="642938"/>
            <a:ext cx="4159250" cy="2747963"/>
          </a:xfrm>
          <a:prstGeom prst="rect">
            <a:avLst/>
          </a:prstGeom>
        </p:spPr>
      </p:pic>
      <p:pic>
        <p:nvPicPr>
          <p:cNvPr id="13" name="Picture 12" descr="A person on a motorcycle&#10;&#10;Description automatically generated with medium confidence">
            <a:extLst>
              <a:ext uri="{FF2B5EF4-FFF2-40B4-BE49-F238E27FC236}">
                <a16:creationId xmlns:a16="http://schemas.microsoft.com/office/drawing/2014/main" id="{D694825C-2223-CB14-B992-ACCF2D0593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813" y="3465513"/>
            <a:ext cx="4159250" cy="2747963"/>
          </a:xfrm>
          <a:prstGeom prst="rect">
            <a:avLst/>
          </a:prstGeom>
        </p:spPr>
      </p:pic>
      <p:pic>
        <p:nvPicPr>
          <p:cNvPr id="9" name="Picture 8" descr="A picture containing tree, outdoor, road, riding&#10;&#10;Description automatically generated">
            <a:extLst>
              <a:ext uri="{FF2B5EF4-FFF2-40B4-BE49-F238E27FC236}">
                <a16:creationId xmlns:a16="http://schemas.microsoft.com/office/drawing/2014/main" id="{42705D81-A852-7797-613E-CDFBA647993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92675" y="642938"/>
            <a:ext cx="3073400" cy="1933575"/>
          </a:xfrm>
          <a:prstGeom prst="rect">
            <a:avLst/>
          </a:prstGeom>
        </p:spPr>
      </p:pic>
      <p:pic>
        <p:nvPicPr>
          <p:cNvPr id="11" name="Picture 10" descr="A picture containing text, road, outdoor, street&#10;&#10;Description automatically generated">
            <a:extLst>
              <a:ext uri="{FF2B5EF4-FFF2-40B4-BE49-F238E27FC236}">
                <a16:creationId xmlns:a16="http://schemas.microsoft.com/office/drawing/2014/main" id="{05F32614-3151-3FE6-BC86-B5FB5C3EA2E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40688" y="642938"/>
            <a:ext cx="3492500" cy="1933575"/>
          </a:xfrm>
          <a:prstGeom prst="rect">
            <a:avLst/>
          </a:prstGeom>
        </p:spPr>
      </p:pic>
      <p:pic>
        <p:nvPicPr>
          <p:cNvPr id="3" name="Picture 2" descr="A group of people ride bicycles down a busy street&#10;&#10;Description automatically generated with medium confidence">
            <a:extLst>
              <a:ext uri="{FF2B5EF4-FFF2-40B4-BE49-F238E27FC236}">
                <a16:creationId xmlns:a16="http://schemas.microsoft.com/office/drawing/2014/main" id="{AF13F78D-B1A4-26B8-656C-4BD76B26DFB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892675" y="2651125"/>
            <a:ext cx="3951288" cy="3562350"/>
          </a:xfrm>
          <a:prstGeom prst="rect">
            <a:avLst/>
          </a:prstGeom>
        </p:spPr>
      </p:pic>
      <p:pic>
        <p:nvPicPr>
          <p:cNvPr id="7" name="Picture 6" descr="A picture containing ground, outdoor, street, way&#10;&#10;Description automatically generated">
            <a:extLst>
              <a:ext uri="{FF2B5EF4-FFF2-40B4-BE49-F238E27FC236}">
                <a16:creationId xmlns:a16="http://schemas.microsoft.com/office/drawing/2014/main" id="{EF17A03A-E315-19EC-D92E-0CACDCDC50C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18575" y="2651125"/>
            <a:ext cx="2614613" cy="1941513"/>
          </a:xfrm>
          <a:prstGeom prst="rect">
            <a:avLst/>
          </a:prstGeom>
        </p:spPr>
      </p:pic>
      <p:pic>
        <p:nvPicPr>
          <p:cNvPr id="5" name="Picture 4" descr="A picture containing text, road, outdoor, person&#10;&#10;Description automatically generated">
            <a:extLst>
              <a:ext uri="{FF2B5EF4-FFF2-40B4-BE49-F238E27FC236}">
                <a16:creationId xmlns:a16="http://schemas.microsoft.com/office/drawing/2014/main" id="{4E1F5A8A-769F-283B-A46A-53B374F58A2F}"/>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918575" y="4667250"/>
            <a:ext cx="2614613" cy="1546225"/>
          </a:xfrm>
          <a:prstGeom prst="rect">
            <a:avLst/>
          </a:prstGeom>
        </p:spPr>
      </p:pic>
    </p:spTree>
    <p:extLst>
      <p:ext uri="{BB962C8B-B14F-4D97-AF65-F5344CB8AC3E}">
        <p14:creationId xmlns:p14="http://schemas.microsoft.com/office/powerpoint/2010/main" val="930765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rowd of people walking on a street between buildings&#10;&#10;Description automatically generated with low confidence">
            <a:extLst>
              <a:ext uri="{FF2B5EF4-FFF2-40B4-BE49-F238E27FC236}">
                <a16:creationId xmlns:a16="http://schemas.microsoft.com/office/drawing/2014/main" id="{49975227-33B9-E453-A742-CCC3D6F381D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2753319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road, bus, sky&#10;&#10;Description automatically generated">
            <a:extLst>
              <a:ext uri="{FF2B5EF4-FFF2-40B4-BE49-F238E27FC236}">
                <a16:creationId xmlns:a16="http://schemas.microsoft.com/office/drawing/2014/main" id="{2FFFEC75-3EC6-F94C-70B4-0283F8FD1B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2799295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ky, outdoor, building&#10;&#10;Description automatically generated">
            <a:extLst>
              <a:ext uri="{FF2B5EF4-FFF2-40B4-BE49-F238E27FC236}">
                <a16:creationId xmlns:a16="http://schemas.microsoft.com/office/drawing/2014/main" id="{B90E9B24-8607-F958-61DA-7431B7713AD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
          <a:stretch/>
        </p:blipFill>
        <p:spPr>
          <a:xfrm>
            <a:off x="20" y="10"/>
            <a:ext cx="4003019" cy="3388883"/>
          </a:xfrm>
          <a:prstGeom prst="rect">
            <a:avLst/>
          </a:prstGeom>
        </p:spPr>
      </p:pic>
      <p:pic>
        <p:nvPicPr>
          <p:cNvPr id="13" name="Picture 12" descr="A picture containing text, stop, sign, sky&#10;&#10;Description automatically generated">
            <a:extLst>
              <a:ext uri="{FF2B5EF4-FFF2-40B4-BE49-F238E27FC236}">
                <a16:creationId xmlns:a16="http://schemas.microsoft.com/office/drawing/2014/main" id="{D821D0D9-20E1-3D18-A42A-51BFD54B7D6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2"/>
          <a:stretch/>
        </p:blipFill>
        <p:spPr>
          <a:xfrm>
            <a:off x="20" y="3469102"/>
            <a:ext cx="4003019" cy="3388893"/>
          </a:xfrm>
          <a:prstGeom prst="rect">
            <a:avLst/>
          </a:prstGeom>
        </p:spPr>
      </p:pic>
      <p:pic>
        <p:nvPicPr>
          <p:cNvPr id="11" name="Picture 10" descr="A traffic light in front of a skyscraper&#10;&#10;Description automatically generated with medium confidence">
            <a:extLst>
              <a:ext uri="{FF2B5EF4-FFF2-40B4-BE49-F238E27FC236}">
                <a16:creationId xmlns:a16="http://schemas.microsoft.com/office/drawing/2014/main" id="{E9513E4C-1D46-DDF4-0E72-0E16C1D44D8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
          <a:stretch/>
        </p:blipFill>
        <p:spPr>
          <a:xfrm>
            <a:off x="4094479" y="10"/>
            <a:ext cx="4014047" cy="6857990"/>
          </a:xfrm>
          <a:prstGeom prst="rect">
            <a:avLst/>
          </a:prstGeom>
        </p:spPr>
      </p:pic>
      <p:pic>
        <p:nvPicPr>
          <p:cNvPr id="9" name="Picture 8" descr="A bus driving down a street&#10;&#10;Description automatically generated with low confidence">
            <a:extLst>
              <a:ext uri="{FF2B5EF4-FFF2-40B4-BE49-F238E27FC236}">
                <a16:creationId xmlns:a16="http://schemas.microsoft.com/office/drawing/2014/main" id="{63A24F71-2264-32BE-D028-1EB7FE1A491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3"/>
          <a:stretch/>
        </p:blipFill>
        <p:spPr>
          <a:xfrm>
            <a:off x="8188960" y="10"/>
            <a:ext cx="4003039" cy="3383270"/>
          </a:xfrm>
          <a:prstGeom prst="rect">
            <a:avLst/>
          </a:prstGeom>
        </p:spPr>
      </p:pic>
      <p:pic>
        <p:nvPicPr>
          <p:cNvPr id="7" name="Picture 6" descr="A picture containing text, tree, outdoor, sign&#10;&#10;Description automatically generated">
            <a:extLst>
              <a:ext uri="{FF2B5EF4-FFF2-40B4-BE49-F238E27FC236}">
                <a16:creationId xmlns:a16="http://schemas.microsoft.com/office/drawing/2014/main" id="{D3743137-084A-0177-9B4F-98F1C56FDBE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4"/>
          <a:stretch/>
        </p:blipFill>
        <p:spPr>
          <a:xfrm>
            <a:off x="8199966" y="3469102"/>
            <a:ext cx="3992034" cy="3388893"/>
          </a:xfrm>
          <a:prstGeom prst="rect">
            <a:avLst/>
          </a:prstGeom>
        </p:spPr>
      </p:pic>
    </p:spTree>
    <p:extLst>
      <p:ext uri="{BB962C8B-B14F-4D97-AF65-F5344CB8AC3E}">
        <p14:creationId xmlns:p14="http://schemas.microsoft.com/office/powerpoint/2010/main" val="1886431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83E370-2222-4D17-98F3-DC21AD7D6BAE}"/>
              </a:ext>
            </a:extLst>
          </p:cNvPr>
          <p:cNvSpPr txBox="1"/>
          <p:nvPr/>
        </p:nvSpPr>
        <p:spPr>
          <a:xfrm>
            <a:off x="645111" y="0"/>
            <a:ext cx="10901778" cy="1754326"/>
          </a:xfrm>
          <a:prstGeom prst="rect">
            <a:avLst/>
          </a:prstGeom>
          <a:noFill/>
        </p:spPr>
        <p:txBody>
          <a:bodyPr wrap="square" rtlCol="0">
            <a:spAutoFit/>
          </a:bodyPr>
          <a:lstStyle/>
          <a:p>
            <a:pPr algn="ctr"/>
            <a:r>
              <a:rPr lang="en-GB" sz="3600" dirty="0">
                <a:solidFill>
                  <a:srgbClr val="002060"/>
                </a:solidFill>
              </a:rPr>
              <a:t>Let’s recap the </a:t>
            </a:r>
          </a:p>
          <a:p>
            <a:pPr algn="ctr"/>
            <a:r>
              <a:rPr lang="en-GB" sz="3600" dirty="0">
                <a:solidFill>
                  <a:srgbClr val="002060"/>
                </a:solidFill>
              </a:rPr>
              <a:t>Warwickshire Safe and Active Travel </a:t>
            </a:r>
          </a:p>
          <a:p>
            <a:pPr algn="ctr"/>
            <a:r>
              <a:rPr lang="en-GB" sz="3600" dirty="0">
                <a:solidFill>
                  <a:srgbClr val="002060"/>
                </a:solidFill>
              </a:rPr>
              <a:t>Road Safety Code:</a:t>
            </a:r>
          </a:p>
        </p:txBody>
      </p:sp>
      <p:pic>
        <p:nvPicPr>
          <p:cNvPr id="2" name="Picture 1">
            <a:extLst>
              <a:ext uri="{FF2B5EF4-FFF2-40B4-BE49-F238E27FC236}">
                <a16:creationId xmlns:a16="http://schemas.microsoft.com/office/drawing/2014/main" id="{F80AB64B-BD5F-4478-853A-9EEF028EE257}"/>
              </a:ext>
            </a:extLst>
          </p:cNvPr>
          <p:cNvPicPr>
            <a:picLocks noChangeAspect="1"/>
          </p:cNvPicPr>
          <p:nvPr/>
        </p:nvPicPr>
        <p:blipFill>
          <a:blip r:embed="rId3"/>
          <a:stretch>
            <a:fillRect/>
          </a:stretch>
        </p:blipFill>
        <p:spPr>
          <a:xfrm>
            <a:off x="3866063" y="1851981"/>
            <a:ext cx="4459874" cy="4722220"/>
          </a:xfrm>
          <a:prstGeom prst="rect">
            <a:avLst/>
          </a:prstGeom>
        </p:spPr>
      </p:pic>
    </p:spTree>
    <p:extLst>
      <p:ext uri="{BB962C8B-B14F-4D97-AF65-F5344CB8AC3E}">
        <p14:creationId xmlns:p14="http://schemas.microsoft.com/office/powerpoint/2010/main" val="1992924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outdoor, tree, road&#10;&#10;Description automatically generated">
            <a:extLst>
              <a:ext uri="{FF2B5EF4-FFF2-40B4-BE49-F238E27FC236}">
                <a16:creationId xmlns:a16="http://schemas.microsoft.com/office/drawing/2014/main" id="{3C9EF8F4-432B-5831-16F0-030D8C17F5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3145190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733D7-E602-4F4D-9AF3-1420AF76672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7BD8279-E025-4B5F-8834-9967C66B0957}"/>
              </a:ext>
            </a:extLst>
          </p:cNvPr>
          <p:cNvSpPr>
            <a:spLocks noGrp="1"/>
          </p:cNvSpPr>
          <p:nvPr>
            <p:ph idx="1"/>
          </p:nvPr>
        </p:nvSpPr>
        <p:spPr/>
        <p:txBody>
          <a:bodyPr/>
          <a:lstStyle/>
          <a:p>
            <a:endParaRPr lang="en-GB"/>
          </a:p>
        </p:txBody>
      </p:sp>
      <p:pic>
        <p:nvPicPr>
          <p:cNvPr id="4" name="Picture 3">
            <a:hlinkClick r:id="rId3"/>
            <a:extLst>
              <a:ext uri="{FF2B5EF4-FFF2-40B4-BE49-F238E27FC236}">
                <a16:creationId xmlns:a16="http://schemas.microsoft.com/office/drawing/2014/main" id="{69269B9C-7AE1-4C3A-8288-31F7F9BC425F}"/>
              </a:ext>
            </a:extLst>
          </p:cNvPr>
          <p:cNvPicPr>
            <a:picLocks noChangeAspect="1"/>
          </p:cNvPicPr>
          <p:nvPr/>
        </p:nvPicPr>
        <p:blipFill>
          <a:blip r:embed="rId4"/>
          <a:stretch>
            <a:fillRect/>
          </a:stretch>
        </p:blipFill>
        <p:spPr>
          <a:xfrm>
            <a:off x="1063942" y="286603"/>
            <a:ext cx="10125075" cy="5724525"/>
          </a:xfrm>
          <a:prstGeom prst="rect">
            <a:avLst/>
          </a:prstGeom>
        </p:spPr>
      </p:pic>
    </p:spTree>
    <p:extLst>
      <p:ext uri="{BB962C8B-B14F-4D97-AF65-F5344CB8AC3E}">
        <p14:creationId xmlns:p14="http://schemas.microsoft.com/office/powerpoint/2010/main" val="694156284"/>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4774</TotalTime>
  <Words>1219</Words>
  <Application>Microsoft Office PowerPoint</Application>
  <PresentationFormat>Widescreen</PresentationFormat>
  <Paragraphs>149</Paragraphs>
  <Slides>10</Slides>
  <Notes>10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vt:i4>
      </vt:variant>
    </vt:vector>
  </HeadingPairs>
  <TitlesOfParts>
    <vt:vector size="20" baseType="lpstr">
      <vt:lpstr>Arial</vt:lpstr>
      <vt:lpstr>Calibri</vt:lpstr>
      <vt:lpstr>Calibri Light</vt:lpstr>
      <vt:lpstr>ff-tisa-sans-web-pro</vt:lpstr>
      <vt:lpstr>Open Sans</vt:lpstr>
      <vt:lpstr>Times New Roman</vt:lpstr>
      <vt:lpstr>Univers LT Pro 45 Light</vt:lpstr>
      <vt:lpstr>Univers LT Pro 55</vt:lpstr>
      <vt:lpstr>Univers LT Pro 85 XBlack</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Katherine Fardell</dc:creator>
  <cp:lastModifiedBy>L Withers STP</cp:lastModifiedBy>
  <cp:revision>172</cp:revision>
  <dcterms:created xsi:type="dcterms:W3CDTF">2022-01-18T14:28:30Z</dcterms:created>
  <dcterms:modified xsi:type="dcterms:W3CDTF">2022-11-08T14:09:23Z</dcterms:modified>
</cp:coreProperties>
</file>