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74" r:id="rId7"/>
    <p:sldId id="266" r:id="rId8"/>
    <p:sldId id="259" r:id="rId9"/>
    <p:sldId id="277" r:id="rId10"/>
    <p:sldId id="278" r:id="rId11"/>
    <p:sldId id="264" r:id="rId12"/>
    <p:sldId id="267" r:id="rId13"/>
    <p:sldId id="268" r:id="rId14"/>
    <p:sldId id="269" r:id="rId15"/>
    <p:sldId id="273" r:id="rId16"/>
    <p:sldId id="270" r:id="rId17"/>
    <p:sldId id="271" r:id="rId18"/>
    <p:sldId id="272" r:id="rId19"/>
    <p:sldId id="275"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B"/>
    <a:srgbClr val="0066FF"/>
    <a:srgbClr val="AABFE4"/>
    <a:srgbClr val="D6E0F2"/>
    <a:srgbClr val="FFFF8F"/>
    <a:srgbClr val="FFFFFF"/>
    <a:srgbClr val="002060"/>
    <a:srgbClr val="678CCF"/>
    <a:srgbClr val="FFFFC5"/>
    <a:srgbClr val="FFF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794" autoAdjust="0"/>
    <p:restoredTop sz="94291" autoAdjust="0"/>
  </p:normalViewPr>
  <p:slideViewPr>
    <p:cSldViewPr snapToGrid="0">
      <p:cViewPr varScale="1">
        <p:scale>
          <a:sx n="78" d="100"/>
          <a:sy n="78" d="100"/>
        </p:scale>
        <p:origin x="113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9-15T18:20:31.479"/>
    </inkml:context>
    <inkml:brush xml:id="br0">
      <inkml:brushProperty name="width" value="0.4" units="cm"/>
      <inkml:brushProperty name="height" value="0.8" units="cm"/>
      <inkml:brushProperty name="color" value="#00FDFF"/>
      <inkml:brushProperty name="tip" value="rectangle"/>
      <inkml:brushProperty name="rasterOp" value="maskPen"/>
      <inkml:brushProperty name="ignorePressure" value="1"/>
    </inkml:brush>
  </inkml:definitions>
  <inkml:trace contextRef="#ctx0" brushRef="#br0">67 1,'246'32,"761"106,-807-113,1-9,34-9,365-7,-599-1,1 0,0 0,0 1,0-1,0 1,-1-1,1 1,0 0,0-1,0 1,0 0,0 1,0-1,0 0,0 0,0 1,0-1,0 1,0 0,-1 0,1-1,0 1,0 0,-1 0,1 1,-1-1,1 0,-1 1,1-1,-1 0,0 1,0 0,0-1,0 1,0 0,0-1,0 1,0 0,-1 0,1 0,-1 0,1 0,-1-1,0 1,1 0,-1 0,0 0,-1 0,1 0,0 0,0 0,-1 0,1 0,-1 0,0 0,0-1,1 1,-1 0,0 0,0-1,-1 1,-5 5,0 0,-1-1,0 0,0-1,0 0,-1 0,0-1,0 0,0 0,0-1,-1 0,-8 1,-9 5,-227 28,196-28,0 2,1 3,0 3,0 2,-6 5,36-12,0-2,-1 0,0-2,-1-2,1 0,-1-2,-17 0,-71-4,1-5,0-5,0-5,2-6,-66-21,-66-40,226 76,0 1,-1 0,1 2,-1 0,1 1,-1 2,0 0,0 1,0 1,1 1,-19 5,31-7,-257 42,207-29,57-14,0 0,0 1,0-1,0 0,0 1,0-1,0 1,1-1,-1 1,0-1,0 1,1 0,-1-1,0 1,0 0,1-1,-1 1,1 0,-1 0,1 0,-1 0,1 0,0-1,-1 1,1 0,0 0,0 0,-1 0,1 0,0 0,0 0,0 0,0 0,0 0,1 0,-1 0,0 0,0 0,1 0,-1 0,0 0,1 0,-1-1,1 1,-1 0,1 0,0 0,-1-1,1 1,0 0,-1-1,1 1,0 0,0-1,0 1,-1-1,2 1,119 61,10-19,-115-36,0 0,1-1,0-1,0-1,0 0,0-1,0-1,1-1,-1-1,1 0,0-1,13-2,27 0,506 3,-173 28,-86-28,-116 27,111-28,-276 1</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85262-E4C0-4AA1-A955-CB40C08535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02443C3-9E04-4D03-8B12-0BD96EB9CB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BCAE04-5C82-452C-AD73-85766DE17B3D}"/>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63973907-4D25-41AD-9146-5BB0770AF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BABAB-89C0-4CBE-9270-EC313431C82E}"/>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106858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38BF-7B2A-41BD-B923-79C24E2CD27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3471D92-8403-4245-A124-71BE010CA9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58FA14-AEAD-4A95-BEDD-6A5693EE53D1}"/>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D14FB931-C3BD-4354-A1A9-09F43EA400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C30CE4-82C0-41AE-BF57-8D086F497480}"/>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407331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FD7AB3-7D97-4F0C-AC7A-4034639B79A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6D26DF-0BD9-4DAC-BFB6-971B932C8BB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EBC9AE8-1A00-4F09-A4BE-B4356310AF7E}"/>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0136942B-879A-4EE2-9830-72C8E27FDF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60A8FC-DE69-4801-904C-19D759DB0C17}"/>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1061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1FCF4-9F9F-4679-B5BF-2B849A5661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2DEFBB-6092-4CA3-8193-FE94A7705B9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9A7168-9BF7-4955-BC66-A8D627E9BFDD}"/>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75C7B8D1-2DA8-48C2-B88F-2F409A2154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4F00ED-544D-4470-8A7A-BCCAFFE33755}"/>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3255134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37BDF-683B-427F-82C6-B05008F260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770B02-F71C-4E55-86B7-5CEA46D2BB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9D84004-476A-4253-B3B7-5062E76C2BEA}"/>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5B237F14-F5D3-4D8E-8966-D40F3B5FD8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E5A73D-D27E-43F8-A829-E5E8B37B89B6}"/>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1015870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85D83-3A9E-4C8F-B886-AAEECB561D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D0ED09-000D-4B68-983B-620E594A03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E13203-29F8-417B-B40B-03A754FEABA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D2DEAE-D88E-41BF-A9B7-73A90F6F5805}"/>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6" name="Footer Placeholder 5">
            <a:extLst>
              <a:ext uri="{FF2B5EF4-FFF2-40B4-BE49-F238E27FC236}">
                <a16:creationId xmlns:a16="http://schemas.microsoft.com/office/drawing/2014/main" id="{A6B869D6-F4EB-4457-B8CA-759BF1671C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CF18BC-0EAE-40DA-A1B8-EDF2CB77CE72}"/>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195686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7B9F2-BBF2-47BA-8B89-838A85F244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5CE4FA4-1D37-4A1B-9954-A057F46DE6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884EA4-456E-4591-810E-BDB377608A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7F4A08-5B43-42E5-8059-AF479C5AB4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CC198F-B523-40FC-9B88-C13A7DAE4C2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2CB6F16-C395-45AC-8865-6960D7B19F92}"/>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8" name="Footer Placeholder 7">
            <a:extLst>
              <a:ext uri="{FF2B5EF4-FFF2-40B4-BE49-F238E27FC236}">
                <a16:creationId xmlns:a16="http://schemas.microsoft.com/office/drawing/2014/main" id="{3A00BB71-B68B-4C1C-9A92-11DC2E902BC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96615D-469B-4ADA-9BDB-1771F5B02905}"/>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475941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D84E9-49D3-49B1-9FB5-E952DA8B3D6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FC60575-C798-47B1-939C-D04CD96408DF}"/>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4" name="Footer Placeholder 3">
            <a:extLst>
              <a:ext uri="{FF2B5EF4-FFF2-40B4-BE49-F238E27FC236}">
                <a16:creationId xmlns:a16="http://schemas.microsoft.com/office/drawing/2014/main" id="{0E8CA055-C98A-4416-9CA9-073072E6C8D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E034785-D226-42BE-A17C-B43EF5126E79}"/>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2983848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061379-3C79-4E0C-92E5-66E707793C27}"/>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3" name="Footer Placeholder 2">
            <a:extLst>
              <a:ext uri="{FF2B5EF4-FFF2-40B4-BE49-F238E27FC236}">
                <a16:creationId xmlns:a16="http://schemas.microsoft.com/office/drawing/2014/main" id="{0DD3F8BA-7641-44EE-94C9-812CB6FB5E3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179F44E-DF9C-4743-9789-014CA9E6D176}"/>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3720122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A1B82-3C81-40B9-8173-3EBF34E32F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4F6600-DCCF-4931-8D2C-E166F27520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2E50F8F-BE3E-4D3A-8D66-19E881A989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7668708-5F7B-4308-ADE5-A65DD66915B9}"/>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6" name="Footer Placeholder 5">
            <a:extLst>
              <a:ext uri="{FF2B5EF4-FFF2-40B4-BE49-F238E27FC236}">
                <a16:creationId xmlns:a16="http://schemas.microsoft.com/office/drawing/2014/main" id="{0276DCAA-EAB5-45DE-94CE-236427E262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6ECB09-B903-4C32-B17F-BE23C608EB33}"/>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893920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2571E-7EBE-4002-9D77-AA9007A78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552621B-200E-4F2B-8829-9FE656767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2D46BCC-8D87-4D35-97A3-CEE904E737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75C996-6587-45F3-BFC7-59DA7F93FE08}"/>
              </a:ext>
            </a:extLst>
          </p:cNvPr>
          <p:cNvSpPr>
            <a:spLocks noGrp="1"/>
          </p:cNvSpPr>
          <p:nvPr>
            <p:ph type="dt" sz="half" idx="10"/>
          </p:nvPr>
        </p:nvSpPr>
        <p:spPr/>
        <p:txBody>
          <a:bodyPr/>
          <a:lstStyle/>
          <a:p>
            <a:fld id="{17C913DE-5BA6-4305-B3F0-C9691B6C6275}" type="datetimeFigureOut">
              <a:rPr lang="en-GB" smtClean="0"/>
              <a:t>16/09/2024</a:t>
            </a:fld>
            <a:endParaRPr lang="en-GB"/>
          </a:p>
        </p:txBody>
      </p:sp>
      <p:sp>
        <p:nvSpPr>
          <p:cNvPr id="6" name="Footer Placeholder 5">
            <a:extLst>
              <a:ext uri="{FF2B5EF4-FFF2-40B4-BE49-F238E27FC236}">
                <a16:creationId xmlns:a16="http://schemas.microsoft.com/office/drawing/2014/main" id="{D2659258-7300-460A-A133-9FE9E8CF5C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385800-08A8-4EC5-B1BC-5FCEC1349EF8}"/>
              </a:ext>
            </a:extLst>
          </p:cNvPr>
          <p:cNvSpPr>
            <a:spLocks noGrp="1"/>
          </p:cNvSpPr>
          <p:nvPr>
            <p:ph type="sldNum" sz="quarter" idx="12"/>
          </p:nvPr>
        </p:nvSpPr>
        <p:spPr/>
        <p:txBody>
          <a:bodyPr/>
          <a:lstStyle/>
          <a:p>
            <a:fld id="{CFD3A1CE-F3FC-4123-B12B-F6720F1D3A4A}" type="slidenum">
              <a:rPr lang="en-GB" smtClean="0"/>
              <a:t>‹#›</a:t>
            </a:fld>
            <a:endParaRPr lang="en-GB"/>
          </a:p>
        </p:txBody>
      </p:sp>
    </p:spTree>
    <p:extLst>
      <p:ext uri="{BB962C8B-B14F-4D97-AF65-F5344CB8AC3E}">
        <p14:creationId xmlns:p14="http://schemas.microsoft.com/office/powerpoint/2010/main" val="102242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B3331-89E9-4AD6-9199-04D8C7E159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77FFFB5-7365-4864-AD24-45EE7BF6E2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707DD5-2B8F-4C57-BCA9-2FEA9CF460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C913DE-5BA6-4305-B3F0-C9691B6C6275}" type="datetimeFigureOut">
              <a:rPr lang="en-GB" smtClean="0"/>
              <a:t>16/09/2024</a:t>
            </a:fld>
            <a:endParaRPr lang="en-GB"/>
          </a:p>
        </p:txBody>
      </p:sp>
      <p:sp>
        <p:nvSpPr>
          <p:cNvPr id="5" name="Footer Placeholder 4">
            <a:extLst>
              <a:ext uri="{FF2B5EF4-FFF2-40B4-BE49-F238E27FC236}">
                <a16:creationId xmlns:a16="http://schemas.microsoft.com/office/drawing/2014/main" id="{5AA88DB7-4B66-44BA-A40A-1487FCE1FB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21F9960-A252-4CE1-89A5-EFF34ADF4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D3A1CE-F3FC-4123-B12B-F6720F1D3A4A}" type="slidenum">
              <a:rPr lang="en-GB" smtClean="0"/>
              <a:t>‹#›</a:t>
            </a:fld>
            <a:endParaRPr lang="en-GB"/>
          </a:p>
        </p:txBody>
      </p:sp>
    </p:spTree>
    <p:extLst>
      <p:ext uri="{BB962C8B-B14F-4D97-AF65-F5344CB8AC3E}">
        <p14:creationId xmlns:p14="http://schemas.microsoft.com/office/powerpoint/2010/main" val="2692080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2" y="1876081"/>
            <a:ext cx="12192000" cy="991928"/>
          </a:xfrm>
          <a:prstGeom prst="rect">
            <a:avLst/>
          </a:prstGeom>
          <a:solidFill>
            <a:srgbClr val="AABF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AABFE4"/>
              </a:solidFill>
            </a:endParaRPr>
          </a:p>
        </p:txBody>
      </p:sp>
      <p:sp>
        <p:nvSpPr>
          <p:cNvPr id="6" name="Rectangle 5">
            <a:extLst>
              <a:ext uri="{FF2B5EF4-FFF2-40B4-BE49-F238E27FC236}">
                <a16:creationId xmlns:a16="http://schemas.microsoft.com/office/drawing/2014/main" id="{69A5565A-4719-4EEB-AB1D-FCBB668CAF59}"/>
              </a:ext>
            </a:extLst>
          </p:cNvPr>
          <p:cNvSpPr/>
          <p:nvPr/>
        </p:nvSpPr>
        <p:spPr>
          <a:xfrm rot="5400000">
            <a:off x="5600039" y="-595607"/>
            <a:ext cx="991928" cy="12192003"/>
          </a:xfrm>
          <a:prstGeom prst="rect">
            <a:avLst/>
          </a:prstGeom>
          <a:solidFill>
            <a:srgbClr val="FFF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50852B5-024A-4AAF-A84B-75A7E8099B62}"/>
              </a:ext>
            </a:extLst>
          </p:cNvPr>
          <p:cNvSpPr txBox="1"/>
          <p:nvPr/>
        </p:nvSpPr>
        <p:spPr>
          <a:xfrm>
            <a:off x="0" y="3052488"/>
            <a:ext cx="12192003" cy="1323439"/>
          </a:xfrm>
          <a:prstGeom prst="rect">
            <a:avLst/>
          </a:prstGeom>
          <a:noFill/>
        </p:spPr>
        <p:txBody>
          <a:bodyPr wrap="square" lIns="91440" tIns="45720" rIns="91440" bIns="45720" rtlCol="0" anchor="t">
            <a:spAutoFit/>
          </a:bodyPr>
          <a:lstStyle/>
          <a:p>
            <a:pPr algn="ctr"/>
            <a:r>
              <a:rPr lang="en-GB" sz="4000" b="1" dirty="0">
                <a:solidFill>
                  <a:srgbClr val="002060"/>
                </a:solidFill>
                <a:latin typeface="Ink Free" panose="03080402000500000000" pitchFamily="66" charset="0"/>
              </a:rPr>
              <a:t>Meet the Teacher- Year 6  </a:t>
            </a:r>
          </a:p>
          <a:p>
            <a:pPr algn="ctr"/>
            <a:r>
              <a:rPr lang="en-GB" sz="4000" b="1" dirty="0">
                <a:solidFill>
                  <a:srgbClr val="002060"/>
                </a:solidFill>
                <a:latin typeface="Ink Free" panose="03080402000500000000" pitchFamily="66" charset="0"/>
              </a:rPr>
              <a:t>Mrs McCormack, Mrs Bean, Mrs </a:t>
            </a:r>
            <a:r>
              <a:rPr lang="en-GB" sz="4000" b="1" dirty="0" err="1">
                <a:solidFill>
                  <a:srgbClr val="002060"/>
                </a:solidFill>
                <a:latin typeface="Ink Free" panose="03080402000500000000" pitchFamily="66" charset="0"/>
              </a:rPr>
              <a:t>Mingins</a:t>
            </a:r>
            <a:r>
              <a:rPr lang="en-GB" sz="4000" b="1" dirty="0">
                <a:solidFill>
                  <a:srgbClr val="002060"/>
                </a:solidFill>
                <a:latin typeface="Ink Free" panose="03080402000500000000" pitchFamily="66" charset="0"/>
              </a:rPr>
              <a:t> and Mrs Fade</a:t>
            </a: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5266145" y="126444"/>
            <a:ext cx="1659702" cy="1749637"/>
          </a:xfrm>
          <a:prstGeom prst="rect">
            <a:avLst/>
          </a:prstGeom>
          <a:solidFill>
            <a:srgbClr val="FFFF69">
              <a:alpha val="0"/>
            </a:srgbClr>
          </a:solidFill>
        </p:spPr>
      </p:pic>
    </p:spTree>
    <p:extLst>
      <p:ext uri="{BB962C8B-B14F-4D97-AF65-F5344CB8AC3E}">
        <p14:creationId xmlns:p14="http://schemas.microsoft.com/office/powerpoint/2010/main" val="3749483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FFFF8B"/>
          </a:solidFill>
        </p:spPr>
        <p:txBody>
          <a:bodyPr wrap="square" rtlCol="0">
            <a:spAutoFit/>
          </a:bodyPr>
          <a:lstStyle/>
          <a:p>
            <a:r>
              <a:rPr lang="en-GB" sz="6000" b="1" dirty="0">
                <a:latin typeface="Ink Free" panose="03080402000500000000" pitchFamily="66" charset="0"/>
              </a:rPr>
              <a:t>Communication…</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0" y="1436087"/>
            <a:ext cx="10829729" cy="4536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Ink Free" panose="03080402000500000000" pitchFamily="66" charset="0"/>
              <a:cs typeface="Century Gothic"/>
            </a:endParaRPr>
          </a:p>
        </p:txBody>
      </p:sp>
      <p:sp>
        <p:nvSpPr>
          <p:cNvPr id="2" name="AutoShape 2" descr="data:image/jpg;base64,%20/9j/4AAQSkZJRgABAQEAYABgAAD/2wBDAAUDBAQEAwUEBAQFBQUGBwwIBwcHBw8LCwkMEQ8SEhEPERETFhwXExQaFRERGCEYGh0dHx8fExciJCIeJBweHx7/2wBDAQUFBQcGBw4ICA4eFBEUHh4eHh4eHh4eHh4eHh4eHh4eHh4eHh4eHh4eHh4eHh4eHh4eHh4eHh4eHh4eHh4eHh7/wAARCACAAR8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7LooooAKKKKACvnT4KfFC9Gv/ABB+3aT42122k8V3S6e1vp0tzHbxLtURZJxHgj7vAFfRdcp8OfCP/CIjxDGtxHNFquuXOqxhU2mMTbSUPY4IPTtigDyH43/EDXrjXvh02g6H430iQ+Joo5oJIBbi9i2EvFtMgD5A/i+XrzXofxD+IOt6HpOk2ej+FJpfFWvXbWmlabezxqoKrveWV42YBFXJIByeB3q98SPCN94j8V+BdUtmj+z6DrDXtyrPtJUwSICOOSGK8ccGq3jfw14ok+JOjeM/DcOk372em3Gnta6jdSQLCZXRvOQpG+44TaV+XIxzQBHoXjjX49V8QeFfE+m6db+ItK0pdUgmtJGNpeW7BgGAb5kIkRlZST2IPNc1F8ZtX1LwL4fm8PaBaal4u1PQ11q6s2maO0sLfblpJXwSAxBVF5JPsCa7DRvAt35Ov6n4g1aO/wDEmu2RspruGDy4bWAK2yGFCSQil2bJJLEknHAGf8IfhLp3gH4e3Xh1r+XUdT1GAx6jqcg+eb5CiBQSdqIuFVc8Y96AM7x18cdH8L/Cvw94w/s6W81HxDaW9zp+krJtkYSqjEs2DtRN4y2OpA716F408R6f4R8I6l4m1bzBZadbNcTiNdzEAdAO57V5l4T+A9jaeANR0DxPrk2t6pfaTFo6aiIRH9jtIVAgjhTPy7SFcnOWbk9q0vFfw98b+JPh9rWg6543tNUvLqC3W1RdMFrah4ZFkzIAzuxkKgMQwAHRfUAwPgT8SPG3j/xeLuVbWbw3NYPPcrDp8kUWnTF18m3S4Y/6RJs3GTau1SAAa9zrhvDa/E7UNdtLjX4/D/h7R7VW8yx06ZryW8fBAzI8aCJAecKpY+oruaAPLvgfqWra54q+JGsXuo3Fzp48Rvp2nQvIxjhjtkVG8sE4GXLZx1IzXqNeYaF4D8Y+D73WofBfiTRk0fVNRl1JbXU9Nkle0llOZFR0lXchbkBhkdM10en6H40ZlbV/HKN8wLJp2kx26kDqB5jSnn65oA8g1f41+JvEnxGuNA+HawyjTdUisPsT6bJNJekSAXMssuQltBGu7axyzMOmK9D+I2veJr3x/ovw98HapDpF5c2c2p6nqTWi3DWtqjBECIx27nkOPmzgKxxxWJ4R8K/Fbwt4ePgrQv8AhFrSxjup5I/EMksk1wY5ZnkJNrsCmYb8ZMhXvg9Ku+K/hj4k1jx/d6xZ+Mm07S9V022sNUMMBW+McLO2yGUHbGJDIxYhcj+HGeACv8GPHeueIviT4x8I3Gu6X4i0zw3Hbp/alvaeRLJPIX3IQrFGC7GBKgcjpT/DHxguNee80LTtAW/8W2+pXto+nwT7YLeKCdohcTysP3aNgY4LMchVODjd+HXw7i8D+MvEF5owsLbQNTt7NLexiiYSW7wRmM/NnBUjn1ySSfU+EvgFvBeqeM9SuZLae68Ra/NqImjzuEDAeXG2QOVO/pkfN1oAlTxzd2PxB0zwXrum2sF1daJPqtxeW90Wgh8qQKUG5VJGGzuOPpWP8Pfi2fGHj3+xI/Dd1Y6Pe2E19oupzSDOoRwyrHI4jx8iEupUk5I5wMimfE74Rjx38R9M16+1qW20WLTH0/UtPhXa97GZVlEZk6rGSoDAckDGea2vHXgG41fUvDuseGNbTw1qmgJNBaSLZLPF9nlQI0RjJUYAVSvOAVHBoAp/EzULOx+Jfw7tpNBs9TvNQv7iCG4uCzGxRYTI8sa/dD/KBuxkA4zzW18QfGQ8J6h4XtW05rsa9rMWl7hKE8gurNvxg7vu9OPrXJa18KdbhufCd/4W8W+Xqehteme+1qBr57hrpVEk2A6gONvyj7oBxjAxS+PvhNq/iHw14e0208c6nFqOmawNRn1a6AluHLIyuYhwkRAb5ABtX0zQBJqnxgjh+JNh4b03w/Pe6K+rLot7rfnBYob542dYUXBMmNuGOQFLAcmu38feKNP8G+FLzxBqKTSxwbUjghXdJPK7BI4kHdmdlUfWuc174WaNP8NLHwV4enbQk0u5gvNNukjErQ3MMgkWVwSPMJYEtkgnceax/EPw3vhon9r6l42Fzrttq9trEt/qke2xUwBgkQgDgRRAOx4bdu5JNAFLxn4m+K/hXwNf+OdcvfB9gkNq7roZtppXSQr+6iFwHHmSl9qkBADk4PGa9L8Ca/D4q8FaL4kt12R6nYw3QX+7vQNj8M4rkI/CtrZRS+O/iL4li8QXFhA9zBIyCDTtPTaSXgiyRux/y0dmbHQjpVv9nexm0/4JeFLa4t3t3NgsoicEMiyEuqkHoQrDjtQB31FYXjqz8UX2gNB4P1iy0jVPOjYXF3a+fHsDfOu3I5I7/wD6xH4qsvFt02j/APCO65p+niG7R9T+0WRl+0wAfMifMNhJ75/H1AOhorA1qz8VzeLNHutK1qwtdDhEn9p2ctmZJbkkfJsk3DZg+351v0AFFFFAEV5a295btb3cEc8LY3RyKGU4ORkH3ANS0UUAFUda1aw0e2juNQm8tJJViTClizMewHPufQAmr1c743gv57aEadodlqk/zAG6VSsecf3iMZ9RnGOhoAut4i0VYEmkvkiSQMVMgK8KSCeRwMqcZ644zQ/iLQ0heZtSgEUc/wBnZyTtEnPy56ZwCfpzXLTW/iOWxhWTwRojyRxhVVpVKxoWIKgeoGG9OfXgRhdaazhsf+EN0ie3MzFUjCPFGQCVzg4zgKh4HTPPSgDqP+Eq0H7U1qdQUShBIFKMCwJIGOOTx0HOMHpT4/E2hSvti1KGQCJpi6nKiMYy+em3kDPQ1y72viAxMsfgrQnG/wCQGRfkBCHnrk8AHp90Hmr2l6fqbXd3Hc+GdJsrWW0kUbI0fezbcI3P3eDnjB46YoA27LxNoF7dtaWmrWs86xmRo0fJCjqaik8W+HFdU/ta3ZmAICnORnGfoO57Vy2iw+M7bURN/wAIpodtHLIocIVV1idVZgSpOSr+Zk9CWGMgZNrUdMv4dTdbTwToctgsZijchA4jA24x06AEDjIwMgigDoH8V+H1F1t1SGVrT/XpHl2T5gvIAz94gH0zS6b4q8P6gyJa6pbvI8Rm8snawQZySDyOh4Poa5a5XVbZfskfgfTpY7hkRljjUq2GH3sHAGPm3HoRjB+9UksXiRFnaPwbpLyTJJFK0UyxiRSGJ+bOQGY+/XP0AOkPivw6GVTqsG9l3KnO4jIHTGc5I46nNRReMvC8ixH+2bZDKAVWQlG/IgEc4HsSB1rDfTtUiksPs/gnRjIYMTS5TbCxY4A7nAVSevXgnFOs7DVGguJ7rwbpKG3t0EFsqx5kbcd6h84A24xkAZOOcZoA228YeG1kCf2pHkhs/K2BjHXjj7wHPUnHWn3XirQbexF619vhM3kAxxs5L4zjAGeg69K5o22uG9nlbwPpMkRcs7RmMtcHI5BJ46ZBPqOmKVbDxCmhQWsfhbRbaSK9URqSJlRApXzfmI+b7uDkk9Md6AOntvE2hXN4lpbajFPO43BIwWwu0tk4HAwDye/HWi18U+Hbq8is7fWLSW4m/wBXGr5LckfzBH4Vh6Na6tax3+oSeDtItLyGNfsqwSIGmPO4FuijBOOe569aoxW/ibT7oSaf4M0VdoIhaHYnl8EZB3ZOfk7Dp+QB0yeLfDjYB1WBC0jRqHypJXrjPbHIPQ9qlh8T+H5kuXi1e0dbXHnsJOEyccn61zOo2mofap0s/BOl3qQv5KSSIkZddgVmwT0ILr04A7g1P5GsxafLG3hbTJJry4UNbpEvliNYgwLtuwf3g2g8Y64OKANZvGfhsXUduNSV2c8MiMyDjPLAYH41bu/Eeh2kzw3Op28UiSCNgxxhj2/x9O9cpDbeIFcPD4F0OApKqLudAfLHQ8dMYA/HI6YpF0/WptUR7jwbpEkE1wskzsVkdSxBZtxbkqcjGMHGR6UAdIvjDwywfbrNqdmNw3HIyCc/TAJz6c1NaeJtDurGS8hv08mIoJCwKlC/3QQQME1y9xDrj+bLZ+CdMaIlwiSKis4B2oGBPHy5J/LHc2oLa+bR38jwlpUBnuSskUiqEMaZVXYHB5PIHpn1oA6A+I9DWCCZtShWOfzPKJyN3l/f+mO9MbxR4fVyh1W33BzGeT94dfy7+neuc1Wz1+e6tdnhXRriGO1WRoZQmRM5zIqtn5eSTnaeR1OeE0fRbxCZ7zwfpFsYIZJIlSQEPLgbVGThc8DkEDbx1oA6Cbxd4dieOM6lGzSMFUIrNyRlScDgEYIJ4III61Hd6t4T16xuNLvLiwv7S4jdLiCdQ0bpt3MHDDGNvPPbnpXPTabr4Ekdv4R0QxsQYS0Ua7GCAB2G455ZhjsF754fYaZqi61DqNx4c0+JJna2mjGweTAVXcx+chiTkdOi9OcUAYkfhL4OafMBJYmSLT1V4rK7ubqa2hx8wCQSMYwRlTgLxlfUV3R8Y+GUmaB9VgjZGVPmBUEsMjBxgjHOa5wW/iIrbNJ4H0eMiUM6oY5CFxggEkfMNqjvkY6dKc1trkNsrW/gTSRIZlZkzGAuOjbt3JwfQY5HPWgDqYfEuiTXEUMV8jmWTyo2Cnaz4B2g4xnBB+hBqCDxj4ZmQsusWw2sqsGbBUtnGR26H6VgRw+Ikt4Efwjo5mhy0ROxVVwqgFQG4JA247YXkjpJ4q0jUhLbx6L4U0a5gIjknE8ceAQ4VkGSOSjEg9BtPUkCgDe/4S3w7/0FYexHB5BGeOOe35j1FPHifw+baW4Gq2/kxKrO+TgBiQDnvyrD2Kn0Nc5HZ+IhpkU83hXRm1NLrYSioQYgpYtyRt3OFHGSM5wcYqjFpWvxxXG3wRo+ydw7wNOHUkEgdeBtBbgAZ3dqAOwXxRoLzLDFqMUsrTCELGCx3Fto6DpnjPStmuItbfWItVspZfB+h20UUiiS5Eq5jUKuWXjpjgZ5ynQAg1L/AGj4+i+0P/YVncAyEQoJVQquRjJ3nOQSPwBxzgAHZUVT0Vr99Lgk1REjvGXdKiDhCT93qc4GBnPOM1coAK5b4gvY+XYR3mq39hmYun2TGW24yT7DI6etdTVTUbjTbMx3WoS20G3cI5ZiBjgsQCenCk/hQB5xdXvheSzhtINa10R2zM+EdjvMgBCsTzxsI9B84PJq74K8N6Hcwyto+pavBFBKFktpJMKG6sMdxk5B6ZGea7eGTSVVp4mslDfedSozgDqfbinte6bbypG11axSSsAq+YoLlgSPrnBPvQBzKeAbWOwW0i1vWI0UDGy4wCwYncR3yCR6c1Z1bwi2oTXDtrmpW4kjWKMQyYKKFA5JzkkjOfWtr+2dJyg/tK0y7FFHmryRnI/Q/lU0t/YxCNpLy3QSbdmZAN2SAMeuSQPxFAHMyeA7N5JZf7X1ZJZECmVLghwck5z68kD05pJfAltJBHE+s6qQNwc+f99SuNvoByfzrpxfWWAftlvyAR+8HIJwPzPFIuoWDNKovrYmElZR5q/IRjIPpjI/OgDC0nwkmn6sl6urX8scY/dwvISFJDA/8BwVwMcbRVIfD6z8kQvrGqNCVZXh87Eb7uvyjpnnOOvtXUtqOnrcLbtfWwmbOE80bjgAnj2BH50S6jp8UXnSX1sseVBYyjHzHC8+56UAcx/wgcWVJ8R68WCsM/avUD8sHP4EjpVmPwbbrZ3Fu2qajL59sbdmkl3YU7M8dP4ePTc3rXRLdWrSCNbiEuWKhQ4yWAyR9cVA2raUqys2pWgEJIkJmX5CMcHnjqPzFAGPong+10nUYLq11LUjHAhVLd58xDgjOPxz9QD2qsvga3aAw3GsancKW3fPJnDbiwx7ZIOPVR6V0j6lp6uqNfWwZgWUGUcgHBNKNQsTLJCLy38yMqrr5gypbO0H0JwcUAc3J4IhkiaJ9a1VkYFWBmzuHHX3IGCe4JFT6j4PivtQubmTWdUjjnQIIIptiRgKVG3HcZyD6gVvC+sSyqLy3y/3R5o55xx+PFK15aLEJWuoBGSVDGQYJHUZ/A/lQBzg8GqsaxrrF8oM7TSuGxI7bFRfm7YC578kmoovAsSiJm8Qa08iS+Zu+0Y7k4x0xk/pW/BrmjXDpHDqtlI7xecqrMpLJgHcBnpgg596ne/sUERa8t1EsnlRkyD5nwTtHqcA8e1AHO2ngm1tdUgv49V1IvFJG5Vpch9mflPsSSSPUk/SU+EV8m/j/trVM3ioC3m8oQ24kemT1AxxxWvPrOkQzLDNqdmkjgsqtMoJADEnr22N/wB8n0qUalp/lrJ9vtdjdG81cHjPr7igDmpvAySFv+Ki1pAScbbjDD5Ng5/Wlk8CWkht2k1fVXaFw+TP1IHHHQY7eldPFeWcsoijuoXcjIVXBJHtUc+p6dBH5k1/axpnG5plAzkD19SB9TQBz8HgtItOvrb+3NUea8Cq1yzjeig5wvHAJJP1pV8E232mKaTVtTmCujyJLNuWQo+8ZHr/AAk9149635dU02IxCS/tkM2PLDSgF89MevQ/lUgvLQglbqAjaX4kH3R1P0FAGBN4QjmkLPrGp4ZmLbZdpIJORkeoJBPXAHTFU2+H1iyTKdU1FvOZS26XIOBjBHcEcfgPSurF5aFdwuoCN+zPmD73936+1Rx6npsjOqahasY8FwJV+XPTPPegDmbvwHDc+X5mvaufJOYT53K8Y69+OPpxVtvB8LaddWUmralIlxcRzbnlyyeXjaAfqAfwroI7u1kn8iO4ieXDHYrgn5SAePYkfnUFvq+l3Ehjh1G1kcDlVlBI6/8AxLfkaAMO+8E2V6LPz9Qvs2iOqMsmCCxJJB7Yzx6bV9KkXwmq6OmnDWtU4uhcGYzZkJ/u5Pb+uTW+by0Xfm6gGzG7Mg+XPTPpUC6vpbJG66jaFZCQjCVcMR1/LBoAw4vBwXl9b1KVsIMvJkYXtj0IwCO+ATULeBk2lV8Qaz1kOWuMn5xj+Xfr6EV00eoWElutwl7btEyh1cSDaVOMHPpyPzol1CxiZFlvLdC+doaQDOBn+XNAGLceE7a5mtWuNQvpo7dIV8ppPlk8sgjcO4JUEj1qO78IfaJpZP7d1WISszOqS4zlgw+hGMZ9DituLVNNk/1eoWrfukmOJR9xvut9D2NPm1CwhSRpb22RY928tKBtwMnPpgc0AS20Mdvbx28QIjjUKoJJOB7nrUlVtP1Cx1GIy2F5BdIMZaJwwGQCM49iD+NWaACuf8azwrb2dvc6Fd6vFJcpIVhXIjMbB1ZvxAwO+K6CsrxJpuo6lDAmn6xJpjRuWdkj37xjAHUfWgDh/smmySqJfBOsGQsoaNpZChxnG7sVGMH6jgg5qe6NnqE0txqHgvV98zbz87nlhtbAH3Wwg9AfUd9FPBerJDGo8X3zPDH5cTshyBt25OG5Oefr7Vpf8I/qzaza3k/iO4ktIBHutAhVZGVepIbPLfN79DmgDkWOlW4k+z+DNVRJbV0kaVpEQI20SA54BwpGe4HHBNW72K2kktY18J6hJYGyiIdp5VZBuKoGUA8qrBj1YZPGVNbS+FtYRWjj8WXqo7liCmSu7G7aS3GTuxnO3Ix0yZbHw7rVte29w3iy9njhJLQyRgrIdoHzc5xnnGfy60Ac3o2kaLLdoreENUsYY0E4lnuHVV2Fmw3OB82e/wDEO2ahuLfQNQ86/uPBesn7chkZx5hchzvycfdzuOAOh4IHWvUTyMHkUUAeaa3p2kwXQ07/AIQ3ULyBYm3nfIQuQsm1T0Iyx7/eU8dKmt20pdHWzHg3VI7eWUSeSEk3eZs2AtxwMYwc+pwDXotFAHmGkrplrqEN5Z+CdbjuAzSgs0uA7KVIOeOijr3IPvVWK10FkvZLXwbfvfWiQ7kknlL53hFGQCRhVyP9kDOM16zSAAEkAAnr70AeT/2fo8dvJDcfD7WGZMF/3jyKX3gHaepHU5x68c5OibXSToDzSeDNaERvsi2DsZCERmDYByF5ZdvTJxzmvSKKAPMtI02xvtbjtrjwReQ2zsFa5mmkLL8uV3AjG3CkHB4zjvUUS2y6fHYSeAtTW0jmdLcW8jjchIJZ8hSOY1x7heQOa9SooA85uLexvY7/AFCfwXfrNBFG0SvI43gAKqqFGRweQAfu89BTLZbb+zLexuvBOpokUvmsgldwsrHkoccng88DBxkAmvSaKAPKrWTRrOZ7PTPB+pm6uYym2aSVWKOoDMcglVGSpPXg4yDmp7zSdKsZYbW38C3k9tPaLPcBXfehfIMeOhYcfxD14xmvTcDduwM9M0tAHAxPDbppGqQ+EdTjdI518sSMXgQvycDgli5bnBwpI6Csaz0+1ktLpbfwRqENr5RkdJ7iZXlkVwFAAB4y5Oeu0NxXq9FAHl62+nXMaXH/AAgOrKzyhirzMpySzAHHYZIweBwOnNXPsWj6QliLTwfqrPfWLRypEXxCpBbY56ZJGCe2fevRKKAPNGtLK8sprZfBd9GkBE4jkllQvOSsS8gcrt3MT1xkkZY1WnbTXlR5vBGrxM8giaWeRwW8xQrD5ck8Y7fd3HrxXqlFAHnFlqlj4d36lF4T1S0VothklduAOiEHOBgjpnn1wSJNVh0mS7MDeENUdp599w0YdV3y+W7MxH3sEDpnBj7V6GQCOQD9aKAOBs4tNtxqVlN4dv7a1tpprprnzJCZfLXbv3EAncuQBk+w71mNBpMSxTDwLrKM0kS/uXk3KVIAZenTg5OM8+5r1GigDy+eHTWvVkbwRqTCBYI4JIXmyMKgBAIGNqqoz6qc461INN0ltIhvx4L1sSSMyi389/MiTI5HzcHLkY4/i5wM16ZRQB5vb2Ok65qVtDfeCdVhM6KweZ28qIKAgzzgHanT2HcjPRyeBPC0kwmbS1MgQpu8xs4Off3J+prpaKAKWjaVY6Pata6fCYomfeVLlucAd/YCrtFFACSMqIztwqgk/SvItH+Peja1Zm+0PwF8RNWsfMeNLqz0PzInKsVbawfnkGvWb3/jzn/65t/KvF/2O7dbr9nmyt2kmjEl5fLvikKOP9Ifow5BoA2/+Fyr/wBEs+KX/hOn/wCLo/4XKv8A0Sz4pf8AhOn/AOLqxZ6X8Q9OsrVrW9nuZBYRC5hu7hZfMuGZhIQ5bK4XaRjitPQZPHkltr1rq0EaOLX/AIls0bxqfMKMNuAzHg7fmYjJ7CgDE/4XKv8A0Sz4pf8AhOn/AOLo/wCFyr/0Sz4pf+E6f/i6mvZfizaNZ2lrbW9/Gs0YmuW8lC8ZWLfuG8YKlpsEcnYvXPNrT9N8fQ+C9e+0aldPrkxjNhl4m8tVhiyF/hyX83luvX0oAz/+Fyr/ANEs+KX/AITp/wDi6P8Ahcq/9Es+KX/hOn/4urcU3xYla8EkNhCBNK0GIoz8ojlMag+YchmEIJIBG5u3I3/DS+Mo9bdNcmt7jTykwV1iRGBDReUeGJ+YNLn02L0zyIDlf+Fyr/0Sz4pf+E6f/i6P+Fyr/wBEs+KX/hOn/wCLroPCg8eLqFs2uC3FmQY5YlClkxChD7txJJk3rj0wfc83Da/Fm1tbUBmupLI3EhLzxE3RlVyiPyOIjgDpnK56GgCT/hcq/wDRLPil/wCE6f8A4uj/AIXKv/RLPil/4Tp/+LptlD8Xbq4jnu5/sTCMnYq27Rkqt0BuAYnLE2ucHA5xjFdR4Um8bT3GsRa9b29suAdPmUJtBIOV2qxJCnbyTzzwKAOZ/wCFyr/0Sz4pf+E6f/i6P+Fyr/0Sz4pf+E6f/i6nlu/jBJp07jTdMt5/MQoqFJG2NncAC4Usu0ZyQCJOOV52vElx8QILHS5dEsdPu7k24a/ichAsi7WZUy38fzoOTtJUkkZoA57/AIXKv/RLPil/4Tp/+Lo/4XKv/RLPil/4Tp/+LrW0m18ff8JVbS6lKP7OWYed5UihGXy5cnaST98x8ew96palJ8U4JNSTS4I5YzdyGF7hYWKwmX5PKxIN3ydRJtxxjNAFb/hcq/8ARLPil/4Tp/8Ai6P+Fyr/ANEs+KX/AITp/wDi69D0FtRbTozqq7bvavmhVUIG2Lu24J+Xdnqc9e2DV+gDy3/hcq/9Es+KX/hOn/4uj/hcq/8ARLPil/4Tp/8Ai69SooA8t/4XKv8A0Sz4pf8AhOn/AOLo/wCFyr/0Sz4pf+E6f/i69SooA8t/4XKv/RLPil/4Tp/+Lo/4XKv/AESz4pf+E6f/AIuvUqKAPLf+Fyr/ANEs+KX/AITp/wDi6P8Ahcq/9Es+KX/hOn/4uvUqKAPLf+Fyr/0Sz4pf+E6f/i6P+Fyr/wBEs+KX/hOn/wCLr1KigDy3/hcq/wDRLPil/wCE6f8A4uj/AIXKv/RLPil/4Tp/+Lr1KigDy3/hcq/9Es+KX/hOn/4uj/hcq/8ARLPil/4Tp/8Ai69SooA8t/4XKv8A0Sz4pf8AhOn/AOLo/wCFyr/0Sz4pf+E6f/i69SooA4b4b/E7RfHOtavotnpOvaTqekLE13aatZfZ5FEgJU43H09q7mvEvhb/AMnT/Fj/AK9dL/8ARTV7bQBFe/8AHnP/ANc2/lXjv7F3/JBNN/6/r3/0oevYr3/jzn/65t/KvHf2Lv8Akgmm/wDX9e/+lD0Aez15vHa3H/CwdGluNW06C1W+uzaxxabPFPdsYpMxvKW2NtBLdOdgxXpFeVWkmi/8LT0tIbC8udR+3XfmbpL7y7E+VJmQK7GD5vu8AD5+KOoHqtFFFABRRRQAUUUUAFFFFABRRRQAUUUUAFFFFABRRRQAUUUUAFFFFABRRRQAUUUUAFFFFABRRRQAUUUUAeJfC3/k6f4sf9eul/8Aopq9trxL4W/8nT/Fj/r10v8A9FNXttAEV7/x5z/9c2/lXg/7L8OqXH7LYg0RzHqUk9+tswfYQ5uHwc9vrXvF7/x5z/8AXNv5V4z+xvcQW37P2nTXE0cMYv7wF3YKBm5cDk+9AHSaja/ErRY7OHRZItVWS68ycSSBhDHmMGPdM+8gjzWzkkEgDjqySX4tLcokf9nSKbLcx8qMhZyrZU/vARtbaBgEEZyc9O8/tnSP+gnZ/wDf5f8AGuKi0+U+MbDVJfEnh2PTrG5nnWO3hKXEwkR1CyP5hVgC+fu8lR0oArakvxWtru5ksnW8VSqQpsgVZUWSX5jlhsZlMWTgjAOADXTeKJ/FseoWZ0W1D23ks0qp5bZlyMK5dlITGeUyc9scHY/tnSP+gnZ/9/l/xo/tnSP+gnZ/9/l/xoA4TQZvizMN+qW9rbiKdWVCsJaeMtDlWKuQuFM+CME7V/HU8TR+PodZvrzw69vPbmJEt7W52+WW8qXL5yGGH8oY75P1HT/2zpH/AEE7P/v8v+NH9s6R/wBBOz/7/L/jQB52bj4qw/ZmmhkkluAIiIYITsKi4YMymQouT5IY7uRwBmtzxLZ+ObrXNJbTb9rO1MMYvfIEbRxyB8ucP8zDbwByOOa6j+2dI/6Cdn/3+X/Gj+2dI/6Cdn/3+X/GgDg7Wb4tTXf+m2enxwhIDsi2AbgYjJ8/mZz/AK3IxjAGCe+9qB8Zw+GdI8n9/qbbTqTQxxb1JQkhFdlQgPtB+bO3OMnmt7+2dI/6Cdn/AN/l/wAaP7Z0j/oJ2f8A3+X/ABoA4Ga0+KAs/IWcTGSSWTfvjR4QXn2oCG+YbTB1zjn8Hxj4qNf3cyiFAYjsSfyfJ8xUmKqm1i3ls/kgs2GxngV3f9s6R/0E7P8A7/L/AI0f2zpH/QTs/wDv8v8AjQBx2hN8TWa0l1T7KqRyRCWLyYlaVGmIk3bZGAKx/MNp5IHuKd4iuPHWn65q13p8bzaYuJYEeJJEZVhX5FCky72lG37pADM3YV1/9s6R/wBBOz/7/L/jR/bOkf8AQTs/+/y/40Ac7rc3jpfD2kXGmW8EmpPMr39uAgCocnYGZsDbkAsAxOOOtY+p6l8TBcwW8OktGGd42kiSGTew89lbmQBUIEAJbB5YAZruv7Z0j/oJ2f8A3+X/ABo/tnSP+gnZ/wDf5f8AGgDg4L74oTxzSGx2J58iPshhDqFkcIYA7jchATJk2nByoOeHSQ/FJr21vJZITksstpB5SwJiSLa24ne2V8zv9RXdf2zpH/QTs/8Av8v+NH9s6R/0E7P/AL/L/jQB55fat8S9MvNNs7i2e8a4kgHm21krrljD5yykNiNFDTYYcnaOoHO/4ysvGVz4msDoOoTWummNBcFBEVRhMhZiG+Y5j3DAyOK6T+2dI/6Cdn/3+X/Gj+2dI/6Cdn/3+X/GgDh7GT4sTagY7yPT7W3ZYF3xxRvsGYvMcEyZ34MpwVK8LgnvpWUfj6XwnrMF/NCmrSacDYSwrGpjuTE25epGA4XBPqe1dN/bOkf9BOz/AO/y/wCNH9s6R/0E7P8A7/L/AI0Ac74Zl8bNqjLrUDpZ4HzBYeu75du1ySCmS+QCG+7kV2FUf7Z0j/oJ2f8A3+X/ABo/tnSP+gnZ/wDf5f8AGgC9RVH+2dI/6Cdn/wB/l/xo/tnSP+gnZ/8Af5f8aAL1FVbfUtPuJRDb31tLIeipKCT+FWqACiiigAooooA8S+Fv/J0/xY/69dL/APRTV7bXiXwt/wCTp/ix/wBeul/+imr22gCK9/485/8Arm38q8K/ZS/5N30X/sOSf+lxr3W9/wCPOf8A65t/KvB/2V5Y4f2c9HlmkSONdbkyzsAB/p3qaAPTPEOseKLXxctpa6eToYW3M94kRkkjLNIGCp/EOEBbPyBs4PUZOmePfEk5gS+8ItaTXd79jt4mlbeHI3ZYFR8qhW3MuQOK7n+2NI/6Clj/AOBCf40h1bRiwY6nYFh0PnpkfrQBzPi3WvFem65JDpumteWUUSX7MluWLwplZoFI/wCWpJVl9QGGKox+LfGMMsdhL4Z8+6xErvslVVL+WTISFK7B5jLgMWzGSeOna/2xpH/QUsf/AAIT/Gj+2NI/6Clj/wCBCf40AefT+OvGNvezSN4VkmtkeKNoY4JvMQlpQ+CUAdsKnQ4+bgmvSrSRpYN7YzuYcKR0JHfmq39saR/0FLH/AMCE/wAaP7Y0j/oKWP8A4EJ/jQBeoqj/AGxpH/QUsf8AwIT/ABo/tjSP+gpY/wDgQn+NAF6iqP8AbGkf9BSx/wDAhP8AGj+2NI/6Clj/AOBCf40AXqKo/wBsaR/0FLH/AMCE/wAaP7Y0j/oKWP8A4EJ/jQBeoqj/AGxpH/QUsf8AwIT/ABo/tjSP+gpY/wDgQn+NAF6iqP8AbGkf9BSx/wDAhP8AGj+2NI/6Clj/AOBCf40AXqKo/wBsaR/0FLH/AMCE/wAaP7Y0j/oKWP8A4EJ/jQBeoqj/AGxpH/QUsf8AwIT/ABo/tjSP+gpY/wDgQn+NAF6iqP8AbGkf9BSx/wDAhP8AGj+2NI/6Clj/AOBCf40AXqKo/wBsaR/0FLH/AMCE/wAaP7Y0j/oKWP8A4EJ/jQBeoqj/AGxpH/QUsf8AwIT/ABo/tjSP+gpY/wDgQn+NAEer/wDIT0b/AK+3/wDREtaVYl7f2N1q2jx2t7bTuLpyVjlViB5EvOAa26ACiiigAooooA8S+Fv/ACdP8WP+vXS//RTV7bXiXwt/5On+LH/Xrpf/AKKavbaAP//Z">
            <a:extLst>
              <a:ext uri="{FF2B5EF4-FFF2-40B4-BE49-F238E27FC236}">
                <a16:creationId xmlns:a16="http://schemas.microsoft.com/office/drawing/2014/main" id="{62CD6AEC-A342-416A-879D-67150F5E71B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4" name="TextBox 13">
            <a:extLst>
              <a:ext uri="{FF2B5EF4-FFF2-40B4-BE49-F238E27FC236}">
                <a16:creationId xmlns:a16="http://schemas.microsoft.com/office/drawing/2014/main" id="{F70478B2-880C-490B-90E9-1596F3680F57}"/>
              </a:ext>
            </a:extLst>
          </p:cNvPr>
          <p:cNvSpPr txBox="1"/>
          <p:nvPr/>
        </p:nvSpPr>
        <p:spPr>
          <a:xfrm>
            <a:off x="228633" y="1227753"/>
            <a:ext cx="3669599" cy="369332"/>
          </a:xfrm>
          <a:prstGeom prst="rect">
            <a:avLst/>
          </a:prstGeom>
          <a:noFill/>
        </p:spPr>
        <p:txBody>
          <a:bodyPr wrap="square" rtlCol="0">
            <a:spAutoFit/>
          </a:bodyPr>
          <a:lstStyle/>
          <a:p>
            <a:pPr fontAlgn="base"/>
            <a:r>
              <a:rPr lang="en-US" b="1" dirty="0">
                <a:solidFill>
                  <a:srgbClr val="002060"/>
                </a:solidFill>
                <a:latin typeface="Ink Free" panose="03080402000500000000" pitchFamily="66" charset="0"/>
              </a:rPr>
              <a:t>Timetable and letter to parents​</a:t>
            </a:r>
          </a:p>
        </p:txBody>
      </p:sp>
      <p:sp>
        <p:nvSpPr>
          <p:cNvPr id="17" name="TextBox 16">
            <a:extLst>
              <a:ext uri="{FF2B5EF4-FFF2-40B4-BE49-F238E27FC236}">
                <a16:creationId xmlns:a16="http://schemas.microsoft.com/office/drawing/2014/main" id="{47350402-B6D1-4F36-BC61-9BB533F9F113}"/>
              </a:ext>
            </a:extLst>
          </p:cNvPr>
          <p:cNvSpPr txBox="1"/>
          <p:nvPr/>
        </p:nvSpPr>
        <p:spPr>
          <a:xfrm>
            <a:off x="7222281" y="3480211"/>
            <a:ext cx="2456201" cy="369332"/>
          </a:xfrm>
          <a:prstGeom prst="rect">
            <a:avLst/>
          </a:prstGeom>
          <a:noFill/>
        </p:spPr>
        <p:txBody>
          <a:bodyPr wrap="square" rtlCol="0">
            <a:spAutoFit/>
          </a:bodyPr>
          <a:lstStyle/>
          <a:p>
            <a:pPr fontAlgn="base"/>
            <a:r>
              <a:rPr lang="en-US" b="1" dirty="0">
                <a:solidFill>
                  <a:srgbClr val="002060"/>
                </a:solidFill>
                <a:latin typeface="Ink Free" panose="03080402000500000000" pitchFamily="66" charset="0"/>
              </a:rPr>
              <a:t>Weekly News Letter​</a:t>
            </a:r>
          </a:p>
        </p:txBody>
      </p:sp>
      <p:sp>
        <p:nvSpPr>
          <p:cNvPr id="18" name="TextBox 17">
            <a:extLst>
              <a:ext uri="{FF2B5EF4-FFF2-40B4-BE49-F238E27FC236}">
                <a16:creationId xmlns:a16="http://schemas.microsoft.com/office/drawing/2014/main" id="{ABA1D8F5-5F01-4C64-A4C6-8CEC906C0DD5}"/>
              </a:ext>
            </a:extLst>
          </p:cNvPr>
          <p:cNvSpPr txBox="1"/>
          <p:nvPr/>
        </p:nvSpPr>
        <p:spPr>
          <a:xfrm>
            <a:off x="3970712" y="1204972"/>
            <a:ext cx="4076323" cy="369332"/>
          </a:xfrm>
          <a:prstGeom prst="rect">
            <a:avLst/>
          </a:prstGeom>
          <a:noFill/>
        </p:spPr>
        <p:txBody>
          <a:bodyPr wrap="square" rtlCol="0">
            <a:spAutoFit/>
          </a:bodyPr>
          <a:lstStyle/>
          <a:p>
            <a:pPr fontAlgn="base"/>
            <a:r>
              <a:rPr lang="en-US" b="1" dirty="0">
                <a:solidFill>
                  <a:srgbClr val="002060"/>
                </a:solidFill>
                <a:latin typeface="Ink Free" panose="03080402000500000000" pitchFamily="66" charset="0"/>
              </a:rPr>
              <a:t>Class Dojo</a:t>
            </a:r>
          </a:p>
        </p:txBody>
      </p:sp>
      <p:sp>
        <p:nvSpPr>
          <p:cNvPr id="22" name="TextBox 21">
            <a:extLst>
              <a:ext uri="{FF2B5EF4-FFF2-40B4-BE49-F238E27FC236}">
                <a16:creationId xmlns:a16="http://schemas.microsoft.com/office/drawing/2014/main" id="{BB4F0FB6-6D0B-4324-B2B9-919F89A16095}"/>
              </a:ext>
            </a:extLst>
          </p:cNvPr>
          <p:cNvSpPr txBox="1"/>
          <p:nvPr/>
        </p:nvSpPr>
        <p:spPr>
          <a:xfrm>
            <a:off x="9216758" y="1185710"/>
            <a:ext cx="2599026" cy="369332"/>
          </a:xfrm>
          <a:prstGeom prst="rect">
            <a:avLst/>
          </a:prstGeom>
          <a:noFill/>
        </p:spPr>
        <p:txBody>
          <a:bodyPr wrap="square" rtlCol="0">
            <a:spAutoFit/>
          </a:bodyPr>
          <a:lstStyle/>
          <a:p>
            <a:pPr fontAlgn="base"/>
            <a:r>
              <a:rPr lang="en-US" b="1" dirty="0">
                <a:solidFill>
                  <a:srgbClr val="002060"/>
                </a:solidFill>
                <a:latin typeface="Ink Free" panose="03080402000500000000" pitchFamily="66" charset="0"/>
              </a:rPr>
              <a:t>Instagram</a:t>
            </a:r>
          </a:p>
        </p:txBody>
      </p:sp>
      <p:pic>
        <p:nvPicPr>
          <p:cNvPr id="11" name="Picture 10">
            <a:extLst>
              <a:ext uri="{FF2B5EF4-FFF2-40B4-BE49-F238E27FC236}">
                <a16:creationId xmlns:a16="http://schemas.microsoft.com/office/drawing/2014/main" id="{6680B63A-400E-487E-BD29-FB08F2D0CE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4" y="1657601"/>
            <a:ext cx="3062162" cy="2067792"/>
          </a:xfrm>
          <a:prstGeom prst="rect">
            <a:avLst/>
          </a:prstGeom>
        </p:spPr>
      </p:pic>
      <p:sp>
        <p:nvSpPr>
          <p:cNvPr id="20" name="Rectangle 19">
            <a:extLst>
              <a:ext uri="{FF2B5EF4-FFF2-40B4-BE49-F238E27FC236}">
                <a16:creationId xmlns:a16="http://schemas.microsoft.com/office/drawing/2014/main" id="{95973424-7BBE-4559-B31A-83A7365E7614}"/>
              </a:ext>
            </a:extLst>
          </p:cNvPr>
          <p:cNvSpPr/>
          <p:nvPr/>
        </p:nvSpPr>
        <p:spPr>
          <a:xfrm>
            <a:off x="2034341" y="3677035"/>
            <a:ext cx="2599026" cy="369332"/>
          </a:xfrm>
          <a:prstGeom prst="rect">
            <a:avLst/>
          </a:prstGeom>
        </p:spPr>
        <p:txBody>
          <a:bodyPr wrap="square">
            <a:spAutoFit/>
          </a:bodyPr>
          <a:lstStyle/>
          <a:p>
            <a:r>
              <a:rPr lang="en-GB" b="1" dirty="0">
                <a:solidFill>
                  <a:srgbClr val="002060"/>
                </a:solidFill>
                <a:latin typeface="Ink Free" panose="03080402000500000000" pitchFamily="66" charset="0"/>
              </a:rPr>
              <a:t>Parents Consultations   </a:t>
            </a:r>
          </a:p>
        </p:txBody>
      </p:sp>
      <p:pic>
        <p:nvPicPr>
          <p:cNvPr id="3" name="Picture 2">
            <a:extLst>
              <a:ext uri="{FF2B5EF4-FFF2-40B4-BE49-F238E27FC236}">
                <a16:creationId xmlns:a16="http://schemas.microsoft.com/office/drawing/2014/main" id="{8D14032C-D382-40EE-BF25-3553504BC4AA}"/>
              </a:ext>
            </a:extLst>
          </p:cNvPr>
          <p:cNvPicPr>
            <a:picLocks noChangeAspect="1"/>
          </p:cNvPicPr>
          <p:nvPr/>
        </p:nvPicPr>
        <p:blipFill>
          <a:blip r:embed="rId4"/>
          <a:stretch>
            <a:fillRect/>
          </a:stretch>
        </p:blipFill>
        <p:spPr>
          <a:xfrm>
            <a:off x="6248400" y="3886800"/>
            <a:ext cx="4338135" cy="2815902"/>
          </a:xfrm>
          <a:prstGeom prst="rect">
            <a:avLst/>
          </a:prstGeom>
        </p:spPr>
      </p:pic>
      <p:pic>
        <p:nvPicPr>
          <p:cNvPr id="5" name="Picture 4">
            <a:extLst>
              <a:ext uri="{FF2B5EF4-FFF2-40B4-BE49-F238E27FC236}">
                <a16:creationId xmlns:a16="http://schemas.microsoft.com/office/drawing/2014/main" id="{55222A27-FD11-462C-A935-116AB8723EF5}"/>
              </a:ext>
            </a:extLst>
          </p:cNvPr>
          <p:cNvPicPr>
            <a:picLocks noChangeAspect="1"/>
          </p:cNvPicPr>
          <p:nvPr/>
        </p:nvPicPr>
        <p:blipFill>
          <a:blip r:embed="rId5"/>
          <a:stretch>
            <a:fillRect/>
          </a:stretch>
        </p:blipFill>
        <p:spPr>
          <a:xfrm>
            <a:off x="3624264" y="1805419"/>
            <a:ext cx="4943472" cy="838892"/>
          </a:xfrm>
          <a:prstGeom prst="rect">
            <a:avLst/>
          </a:prstGeom>
        </p:spPr>
      </p:pic>
      <p:pic>
        <p:nvPicPr>
          <p:cNvPr id="7" name="Picture 6">
            <a:extLst>
              <a:ext uri="{FF2B5EF4-FFF2-40B4-BE49-F238E27FC236}">
                <a16:creationId xmlns:a16="http://schemas.microsoft.com/office/drawing/2014/main" id="{DF373A80-FAF6-41F5-A3C9-1522B021C2E0}"/>
              </a:ext>
            </a:extLst>
          </p:cNvPr>
          <p:cNvPicPr>
            <a:picLocks noChangeAspect="1"/>
          </p:cNvPicPr>
          <p:nvPr/>
        </p:nvPicPr>
        <p:blipFill>
          <a:blip r:embed="rId6"/>
          <a:stretch>
            <a:fillRect/>
          </a:stretch>
        </p:blipFill>
        <p:spPr>
          <a:xfrm>
            <a:off x="1539236" y="4113940"/>
            <a:ext cx="3589236" cy="2474649"/>
          </a:xfrm>
          <a:prstGeom prst="rect">
            <a:avLst/>
          </a:prstGeom>
        </p:spPr>
      </p:pic>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A16EE23A-E6C6-470A-8B37-EC1746777F49}"/>
                  </a:ext>
                </a:extLst>
              </p14:cNvPr>
              <p14:cNvContentPartPr/>
              <p14:nvPr/>
            </p14:nvContentPartPr>
            <p14:xfrm>
              <a:off x="2226995" y="5781019"/>
              <a:ext cx="943920" cy="236520"/>
            </p14:xfrm>
          </p:contentPart>
        </mc:Choice>
        <mc:Fallback xmlns="">
          <p:pic>
            <p:nvPicPr>
              <p:cNvPr id="12" name="Ink 11">
                <a:extLst>
                  <a:ext uri="{FF2B5EF4-FFF2-40B4-BE49-F238E27FC236}">
                    <a16:creationId xmlns:a16="http://schemas.microsoft.com/office/drawing/2014/main" id="{A16EE23A-E6C6-470A-8B37-EC1746777F49}"/>
                  </a:ext>
                </a:extLst>
              </p:cNvPr>
              <p:cNvPicPr/>
              <p:nvPr/>
            </p:nvPicPr>
            <p:blipFill>
              <a:blip r:embed="rId8"/>
              <a:stretch>
                <a:fillRect/>
              </a:stretch>
            </p:blipFill>
            <p:spPr>
              <a:xfrm>
                <a:off x="2154995" y="5637379"/>
                <a:ext cx="1087560" cy="524160"/>
              </a:xfrm>
              <a:prstGeom prst="rect">
                <a:avLst/>
              </a:prstGeom>
            </p:spPr>
          </p:pic>
        </mc:Fallback>
      </mc:AlternateContent>
      <p:pic>
        <p:nvPicPr>
          <p:cNvPr id="15" name="Picture 14">
            <a:extLst>
              <a:ext uri="{FF2B5EF4-FFF2-40B4-BE49-F238E27FC236}">
                <a16:creationId xmlns:a16="http://schemas.microsoft.com/office/drawing/2014/main" id="{AE897203-66B3-47AB-A7BD-9FE8012BF64C}"/>
              </a:ext>
            </a:extLst>
          </p:cNvPr>
          <p:cNvPicPr>
            <a:picLocks noChangeAspect="1"/>
          </p:cNvPicPr>
          <p:nvPr/>
        </p:nvPicPr>
        <p:blipFill rotWithShape="1">
          <a:blip r:embed="rId9"/>
          <a:srcRect r="7425"/>
          <a:stretch/>
        </p:blipFill>
        <p:spPr>
          <a:xfrm>
            <a:off x="8591446" y="1741487"/>
            <a:ext cx="3600554" cy="1100178"/>
          </a:xfrm>
          <a:prstGeom prst="rect">
            <a:avLst/>
          </a:prstGeom>
        </p:spPr>
      </p:pic>
    </p:spTree>
    <p:extLst>
      <p:ext uri="{BB962C8B-B14F-4D97-AF65-F5344CB8AC3E}">
        <p14:creationId xmlns:p14="http://schemas.microsoft.com/office/powerpoint/2010/main" val="2016365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Communication…</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377643" y="1288603"/>
            <a:ext cx="11022860" cy="5234860"/>
          </a:xfrm>
          <a:prstGeom prst="rect">
            <a:avLst/>
          </a:prstGeom>
          <a:solidFill>
            <a:srgbClr val="FFFFFF"/>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GB" b="1" dirty="0">
                <a:solidFill>
                  <a:srgbClr val="002060"/>
                </a:solidFill>
                <a:latin typeface="Ink Free" panose="03080402000500000000" pitchFamily="66" charset="0"/>
              </a:rPr>
              <a:t>We are always here to support and listen. You may come and talk to us at the end of the school day; you can also send a message on class dojo. If it is urgent please email the school office and this will be forwarded to me. </a:t>
            </a:r>
            <a:r>
              <a:rPr lang="en-US" b="1" dirty="0">
                <a:solidFill>
                  <a:srgbClr val="002060"/>
                </a:solidFill>
                <a:latin typeface="Ink Free" panose="03080402000500000000" pitchFamily="66" charset="0"/>
              </a:rPr>
              <a:t>​</a:t>
            </a:r>
          </a:p>
          <a:p>
            <a:pPr fontAlgn="base"/>
            <a:endParaRPr lang="en-GB" b="1" dirty="0">
              <a:solidFill>
                <a:srgbClr val="002060"/>
              </a:solidFill>
              <a:latin typeface="Ink Free" panose="03080402000500000000" pitchFamily="66" charset="0"/>
            </a:endParaRPr>
          </a:p>
          <a:p>
            <a:pPr fontAlgn="base"/>
            <a:r>
              <a:rPr lang="en-GB" b="1" dirty="0">
                <a:solidFill>
                  <a:srgbClr val="002060"/>
                </a:solidFill>
                <a:latin typeface="Ink Free" panose="03080402000500000000" pitchFamily="66" charset="0"/>
              </a:rPr>
              <a:t>Important issues can be spoken about in person and appointments with teachers can either be made directly through teachers or via the school office. </a:t>
            </a:r>
            <a:r>
              <a:rPr lang="en-US" b="1" dirty="0">
                <a:solidFill>
                  <a:srgbClr val="002060"/>
                </a:solidFill>
                <a:latin typeface="Ink Free" panose="03080402000500000000" pitchFamily="66" charset="0"/>
              </a:rPr>
              <a:t>​</a:t>
            </a:r>
          </a:p>
          <a:p>
            <a:pPr fontAlgn="base"/>
            <a:r>
              <a:rPr lang="en-GB" b="1" dirty="0">
                <a:solidFill>
                  <a:srgbClr val="002060"/>
                </a:solidFill>
                <a:latin typeface="Ink Free" panose="03080402000500000000" pitchFamily="66" charset="0"/>
              </a:rPr>
              <a:t>​</a:t>
            </a:r>
          </a:p>
          <a:p>
            <a:pPr fontAlgn="base"/>
            <a:r>
              <a:rPr lang="en-GB" b="1" dirty="0">
                <a:solidFill>
                  <a:srgbClr val="002060"/>
                </a:solidFill>
                <a:latin typeface="Ink Free"/>
              </a:rPr>
              <a:t>Serious injuries and head injuries will be communicated via a phone call home. Minor injuries such as cuts and grazes will be communicated via accident forms which are given out at the end of the day.</a:t>
            </a:r>
            <a:r>
              <a:rPr lang="en-US" b="1" dirty="0">
                <a:solidFill>
                  <a:srgbClr val="002060"/>
                </a:solidFill>
                <a:latin typeface="Ink Free"/>
              </a:rPr>
              <a:t>​</a:t>
            </a:r>
            <a:r>
              <a:rPr lang="en-GB" b="1" dirty="0">
                <a:solidFill>
                  <a:srgbClr val="002060"/>
                </a:solidFill>
                <a:latin typeface="Ink Free"/>
              </a:rPr>
              <a:t>​</a:t>
            </a:r>
          </a:p>
          <a:p>
            <a:pPr fontAlgn="base"/>
            <a:endParaRPr lang="en-GB" b="1" dirty="0">
              <a:solidFill>
                <a:srgbClr val="002060"/>
              </a:solidFill>
              <a:latin typeface="Ink Free"/>
            </a:endParaRPr>
          </a:p>
          <a:p>
            <a:pPr fontAlgn="base"/>
            <a:r>
              <a:rPr lang="en-GB" b="1" dirty="0">
                <a:solidFill>
                  <a:srgbClr val="002060"/>
                </a:solidFill>
                <a:latin typeface="Ink Free" panose="03080402000500000000" pitchFamily="66" charset="0"/>
              </a:rPr>
              <a:t>Please check Class Dojo for general class messages.</a:t>
            </a:r>
            <a:endParaRPr lang="en-US" b="1" dirty="0">
              <a:solidFill>
                <a:srgbClr val="002060"/>
              </a:solidFill>
              <a:latin typeface="Ink Free" panose="03080402000500000000" pitchFamily="66" charset="0"/>
            </a:endParaRPr>
          </a:p>
        </p:txBody>
      </p:sp>
    </p:spTree>
    <p:extLst>
      <p:ext uri="{BB962C8B-B14F-4D97-AF65-F5344CB8AC3E}">
        <p14:creationId xmlns:p14="http://schemas.microsoft.com/office/powerpoint/2010/main" val="38932269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FFFF8B"/>
          </a:solidFill>
        </p:spPr>
        <p:txBody>
          <a:bodyPr wrap="square" rtlCol="0">
            <a:spAutoFit/>
          </a:bodyPr>
          <a:lstStyle/>
          <a:p>
            <a:r>
              <a:rPr lang="en-GB" sz="6000" b="1" dirty="0">
                <a:latin typeface="Ink Free" panose="03080402000500000000" pitchFamily="66" charset="0"/>
              </a:rPr>
              <a:t>Additional Support/Concerns…</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111512" y="1037498"/>
            <a:ext cx="11133222" cy="5828257"/>
          </a:xfrm>
          <a:prstGeom prst="rect">
            <a:avLst/>
          </a:prstGeom>
          <a:solidFill>
            <a:srgbClr val="FFFFFF"/>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GB" b="1" dirty="0">
                <a:solidFill>
                  <a:srgbClr val="002060"/>
                </a:solidFill>
                <a:latin typeface="Ink Free" panose="03080402000500000000" pitchFamily="66" charset="0"/>
              </a:rPr>
              <a:t>The DSL team are always welcoming and can support you with your concerns.</a:t>
            </a: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endParaRPr lang="en-GB" b="1" dirty="0">
              <a:solidFill>
                <a:srgbClr val="002060"/>
              </a:solidFill>
              <a:latin typeface="Ink Free" panose="03080402000500000000" pitchFamily="66" charset="0"/>
            </a:endParaRPr>
          </a:p>
          <a:p>
            <a:pPr fontAlgn="base"/>
            <a:r>
              <a:rPr lang="en-GB" b="1" dirty="0">
                <a:solidFill>
                  <a:srgbClr val="002060"/>
                </a:solidFill>
                <a:latin typeface="Ink Free" panose="03080402000500000000" pitchFamily="66" charset="0"/>
              </a:rPr>
              <a:t>You can email or phone - contact information is available on the website.</a:t>
            </a:r>
            <a:r>
              <a:rPr lang="en-US" b="1" dirty="0">
                <a:solidFill>
                  <a:srgbClr val="002060"/>
                </a:solidFill>
                <a:latin typeface="Ink Free" panose="03080402000500000000" pitchFamily="66" charset="0"/>
              </a:rPr>
              <a:t>​</a:t>
            </a:r>
          </a:p>
          <a:p>
            <a:pPr fontAlgn="base"/>
            <a:endParaRPr lang="en-US" b="1" dirty="0">
              <a:solidFill>
                <a:srgbClr val="002060"/>
              </a:solidFill>
              <a:latin typeface="Ink Free" panose="03080402000500000000" pitchFamily="66" charset="0"/>
            </a:endParaRPr>
          </a:p>
          <a:p>
            <a:pPr fontAlgn="base"/>
            <a:endParaRPr lang="en-US" b="1" dirty="0">
              <a:solidFill>
                <a:srgbClr val="002060"/>
              </a:solidFill>
              <a:latin typeface="Ink Free" panose="03080402000500000000" pitchFamily="66" charset="0"/>
            </a:endParaRPr>
          </a:p>
          <a:p>
            <a:pPr fontAlgn="base"/>
            <a:r>
              <a:rPr lang="en-GB" b="1" dirty="0">
                <a:solidFill>
                  <a:srgbClr val="002060"/>
                </a:solidFill>
                <a:latin typeface="Ink Free" panose="03080402000500000000" pitchFamily="66" charset="0"/>
              </a:rPr>
              <a:t>​</a:t>
            </a:r>
          </a:p>
        </p:txBody>
      </p:sp>
      <p:sp>
        <p:nvSpPr>
          <p:cNvPr id="3" name="TextBox 2">
            <a:extLst>
              <a:ext uri="{FF2B5EF4-FFF2-40B4-BE49-F238E27FC236}">
                <a16:creationId xmlns:a16="http://schemas.microsoft.com/office/drawing/2014/main" id="{DC67AAF5-A6B3-4515-9703-62357FEB67A1}"/>
              </a:ext>
            </a:extLst>
          </p:cNvPr>
          <p:cNvSpPr txBox="1"/>
          <p:nvPr/>
        </p:nvSpPr>
        <p:spPr>
          <a:xfrm>
            <a:off x="1835993" y="6049178"/>
            <a:ext cx="2133600" cy="553998"/>
          </a:xfrm>
          <a:prstGeom prst="rect">
            <a:avLst/>
          </a:prstGeom>
          <a:solidFill>
            <a:srgbClr val="D6E0F2"/>
          </a:solidFill>
        </p:spPr>
        <p:txBody>
          <a:bodyPr wrap="square" rtlCol="0">
            <a:spAutoFit/>
          </a:bodyPr>
          <a:lstStyle/>
          <a:p>
            <a:r>
              <a:rPr lang="en-GB" sz="3000" b="1" dirty="0">
                <a:latin typeface="Ink Free" panose="03080402000500000000" pitchFamily="66" charset="0"/>
              </a:rPr>
              <a:t>Social Media</a:t>
            </a:r>
          </a:p>
        </p:txBody>
      </p:sp>
      <p:pic>
        <p:nvPicPr>
          <p:cNvPr id="2" name="Picture 1">
            <a:extLst>
              <a:ext uri="{FF2B5EF4-FFF2-40B4-BE49-F238E27FC236}">
                <a16:creationId xmlns:a16="http://schemas.microsoft.com/office/drawing/2014/main" id="{82C6EABA-CFBD-4A62-B45A-A01575CE743C}"/>
              </a:ext>
            </a:extLst>
          </p:cNvPr>
          <p:cNvPicPr>
            <a:picLocks noChangeAspect="1"/>
          </p:cNvPicPr>
          <p:nvPr/>
        </p:nvPicPr>
        <p:blipFill>
          <a:blip r:embed="rId3"/>
          <a:stretch>
            <a:fillRect/>
          </a:stretch>
        </p:blipFill>
        <p:spPr>
          <a:xfrm>
            <a:off x="3153998" y="1436088"/>
            <a:ext cx="4475834" cy="4129590"/>
          </a:xfrm>
          <a:prstGeom prst="rect">
            <a:avLst/>
          </a:prstGeom>
        </p:spPr>
      </p:pic>
    </p:spTree>
    <p:extLst>
      <p:ext uri="{BB962C8B-B14F-4D97-AF65-F5344CB8AC3E}">
        <p14:creationId xmlns:p14="http://schemas.microsoft.com/office/powerpoint/2010/main" val="284651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107702" y="1043184"/>
            <a:ext cx="9240253" cy="584233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Ink Free" panose="03080402000500000000" pitchFamily="66" charset="0"/>
                <a:cs typeface="Century Gothic"/>
              </a:rPr>
              <a:t>Behaviour – high expectations, in class, in the playground, moving around school, on educational visits, when visitors are in and during after school clubs. Class Contract and One School Rule: RESPECT</a:t>
            </a:r>
          </a:p>
          <a:p>
            <a:endParaRPr lang="en-GB" sz="2400" b="1" dirty="0">
              <a:solidFill>
                <a:srgbClr val="002060"/>
              </a:solidFill>
              <a:latin typeface="Ink Free" panose="03080402000500000000" pitchFamily="66" charset="0"/>
              <a:cs typeface="Century Gothic"/>
            </a:endParaRPr>
          </a:p>
          <a:p>
            <a:r>
              <a:rPr lang="en-GB" sz="2400" b="1" dirty="0">
                <a:solidFill>
                  <a:srgbClr val="002060"/>
                </a:solidFill>
                <a:latin typeface="Ink Free" panose="03080402000500000000" pitchFamily="66" charset="0"/>
                <a:cs typeface="Century Gothic"/>
              </a:rPr>
              <a:t>School uniform / PE kit / Lost Property – LABEL!</a:t>
            </a:r>
          </a:p>
          <a:p>
            <a:endParaRPr lang="en-GB" sz="2400" b="1" dirty="0">
              <a:solidFill>
                <a:srgbClr val="002060"/>
              </a:solidFill>
              <a:latin typeface="Ink Free" panose="03080402000500000000" pitchFamily="66" charset="0"/>
              <a:cs typeface="Century Gothic"/>
            </a:endParaRPr>
          </a:p>
          <a:p>
            <a:r>
              <a:rPr lang="en-GB" sz="2400" b="1" dirty="0">
                <a:solidFill>
                  <a:srgbClr val="002060"/>
                </a:solidFill>
                <a:latin typeface="Ink Free" panose="03080402000500000000" pitchFamily="66" charset="0"/>
                <a:cs typeface="Century Gothic"/>
              </a:rPr>
              <a:t>Presentation, in school and when completing homework – end of Year 6 expected standard (neat, joined, legible, fluent) and sense of pride in books.</a:t>
            </a:r>
            <a:r>
              <a:rPr lang="en-GB" sz="2400" dirty="0">
                <a:latin typeface="Ink Free" panose="03080402000500000000" pitchFamily="66" charset="0"/>
                <a:cs typeface="Century Gothic"/>
              </a:rPr>
              <a:t> expected standard (neat, joined, legible, fluent) and sense of pride in books.</a:t>
            </a:r>
            <a:endParaRPr lang="en-GB" sz="2400" b="1" dirty="0">
              <a:solidFill>
                <a:srgbClr val="002060"/>
              </a:solidFill>
              <a:latin typeface="Ink Free" panose="03080402000500000000" pitchFamily="66" charset="0"/>
              <a:cs typeface="Century Gothic"/>
            </a:endParaRPr>
          </a:p>
          <a:p>
            <a:r>
              <a:rPr lang="en-GB" sz="2400" b="1" dirty="0">
                <a:solidFill>
                  <a:srgbClr val="002060"/>
                </a:solidFill>
                <a:latin typeface="Ink Free" panose="03080402000500000000" pitchFamily="66" charset="0"/>
                <a:cs typeface="Century Gothic"/>
              </a:rPr>
              <a:t>Encourage independence – knowing what they need each day!</a:t>
            </a:r>
          </a:p>
          <a:p>
            <a:endParaRPr lang="en-GB" sz="2400" b="1" dirty="0">
              <a:solidFill>
                <a:srgbClr val="002060"/>
              </a:solidFill>
              <a:latin typeface="Ink Free" panose="03080402000500000000" pitchFamily="66" charset="0"/>
              <a:cs typeface="Century Gothic"/>
            </a:endParaRPr>
          </a:p>
          <a:p>
            <a:r>
              <a:rPr lang="en-GB" sz="2400" b="1" dirty="0">
                <a:solidFill>
                  <a:srgbClr val="002060"/>
                </a:solidFill>
                <a:latin typeface="Ink Free" panose="03080402000500000000" pitchFamily="66" charset="0"/>
                <a:cs typeface="Century Gothic"/>
              </a:rPr>
              <a:t>Named water bottle needs to be in school every day.</a:t>
            </a: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Expectations…</a:t>
            </a:r>
          </a:p>
        </p:txBody>
      </p:sp>
      <p:pic>
        <p:nvPicPr>
          <p:cNvPr id="2" name="Picture 1">
            <a:extLst>
              <a:ext uri="{FF2B5EF4-FFF2-40B4-BE49-F238E27FC236}">
                <a16:creationId xmlns:a16="http://schemas.microsoft.com/office/drawing/2014/main" id="{8AA79505-BA48-494C-8344-6098D783C7F6}"/>
              </a:ext>
            </a:extLst>
          </p:cNvPr>
          <p:cNvPicPr>
            <a:picLocks noChangeAspect="1"/>
          </p:cNvPicPr>
          <p:nvPr/>
        </p:nvPicPr>
        <p:blipFill>
          <a:blip r:embed="rId3"/>
          <a:stretch>
            <a:fillRect/>
          </a:stretch>
        </p:blipFill>
        <p:spPr>
          <a:xfrm rot="20520437">
            <a:off x="9467461" y="2693424"/>
            <a:ext cx="1527989" cy="1015663"/>
          </a:xfrm>
          <a:prstGeom prst="rect">
            <a:avLst/>
          </a:prstGeom>
        </p:spPr>
      </p:pic>
      <p:pic>
        <p:nvPicPr>
          <p:cNvPr id="3" name="Picture 2">
            <a:extLst>
              <a:ext uri="{FF2B5EF4-FFF2-40B4-BE49-F238E27FC236}">
                <a16:creationId xmlns:a16="http://schemas.microsoft.com/office/drawing/2014/main" id="{70F26C1A-A138-420F-A17C-7C1A2A727CA5}"/>
              </a:ext>
            </a:extLst>
          </p:cNvPr>
          <p:cNvPicPr>
            <a:picLocks noChangeAspect="1"/>
          </p:cNvPicPr>
          <p:nvPr/>
        </p:nvPicPr>
        <p:blipFill>
          <a:blip r:embed="rId4"/>
          <a:stretch>
            <a:fillRect/>
          </a:stretch>
        </p:blipFill>
        <p:spPr>
          <a:xfrm rot="574967">
            <a:off x="10214275" y="4025920"/>
            <a:ext cx="1188014" cy="1404016"/>
          </a:xfrm>
          <a:prstGeom prst="rect">
            <a:avLst/>
          </a:prstGeom>
        </p:spPr>
      </p:pic>
    </p:spTree>
    <p:extLst>
      <p:ext uri="{BB962C8B-B14F-4D97-AF65-F5344CB8AC3E}">
        <p14:creationId xmlns:p14="http://schemas.microsoft.com/office/powerpoint/2010/main" val="2041855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FFFF8B"/>
          </a:solidFill>
        </p:spPr>
        <p:txBody>
          <a:bodyPr wrap="square" rtlCol="0">
            <a:spAutoFit/>
          </a:bodyPr>
          <a:lstStyle/>
          <a:p>
            <a:r>
              <a:rPr lang="en-GB" sz="6000" b="1" dirty="0">
                <a:latin typeface="Ink Free" panose="03080402000500000000" pitchFamily="66" charset="0"/>
              </a:rPr>
              <a:t>Celebrating Success…</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234174" y="1134214"/>
            <a:ext cx="11133222" cy="5828257"/>
          </a:xfrm>
          <a:prstGeom prst="rect">
            <a:avLst/>
          </a:prstGeom>
          <a:solidFill>
            <a:srgbClr val="FFFFFF"/>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b="1" dirty="0">
                <a:solidFill>
                  <a:srgbClr val="002060"/>
                </a:solidFill>
                <a:latin typeface="Ink Free" panose="03080402000500000000" pitchFamily="66" charset="0"/>
                <a:cs typeface="Century Gothic"/>
              </a:rPr>
              <a:t>Weekly certificates in celebration assembly – Headteacher’s award, Learner of the Week and Well-being Warriors. We will also have weekly awards celebrating TTRS achievements</a:t>
            </a:r>
          </a:p>
          <a:p>
            <a:pPr algn="l"/>
            <a:endParaRPr lang="en-GB" b="1" dirty="0">
              <a:solidFill>
                <a:srgbClr val="002060"/>
              </a:solidFill>
              <a:latin typeface="Ink Free" panose="03080402000500000000" pitchFamily="66" charset="0"/>
              <a:cs typeface="Century Gothic"/>
            </a:endParaRPr>
          </a:p>
          <a:p>
            <a:pPr algn="l"/>
            <a:r>
              <a:rPr lang="en-GB" b="1" dirty="0">
                <a:solidFill>
                  <a:srgbClr val="002060"/>
                </a:solidFill>
                <a:latin typeface="Ink Free" panose="03080402000500000000" pitchFamily="66" charset="0"/>
                <a:cs typeface="Century Gothic"/>
              </a:rPr>
              <a:t>Topic Sharing Events, the website and Instagram</a:t>
            </a:r>
          </a:p>
          <a:p>
            <a:pPr algn="l"/>
            <a:endParaRPr lang="en-GB" b="1" dirty="0">
              <a:solidFill>
                <a:srgbClr val="002060"/>
              </a:solidFill>
              <a:latin typeface="Ink Free" panose="03080402000500000000" pitchFamily="66" charset="0"/>
              <a:cs typeface="Century Gothic"/>
            </a:endParaRPr>
          </a:p>
          <a:p>
            <a:pPr algn="l"/>
            <a:r>
              <a:rPr lang="en-GB" b="1" dirty="0">
                <a:solidFill>
                  <a:srgbClr val="002060"/>
                </a:solidFill>
                <a:latin typeface="Ink Free" panose="03080402000500000000" pitchFamily="66" charset="0"/>
                <a:cs typeface="Century Gothic"/>
              </a:rPr>
              <a:t>Stickers, Dojo points/House Points and Respect certificates</a:t>
            </a:r>
          </a:p>
          <a:p>
            <a:pPr algn="l"/>
            <a:endParaRPr lang="en-GB" b="1" dirty="0">
              <a:solidFill>
                <a:srgbClr val="002060"/>
              </a:solidFill>
              <a:latin typeface="Ink Free" panose="03080402000500000000" pitchFamily="66" charset="0"/>
              <a:cs typeface="Century Gothic"/>
            </a:endParaRPr>
          </a:p>
        </p:txBody>
      </p:sp>
      <p:pic>
        <p:nvPicPr>
          <p:cNvPr id="2" name="Picture 1">
            <a:extLst>
              <a:ext uri="{FF2B5EF4-FFF2-40B4-BE49-F238E27FC236}">
                <a16:creationId xmlns:a16="http://schemas.microsoft.com/office/drawing/2014/main" id="{058EF4BF-A23B-4D34-8E2A-C115D82D5C50}"/>
              </a:ext>
            </a:extLst>
          </p:cNvPr>
          <p:cNvPicPr>
            <a:picLocks noChangeAspect="1"/>
          </p:cNvPicPr>
          <p:nvPr/>
        </p:nvPicPr>
        <p:blipFill>
          <a:blip r:embed="rId3"/>
          <a:stretch>
            <a:fillRect/>
          </a:stretch>
        </p:blipFill>
        <p:spPr>
          <a:xfrm>
            <a:off x="5632992" y="4736245"/>
            <a:ext cx="6198025" cy="683247"/>
          </a:xfrm>
          <a:prstGeom prst="rect">
            <a:avLst/>
          </a:prstGeom>
        </p:spPr>
      </p:pic>
      <p:pic>
        <p:nvPicPr>
          <p:cNvPr id="4" name="Picture 3">
            <a:extLst>
              <a:ext uri="{FF2B5EF4-FFF2-40B4-BE49-F238E27FC236}">
                <a16:creationId xmlns:a16="http://schemas.microsoft.com/office/drawing/2014/main" id="{89A0DB9C-E3E0-4DC3-ACBF-254C52054BFB}"/>
              </a:ext>
            </a:extLst>
          </p:cNvPr>
          <p:cNvPicPr>
            <a:picLocks noChangeAspect="1"/>
          </p:cNvPicPr>
          <p:nvPr/>
        </p:nvPicPr>
        <p:blipFill>
          <a:blip r:embed="rId4"/>
          <a:stretch>
            <a:fillRect/>
          </a:stretch>
        </p:blipFill>
        <p:spPr>
          <a:xfrm>
            <a:off x="365093" y="4482952"/>
            <a:ext cx="1476581" cy="1400370"/>
          </a:xfrm>
          <a:prstGeom prst="rect">
            <a:avLst/>
          </a:prstGeom>
        </p:spPr>
      </p:pic>
      <p:pic>
        <p:nvPicPr>
          <p:cNvPr id="7" name="Picture 6">
            <a:extLst>
              <a:ext uri="{FF2B5EF4-FFF2-40B4-BE49-F238E27FC236}">
                <a16:creationId xmlns:a16="http://schemas.microsoft.com/office/drawing/2014/main" id="{ACF2C9B1-8977-47CB-A71B-A0A9785D8A9A}"/>
              </a:ext>
            </a:extLst>
          </p:cNvPr>
          <p:cNvPicPr>
            <a:picLocks noChangeAspect="1"/>
          </p:cNvPicPr>
          <p:nvPr/>
        </p:nvPicPr>
        <p:blipFill>
          <a:blip r:embed="rId5"/>
          <a:stretch>
            <a:fillRect/>
          </a:stretch>
        </p:blipFill>
        <p:spPr>
          <a:xfrm>
            <a:off x="2418312" y="4309159"/>
            <a:ext cx="2638043" cy="1966088"/>
          </a:xfrm>
          <a:prstGeom prst="rect">
            <a:avLst/>
          </a:prstGeom>
        </p:spPr>
      </p:pic>
    </p:spTree>
    <p:extLst>
      <p:ext uri="{BB962C8B-B14F-4D97-AF65-F5344CB8AC3E}">
        <p14:creationId xmlns:p14="http://schemas.microsoft.com/office/powerpoint/2010/main" val="5617316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Year 6 dates …</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1" y="1022702"/>
            <a:ext cx="10829730" cy="5828257"/>
          </a:xfrm>
          <a:prstGeom prst="rect">
            <a:avLst/>
          </a:prstGeom>
          <a:solidFill>
            <a:srgbClr val="FFFFFF"/>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rgbClr val="002060"/>
                </a:solidFill>
                <a:latin typeface="Ink Free" panose="03080402000500000000" pitchFamily="66" charset="0"/>
              </a:rPr>
              <a:t>SATS WEEK</a:t>
            </a:r>
          </a:p>
          <a:p>
            <a:r>
              <a:rPr lang="en-GB" b="1" dirty="0">
                <a:solidFill>
                  <a:srgbClr val="002060"/>
                </a:solidFill>
                <a:highlight>
                  <a:srgbClr val="FFFF00"/>
                </a:highlight>
                <a:latin typeface="Ink Free" panose="03080402000500000000" pitchFamily="66" charset="0"/>
              </a:rPr>
              <a:t>Monday 12</a:t>
            </a:r>
            <a:r>
              <a:rPr lang="en-GB" b="1" baseline="30000" dirty="0">
                <a:solidFill>
                  <a:srgbClr val="002060"/>
                </a:solidFill>
                <a:highlight>
                  <a:srgbClr val="FFFF00"/>
                </a:highlight>
                <a:latin typeface="Ink Free" panose="03080402000500000000" pitchFamily="66" charset="0"/>
              </a:rPr>
              <a:t>th</a:t>
            </a:r>
            <a:r>
              <a:rPr lang="en-GB" b="1" dirty="0">
                <a:solidFill>
                  <a:srgbClr val="002060"/>
                </a:solidFill>
                <a:highlight>
                  <a:srgbClr val="FFFF00"/>
                </a:highlight>
                <a:latin typeface="Ink Free" panose="03080402000500000000" pitchFamily="66" charset="0"/>
              </a:rPr>
              <a:t> May – Thursday 15</a:t>
            </a:r>
            <a:r>
              <a:rPr lang="en-GB" b="1" baseline="30000" dirty="0">
                <a:solidFill>
                  <a:srgbClr val="002060"/>
                </a:solidFill>
                <a:highlight>
                  <a:srgbClr val="FFFF00"/>
                </a:highlight>
                <a:latin typeface="Ink Free" panose="03080402000500000000" pitchFamily="66" charset="0"/>
              </a:rPr>
              <a:t>th</a:t>
            </a:r>
            <a:r>
              <a:rPr lang="en-GB" b="1" dirty="0">
                <a:solidFill>
                  <a:srgbClr val="002060"/>
                </a:solidFill>
                <a:highlight>
                  <a:srgbClr val="FFFF00"/>
                </a:highlight>
                <a:latin typeface="Ink Free" panose="03080402000500000000" pitchFamily="66" charset="0"/>
              </a:rPr>
              <a:t> May 2025 </a:t>
            </a:r>
            <a:r>
              <a:rPr lang="en-GB" b="1" dirty="0">
                <a:solidFill>
                  <a:srgbClr val="FF0000"/>
                </a:solidFill>
                <a:highlight>
                  <a:srgbClr val="FFFF00"/>
                </a:highlight>
                <a:latin typeface="Ink Free" panose="03080402000500000000" pitchFamily="66" charset="0"/>
              </a:rPr>
              <a:t>(PAST PAPERS)</a:t>
            </a:r>
          </a:p>
          <a:p>
            <a:endParaRPr lang="en-GB" b="1" dirty="0">
              <a:solidFill>
                <a:srgbClr val="002060"/>
              </a:solidFill>
              <a:highlight>
                <a:srgbClr val="FFFF00"/>
              </a:highlight>
              <a:latin typeface="Ink Free" panose="03080402000500000000" pitchFamily="66" charset="0"/>
            </a:endParaRPr>
          </a:p>
          <a:p>
            <a:r>
              <a:rPr lang="en-GB" b="1" dirty="0">
                <a:solidFill>
                  <a:srgbClr val="002060"/>
                </a:solidFill>
                <a:latin typeface="Ink Free" panose="03080402000500000000" pitchFamily="66" charset="0"/>
              </a:rPr>
              <a:t>Y5 AND Y6 PRODUCTION</a:t>
            </a:r>
          </a:p>
          <a:p>
            <a:r>
              <a:rPr lang="en-GB" b="1" dirty="0">
                <a:solidFill>
                  <a:srgbClr val="002060"/>
                </a:solidFill>
                <a:highlight>
                  <a:srgbClr val="FFFF00"/>
                </a:highlight>
                <a:latin typeface="Ink Free" panose="03080402000500000000" pitchFamily="66" charset="0"/>
              </a:rPr>
              <a:t>June 2025</a:t>
            </a:r>
          </a:p>
          <a:p>
            <a:endParaRPr lang="en-GB" b="1" dirty="0">
              <a:solidFill>
                <a:srgbClr val="002060"/>
              </a:solidFill>
              <a:latin typeface="Ink Free" panose="03080402000500000000" pitchFamily="66" charset="0"/>
            </a:endParaRPr>
          </a:p>
          <a:p>
            <a:r>
              <a:rPr lang="en-GB" b="1" dirty="0">
                <a:solidFill>
                  <a:srgbClr val="002060"/>
                </a:solidFill>
                <a:latin typeface="Ink Free" panose="03080402000500000000" pitchFamily="66" charset="0"/>
              </a:rPr>
              <a:t>Manor Adventure WEEK</a:t>
            </a:r>
          </a:p>
          <a:p>
            <a:r>
              <a:rPr lang="en-GB" b="1" dirty="0">
                <a:solidFill>
                  <a:srgbClr val="002060"/>
                </a:solidFill>
                <a:highlight>
                  <a:srgbClr val="FFFF00"/>
                </a:highlight>
                <a:latin typeface="Ink Free" panose="03080402000500000000" pitchFamily="66" charset="0"/>
              </a:rPr>
              <a:t>Monday 7</a:t>
            </a:r>
            <a:r>
              <a:rPr lang="en-GB" b="1" baseline="30000" dirty="0">
                <a:solidFill>
                  <a:srgbClr val="002060"/>
                </a:solidFill>
                <a:highlight>
                  <a:srgbClr val="FFFF00"/>
                </a:highlight>
                <a:latin typeface="Ink Free" panose="03080402000500000000" pitchFamily="66" charset="0"/>
              </a:rPr>
              <a:t>th</a:t>
            </a:r>
            <a:r>
              <a:rPr lang="en-GB" b="1" dirty="0">
                <a:solidFill>
                  <a:srgbClr val="002060"/>
                </a:solidFill>
                <a:highlight>
                  <a:srgbClr val="FFFF00"/>
                </a:highlight>
                <a:latin typeface="Ink Free" panose="03080402000500000000" pitchFamily="66" charset="0"/>
              </a:rPr>
              <a:t> - Friday  11</a:t>
            </a:r>
            <a:r>
              <a:rPr lang="en-GB" b="1" baseline="30000" dirty="0">
                <a:solidFill>
                  <a:srgbClr val="002060"/>
                </a:solidFill>
                <a:highlight>
                  <a:srgbClr val="FFFF00"/>
                </a:highlight>
                <a:latin typeface="Ink Free" panose="03080402000500000000" pitchFamily="66" charset="0"/>
              </a:rPr>
              <a:t>th</a:t>
            </a:r>
            <a:r>
              <a:rPr lang="en-GB" b="1" dirty="0">
                <a:solidFill>
                  <a:srgbClr val="002060"/>
                </a:solidFill>
                <a:highlight>
                  <a:srgbClr val="FFFF00"/>
                </a:highlight>
                <a:latin typeface="Ink Free" panose="03080402000500000000" pitchFamily="66" charset="0"/>
              </a:rPr>
              <a:t> July 2025</a:t>
            </a:r>
          </a:p>
          <a:p>
            <a:endParaRPr lang="en-GB" b="1" dirty="0">
              <a:solidFill>
                <a:srgbClr val="002060"/>
              </a:solidFill>
              <a:highlight>
                <a:srgbClr val="FFFF00"/>
              </a:highlight>
              <a:latin typeface="Ink Free" panose="03080402000500000000" pitchFamily="66" charset="0"/>
            </a:endParaRPr>
          </a:p>
          <a:p>
            <a:r>
              <a:rPr lang="en-GB" b="1" dirty="0">
                <a:solidFill>
                  <a:srgbClr val="002060"/>
                </a:solidFill>
                <a:latin typeface="Ink Free" panose="03080402000500000000" pitchFamily="66" charset="0"/>
              </a:rPr>
              <a:t>LEAVERS’ASSEMBLY</a:t>
            </a:r>
          </a:p>
          <a:p>
            <a:r>
              <a:rPr lang="en-GB" b="1" dirty="0">
                <a:solidFill>
                  <a:srgbClr val="002060"/>
                </a:solidFill>
                <a:highlight>
                  <a:srgbClr val="FFFF00"/>
                </a:highlight>
                <a:latin typeface="Ink Free" panose="03080402000500000000" pitchFamily="66" charset="0"/>
              </a:rPr>
              <a:t>Friday 18</a:t>
            </a:r>
            <a:r>
              <a:rPr lang="en-GB" b="1" baseline="30000" dirty="0">
                <a:solidFill>
                  <a:srgbClr val="002060"/>
                </a:solidFill>
                <a:highlight>
                  <a:srgbClr val="FFFF00"/>
                </a:highlight>
                <a:latin typeface="Ink Free" panose="03080402000500000000" pitchFamily="66" charset="0"/>
              </a:rPr>
              <a:t>th</a:t>
            </a:r>
            <a:r>
              <a:rPr lang="en-GB" b="1" dirty="0">
                <a:solidFill>
                  <a:srgbClr val="002060"/>
                </a:solidFill>
                <a:highlight>
                  <a:srgbClr val="FFFF00"/>
                </a:highlight>
                <a:latin typeface="Ink Free" panose="03080402000500000000" pitchFamily="66" charset="0"/>
              </a:rPr>
              <a:t> July 2025</a:t>
            </a:r>
            <a:endParaRPr lang="en-US" b="1" dirty="0">
              <a:solidFill>
                <a:srgbClr val="002060"/>
              </a:solidFill>
              <a:highlight>
                <a:srgbClr val="FFFF00"/>
              </a:highlight>
              <a:latin typeface="Ink Free" panose="03080402000500000000" pitchFamily="66" charset="0"/>
            </a:endParaRPr>
          </a:p>
        </p:txBody>
      </p:sp>
      <p:pic>
        <p:nvPicPr>
          <p:cNvPr id="11" name="Picture 10">
            <a:extLst>
              <a:ext uri="{FF2B5EF4-FFF2-40B4-BE49-F238E27FC236}">
                <a16:creationId xmlns:a16="http://schemas.microsoft.com/office/drawing/2014/main" id="{31F9B88E-8786-4008-AA02-3756A5D34382}"/>
              </a:ext>
            </a:extLst>
          </p:cNvPr>
          <p:cNvPicPr>
            <a:picLocks noChangeAspect="1"/>
          </p:cNvPicPr>
          <p:nvPr/>
        </p:nvPicPr>
        <p:blipFill>
          <a:blip r:embed="rId3"/>
          <a:stretch>
            <a:fillRect/>
          </a:stretch>
        </p:blipFill>
        <p:spPr>
          <a:xfrm>
            <a:off x="159927" y="4680048"/>
            <a:ext cx="3382452" cy="1958658"/>
          </a:xfrm>
          <a:prstGeom prst="rect">
            <a:avLst/>
          </a:prstGeom>
        </p:spPr>
      </p:pic>
      <p:pic>
        <p:nvPicPr>
          <p:cNvPr id="12" name="Picture 11">
            <a:extLst>
              <a:ext uri="{FF2B5EF4-FFF2-40B4-BE49-F238E27FC236}">
                <a16:creationId xmlns:a16="http://schemas.microsoft.com/office/drawing/2014/main" id="{7A963AB7-7C41-4414-AA0A-07040768D895}"/>
              </a:ext>
            </a:extLst>
          </p:cNvPr>
          <p:cNvPicPr>
            <a:picLocks noChangeAspect="1"/>
          </p:cNvPicPr>
          <p:nvPr/>
        </p:nvPicPr>
        <p:blipFill rotWithShape="1">
          <a:blip r:embed="rId4"/>
          <a:srcRect l="5431" r="4282"/>
          <a:stretch/>
        </p:blipFill>
        <p:spPr>
          <a:xfrm>
            <a:off x="197248" y="1912480"/>
            <a:ext cx="3289797" cy="2102137"/>
          </a:xfrm>
          <a:prstGeom prst="rect">
            <a:avLst/>
          </a:prstGeom>
        </p:spPr>
      </p:pic>
      <p:pic>
        <p:nvPicPr>
          <p:cNvPr id="7" name="Picture 6">
            <a:extLst>
              <a:ext uri="{FF2B5EF4-FFF2-40B4-BE49-F238E27FC236}">
                <a16:creationId xmlns:a16="http://schemas.microsoft.com/office/drawing/2014/main" id="{802DD8A0-FE70-4AAF-A27A-3C008FF704FE}"/>
              </a:ext>
            </a:extLst>
          </p:cNvPr>
          <p:cNvPicPr>
            <a:picLocks noChangeAspect="1"/>
          </p:cNvPicPr>
          <p:nvPr/>
        </p:nvPicPr>
        <p:blipFill rotWithShape="1">
          <a:blip r:embed="rId5">
            <a:extLst>
              <a:ext uri="{28A0092B-C50C-407E-A947-70E740481C1C}">
                <a14:useLocalDpi xmlns:a14="http://schemas.microsoft.com/office/drawing/2010/main" val="0"/>
              </a:ext>
            </a:extLst>
          </a:blip>
          <a:srcRect l="2211" t="27903" r="10430" b="6237"/>
          <a:stretch/>
        </p:blipFill>
        <p:spPr>
          <a:xfrm>
            <a:off x="7610168" y="1883056"/>
            <a:ext cx="4254659" cy="2138378"/>
          </a:xfrm>
          <a:prstGeom prst="rect">
            <a:avLst/>
          </a:prstGeom>
        </p:spPr>
      </p:pic>
      <p:pic>
        <p:nvPicPr>
          <p:cNvPr id="15" name="Picture 14">
            <a:extLst>
              <a:ext uri="{FF2B5EF4-FFF2-40B4-BE49-F238E27FC236}">
                <a16:creationId xmlns:a16="http://schemas.microsoft.com/office/drawing/2014/main" id="{AADE6311-16E0-4B54-95FA-9956AA501C29}"/>
              </a:ext>
            </a:extLst>
          </p:cNvPr>
          <p:cNvPicPr>
            <a:picLocks noChangeAspect="1"/>
          </p:cNvPicPr>
          <p:nvPr/>
        </p:nvPicPr>
        <p:blipFill rotWithShape="1">
          <a:blip r:embed="rId6">
            <a:extLst>
              <a:ext uri="{28A0092B-C50C-407E-A947-70E740481C1C}">
                <a14:useLocalDpi xmlns:a14="http://schemas.microsoft.com/office/drawing/2010/main" val="0"/>
              </a:ext>
            </a:extLst>
          </a:blip>
          <a:srcRect l="17981" t="22942" r="16739" b="3197"/>
          <a:stretch/>
        </p:blipFill>
        <p:spPr>
          <a:xfrm>
            <a:off x="7971253" y="3879773"/>
            <a:ext cx="3748799" cy="2827651"/>
          </a:xfrm>
          <a:prstGeom prst="rect">
            <a:avLst/>
          </a:prstGeom>
        </p:spPr>
      </p:pic>
    </p:spTree>
    <p:extLst>
      <p:ext uri="{BB962C8B-B14F-4D97-AF65-F5344CB8AC3E}">
        <p14:creationId xmlns:p14="http://schemas.microsoft.com/office/powerpoint/2010/main" val="313546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AOB…</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1" y="1022702"/>
            <a:ext cx="10829730" cy="5828257"/>
          </a:xfrm>
          <a:prstGeom prst="rect">
            <a:avLst/>
          </a:prstGeom>
          <a:solidFill>
            <a:srgbClr val="FFFFFF"/>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b="1" dirty="0">
                <a:solidFill>
                  <a:srgbClr val="002060"/>
                </a:solidFill>
                <a:latin typeface="Ink Free" panose="03080402000500000000" pitchFamily="66" charset="0"/>
              </a:rPr>
              <a:t>​</a:t>
            </a:r>
          </a:p>
          <a:p>
            <a:pPr fontAlgn="base"/>
            <a:r>
              <a:rPr lang="en-US" b="1" dirty="0">
                <a:solidFill>
                  <a:srgbClr val="002060"/>
                </a:solidFill>
                <a:latin typeface="Ink Free" panose="03080402000500000000" pitchFamily="66" charset="0"/>
              </a:rPr>
              <a:t>Remind children at home they have a locker in which to store their items, encourage that independence​</a:t>
            </a:r>
          </a:p>
          <a:p>
            <a:pPr fontAlgn="base"/>
            <a:endParaRPr lang="en-US" b="1" dirty="0">
              <a:solidFill>
                <a:srgbClr val="002060"/>
              </a:solidFill>
              <a:latin typeface="Ink Free" panose="03080402000500000000" pitchFamily="66" charset="0"/>
            </a:endParaRPr>
          </a:p>
          <a:p>
            <a:pPr fontAlgn="base"/>
            <a:r>
              <a:rPr lang="en-US" b="1" dirty="0">
                <a:solidFill>
                  <a:srgbClr val="002060"/>
                </a:solidFill>
                <a:latin typeface="Ink Free" panose="03080402000500000000" pitchFamily="66" charset="0"/>
              </a:rPr>
              <a:t>Healthy snacks</a:t>
            </a:r>
          </a:p>
          <a:p>
            <a:pPr fontAlgn="base"/>
            <a:r>
              <a:rPr lang="en-US" b="1" dirty="0">
                <a:solidFill>
                  <a:srgbClr val="002060"/>
                </a:solidFill>
                <a:latin typeface="Ink Free" panose="03080402000500000000" pitchFamily="66" charset="0"/>
              </a:rPr>
              <a:t>​</a:t>
            </a:r>
          </a:p>
          <a:p>
            <a:pPr fontAlgn="base"/>
            <a:r>
              <a:rPr lang="en-US" b="1" dirty="0">
                <a:solidFill>
                  <a:srgbClr val="002060"/>
                </a:solidFill>
                <a:latin typeface="Ink Free" panose="03080402000500000000" pitchFamily="66" charset="0"/>
              </a:rPr>
              <a:t>PE Kit on Wednesday and Friday.​</a:t>
            </a:r>
          </a:p>
          <a:p>
            <a:pPr fontAlgn="base"/>
            <a:r>
              <a:rPr lang="en-US" b="1" dirty="0">
                <a:solidFill>
                  <a:srgbClr val="002060"/>
                </a:solidFill>
                <a:latin typeface="Ink Free" panose="03080402000500000000" pitchFamily="66" charset="0"/>
              </a:rPr>
              <a:t>​</a:t>
            </a:r>
          </a:p>
          <a:p>
            <a:r>
              <a:rPr lang="en-GB" b="1" dirty="0">
                <a:solidFill>
                  <a:srgbClr val="002060"/>
                </a:solidFill>
                <a:latin typeface="Ink Free" panose="03080402000500000000" pitchFamily="66" charset="0"/>
              </a:rPr>
              <a:t>Mobile Phones – letter and policy</a:t>
            </a:r>
          </a:p>
          <a:p>
            <a:r>
              <a:rPr lang="en-GB" b="1" dirty="0">
                <a:solidFill>
                  <a:srgbClr val="002060"/>
                </a:solidFill>
                <a:latin typeface="Ink Free" panose="03080402000500000000" pitchFamily="66" charset="0"/>
              </a:rPr>
              <a:t>Walking Home – let the office know if any changes</a:t>
            </a:r>
          </a:p>
          <a:p>
            <a:endParaRPr lang="en-GB" b="1" dirty="0">
              <a:solidFill>
                <a:srgbClr val="002060"/>
              </a:solidFill>
              <a:latin typeface="Ink Free" panose="03080402000500000000" pitchFamily="66" charset="0"/>
            </a:endParaRPr>
          </a:p>
          <a:p>
            <a:r>
              <a:rPr lang="en-GB" b="1" dirty="0">
                <a:solidFill>
                  <a:srgbClr val="002060"/>
                </a:solidFill>
                <a:latin typeface="Ink Free" panose="03080402000500000000" pitchFamily="66" charset="0"/>
              </a:rPr>
              <a:t>Road Safety</a:t>
            </a:r>
          </a:p>
          <a:p>
            <a:r>
              <a:rPr lang="en-GB" b="1" dirty="0">
                <a:solidFill>
                  <a:srgbClr val="002060"/>
                </a:solidFill>
                <a:latin typeface="Ink Free" panose="03080402000500000000" pitchFamily="66" charset="0"/>
              </a:rPr>
              <a:t>Behaviour when walking to/from school</a:t>
            </a:r>
          </a:p>
          <a:p>
            <a:pPr fontAlgn="base"/>
            <a:r>
              <a:rPr lang="en-US" dirty="0"/>
              <a:t>​</a:t>
            </a:r>
          </a:p>
        </p:txBody>
      </p:sp>
    </p:spTree>
    <p:extLst>
      <p:ext uri="{BB962C8B-B14F-4D97-AF65-F5344CB8AC3E}">
        <p14:creationId xmlns:p14="http://schemas.microsoft.com/office/powerpoint/2010/main" val="1729488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Any Questions?</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1" y="1022702"/>
            <a:ext cx="10829730" cy="5828257"/>
          </a:xfrm>
          <a:prstGeom prst="rect">
            <a:avLst/>
          </a:prstGeom>
          <a:solidFill>
            <a:srgbClr val="FFFFFF"/>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base"/>
            <a:r>
              <a:rPr lang="en-US" b="1" dirty="0">
                <a:solidFill>
                  <a:srgbClr val="002060"/>
                </a:solidFill>
                <a:latin typeface="Ink Free" panose="03080402000500000000" pitchFamily="66" charset="0"/>
              </a:rPr>
              <a:t>​</a:t>
            </a:r>
          </a:p>
          <a:p>
            <a:pPr fontAlgn="base"/>
            <a:endParaRPr lang="en-US" dirty="0"/>
          </a:p>
        </p:txBody>
      </p:sp>
      <p:pic>
        <p:nvPicPr>
          <p:cNvPr id="2" name="Picture 1">
            <a:extLst>
              <a:ext uri="{FF2B5EF4-FFF2-40B4-BE49-F238E27FC236}">
                <a16:creationId xmlns:a16="http://schemas.microsoft.com/office/drawing/2014/main" id="{3F16F996-B39B-424D-9823-BEE568F0EA54}"/>
              </a:ext>
            </a:extLst>
          </p:cNvPr>
          <p:cNvPicPr>
            <a:picLocks noChangeAspect="1"/>
          </p:cNvPicPr>
          <p:nvPr/>
        </p:nvPicPr>
        <p:blipFill>
          <a:blip r:embed="rId3"/>
          <a:stretch>
            <a:fillRect/>
          </a:stretch>
        </p:blipFill>
        <p:spPr>
          <a:xfrm>
            <a:off x="207223" y="1287888"/>
            <a:ext cx="6090432" cy="5297883"/>
          </a:xfrm>
          <a:prstGeom prst="rect">
            <a:avLst/>
          </a:prstGeom>
        </p:spPr>
      </p:pic>
      <p:sp>
        <p:nvSpPr>
          <p:cNvPr id="7" name="TextBox 6">
            <a:extLst>
              <a:ext uri="{FF2B5EF4-FFF2-40B4-BE49-F238E27FC236}">
                <a16:creationId xmlns:a16="http://schemas.microsoft.com/office/drawing/2014/main" id="{E0496E5D-1799-4EAF-B7A1-066D1D3451D5}"/>
              </a:ext>
            </a:extLst>
          </p:cNvPr>
          <p:cNvSpPr txBox="1"/>
          <p:nvPr/>
        </p:nvSpPr>
        <p:spPr>
          <a:xfrm>
            <a:off x="6991370" y="5218771"/>
            <a:ext cx="3947976" cy="861774"/>
          </a:xfrm>
          <a:prstGeom prst="rect">
            <a:avLst/>
          </a:prstGeom>
          <a:solidFill>
            <a:srgbClr val="FFFF8B"/>
          </a:solidFill>
        </p:spPr>
        <p:txBody>
          <a:bodyPr wrap="square" rtlCol="0">
            <a:spAutoFit/>
          </a:bodyPr>
          <a:lstStyle/>
          <a:p>
            <a:r>
              <a:rPr lang="en-GB" sz="5000" b="1" dirty="0">
                <a:latin typeface="Ink Free" panose="03080402000500000000" pitchFamily="66" charset="0"/>
              </a:rPr>
              <a:t>Thank you!</a:t>
            </a:r>
            <a:endParaRPr lang="en-GB" sz="5000" dirty="0"/>
          </a:p>
        </p:txBody>
      </p:sp>
    </p:spTree>
    <p:extLst>
      <p:ext uri="{BB962C8B-B14F-4D97-AF65-F5344CB8AC3E}">
        <p14:creationId xmlns:p14="http://schemas.microsoft.com/office/powerpoint/2010/main" val="4105729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174485"/>
            <a:ext cx="10829730" cy="66835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bg1"/>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39249"/>
            <a:ext cx="1362269" cy="1436087"/>
          </a:xfrm>
          <a:prstGeom prst="rect">
            <a:avLst/>
          </a:prstGeom>
          <a:solidFill>
            <a:srgbClr val="FFFF69">
              <a:alpha val="0"/>
            </a:srgbClr>
          </a:solidFill>
        </p:spPr>
      </p:pic>
      <p:sp>
        <p:nvSpPr>
          <p:cNvPr id="4" name="TextBox 3">
            <a:extLst>
              <a:ext uri="{FF2B5EF4-FFF2-40B4-BE49-F238E27FC236}">
                <a16:creationId xmlns:a16="http://schemas.microsoft.com/office/drawing/2014/main" id="{0D0EA9EF-2ED1-4A7D-8898-D08FEE6DC6C8}"/>
              </a:ext>
            </a:extLst>
          </p:cNvPr>
          <p:cNvSpPr txBox="1"/>
          <p:nvPr/>
        </p:nvSpPr>
        <p:spPr>
          <a:xfrm>
            <a:off x="359403" y="964080"/>
            <a:ext cx="11291823" cy="3493264"/>
          </a:xfrm>
          <a:prstGeom prst="rect">
            <a:avLst/>
          </a:prstGeom>
          <a:noFill/>
        </p:spPr>
        <p:txBody>
          <a:bodyPr wrap="square" lIns="91440" tIns="45720" rIns="91440" bIns="45720" rtlCol="0" anchor="t">
            <a:spAutoFit/>
          </a:bodyPr>
          <a:lstStyle/>
          <a:p>
            <a:pPr defTabSz="457200">
              <a:spcBef>
                <a:spcPct val="20000"/>
              </a:spcBef>
              <a:spcAft>
                <a:spcPts val="600"/>
              </a:spcAft>
              <a:buClr>
                <a:srgbClr val="FEDD78"/>
              </a:buClr>
            </a:pPr>
            <a:r>
              <a:rPr lang="en-GB" sz="3000" b="1" dirty="0">
                <a:solidFill>
                  <a:srgbClr val="002060"/>
                </a:solidFill>
                <a:latin typeface="Ink Free" panose="03080402000500000000" pitchFamily="66" charset="0"/>
                <a:ea typeface="Calibri" panose="020F0502020204030204" pitchFamily="34" charset="0"/>
                <a:cs typeface="Arial" panose="020B0604020202020204" pitchFamily="34" charset="0"/>
              </a:rPr>
              <a:t>Year 6 is a busy but hopefully an extremely enjoyable and fulfilling year for the children at Stratford Primary. </a:t>
            </a:r>
          </a:p>
          <a:p>
            <a:pPr defTabSz="457200">
              <a:spcBef>
                <a:spcPct val="20000"/>
              </a:spcBef>
              <a:spcAft>
                <a:spcPts val="600"/>
              </a:spcAft>
              <a:buClr>
                <a:srgbClr val="FEDD78"/>
              </a:buClr>
            </a:pPr>
            <a:r>
              <a:rPr lang="en-GB" sz="3000" b="1" dirty="0">
                <a:solidFill>
                  <a:srgbClr val="002060"/>
                </a:solidFill>
                <a:latin typeface="Ink Free" panose="03080402000500000000" pitchFamily="66" charset="0"/>
                <a:ea typeface="Calibri" panose="020F0502020204030204" pitchFamily="34" charset="0"/>
                <a:cs typeface="Arial" panose="020B0604020202020204" pitchFamily="34" charset="0"/>
              </a:rPr>
              <a:t>As well as being mindful of the demands of SATs, it is about preparing the children for the transition to secondary school. We will encourage the pupils to be more self-reliant and self-sufficient and to take on more of the responsibility for their own learning and progress. </a:t>
            </a:r>
          </a:p>
        </p:txBody>
      </p:sp>
      <p:sp>
        <p:nvSpPr>
          <p:cNvPr id="10" name="TextBox 9">
            <a:extLst>
              <a:ext uri="{FF2B5EF4-FFF2-40B4-BE49-F238E27FC236}">
                <a16:creationId xmlns:a16="http://schemas.microsoft.com/office/drawing/2014/main" id="{7A6F69B5-D6E9-4E4B-A674-5867E7316530}"/>
              </a:ext>
            </a:extLst>
          </p:cNvPr>
          <p:cNvSpPr txBox="1"/>
          <p:nvPr/>
        </p:nvSpPr>
        <p:spPr>
          <a:xfrm>
            <a:off x="0" y="-39249"/>
            <a:ext cx="10806545" cy="861774"/>
          </a:xfrm>
          <a:prstGeom prst="rect">
            <a:avLst/>
          </a:prstGeom>
          <a:solidFill>
            <a:srgbClr val="FFFF8B"/>
          </a:solidFill>
        </p:spPr>
        <p:txBody>
          <a:bodyPr wrap="square" rtlCol="0">
            <a:spAutoFit/>
          </a:bodyPr>
          <a:lstStyle/>
          <a:p>
            <a:r>
              <a:rPr lang="en-GB" sz="5000" b="1" dirty="0">
                <a:latin typeface="Ink Free" panose="03080402000500000000" pitchFamily="66" charset="0"/>
              </a:rPr>
              <a:t>Year 6… the best year!</a:t>
            </a:r>
          </a:p>
        </p:txBody>
      </p:sp>
      <p:sp>
        <p:nvSpPr>
          <p:cNvPr id="2" name="Rectangle 1">
            <a:extLst>
              <a:ext uri="{FF2B5EF4-FFF2-40B4-BE49-F238E27FC236}">
                <a16:creationId xmlns:a16="http://schemas.microsoft.com/office/drawing/2014/main" id="{2C36B592-172E-45E0-B941-368A85A15A3C}"/>
              </a:ext>
            </a:extLst>
          </p:cNvPr>
          <p:cNvSpPr/>
          <p:nvPr/>
        </p:nvSpPr>
        <p:spPr>
          <a:xfrm>
            <a:off x="313915" y="4457343"/>
            <a:ext cx="7018272" cy="2400657"/>
          </a:xfrm>
          <a:prstGeom prst="rect">
            <a:avLst/>
          </a:prstGeom>
        </p:spPr>
        <p:txBody>
          <a:bodyPr wrap="square">
            <a:spAutoFit/>
          </a:bodyPr>
          <a:lstStyle/>
          <a:p>
            <a:pPr defTabSz="457200">
              <a:spcBef>
                <a:spcPct val="20000"/>
              </a:spcBef>
              <a:spcAft>
                <a:spcPts val="600"/>
              </a:spcAft>
              <a:buClr>
                <a:srgbClr val="FEDD78"/>
              </a:buClr>
            </a:pPr>
            <a:r>
              <a:rPr lang="en-GB" sz="3000" b="1" dirty="0">
                <a:solidFill>
                  <a:srgbClr val="002060"/>
                </a:solidFill>
                <a:latin typeface="Ink Free" panose="03080402000500000000" pitchFamily="66" charset="0"/>
                <a:ea typeface="Calibri" panose="020F0502020204030204" pitchFamily="34" charset="0"/>
                <a:cs typeface="Arial" panose="020B0604020202020204" pitchFamily="34" charset="0"/>
              </a:rPr>
              <a:t>The children will also be encouraged to take on roles of monitoring and support duties with younger pupils and take on responsibilities both in the classroom and around the school as ‘top of the school’.</a:t>
            </a:r>
            <a:endParaRPr lang="en-US" sz="3000" b="1" dirty="0">
              <a:solidFill>
                <a:srgbClr val="002060"/>
              </a:solidFill>
              <a:latin typeface="Ink Free" panose="03080402000500000000" pitchFamily="66" charset="0"/>
              <a:cs typeface="Century Gothic"/>
            </a:endParaRPr>
          </a:p>
        </p:txBody>
      </p:sp>
      <p:pic>
        <p:nvPicPr>
          <p:cNvPr id="3" name="Picture 2">
            <a:extLst>
              <a:ext uri="{FF2B5EF4-FFF2-40B4-BE49-F238E27FC236}">
                <a16:creationId xmlns:a16="http://schemas.microsoft.com/office/drawing/2014/main" id="{C0E9F130-87DC-481B-B5D2-E8ECCBAF137F}"/>
              </a:ext>
            </a:extLst>
          </p:cNvPr>
          <p:cNvPicPr>
            <a:picLocks noChangeAspect="1"/>
          </p:cNvPicPr>
          <p:nvPr/>
        </p:nvPicPr>
        <p:blipFill>
          <a:blip r:embed="rId3"/>
          <a:stretch>
            <a:fillRect/>
          </a:stretch>
        </p:blipFill>
        <p:spPr>
          <a:xfrm>
            <a:off x="7125509" y="4186956"/>
            <a:ext cx="4885120" cy="2473169"/>
          </a:xfrm>
          <a:prstGeom prst="rect">
            <a:avLst/>
          </a:prstGeom>
        </p:spPr>
      </p:pic>
    </p:spTree>
    <p:extLst>
      <p:ext uri="{BB962C8B-B14F-4D97-AF65-F5344CB8AC3E}">
        <p14:creationId xmlns:p14="http://schemas.microsoft.com/office/powerpoint/2010/main" val="1972282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174485"/>
            <a:ext cx="10829730" cy="66835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bg1"/>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39249"/>
            <a:ext cx="1362269" cy="1436087"/>
          </a:xfrm>
          <a:prstGeom prst="rect">
            <a:avLst/>
          </a:prstGeom>
          <a:solidFill>
            <a:srgbClr val="FFFF69">
              <a:alpha val="0"/>
            </a:srgbClr>
          </a:solidFill>
        </p:spPr>
      </p:pic>
      <p:sp>
        <p:nvSpPr>
          <p:cNvPr id="4" name="TextBox 3">
            <a:extLst>
              <a:ext uri="{FF2B5EF4-FFF2-40B4-BE49-F238E27FC236}">
                <a16:creationId xmlns:a16="http://schemas.microsoft.com/office/drawing/2014/main" id="{0D0EA9EF-2ED1-4A7D-8898-D08FEE6DC6C8}"/>
              </a:ext>
            </a:extLst>
          </p:cNvPr>
          <p:cNvSpPr txBox="1"/>
          <p:nvPr/>
        </p:nvSpPr>
        <p:spPr>
          <a:xfrm>
            <a:off x="232577" y="1190148"/>
            <a:ext cx="11278288" cy="5496889"/>
          </a:xfrm>
          <a:prstGeom prst="rect">
            <a:avLst/>
          </a:prstGeom>
          <a:noFill/>
        </p:spPr>
        <p:txBody>
          <a:bodyPr wrap="square" lIns="91440" tIns="45720" rIns="91440" bIns="45720" rtlCol="0" anchor="t">
            <a:spAutoFit/>
          </a:bodyPr>
          <a:lstStyle/>
          <a:p>
            <a:pPr defTabSz="457200">
              <a:spcBef>
                <a:spcPct val="20000"/>
              </a:spcBef>
              <a:spcAft>
                <a:spcPts val="600"/>
              </a:spcAft>
              <a:buClr>
                <a:srgbClr val="FEDD78"/>
              </a:buClr>
            </a:pPr>
            <a:r>
              <a:rPr lang="en-US" sz="2400" b="1" dirty="0">
                <a:solidFill>
                  <a:srgbClr val="002060"/>
                </a:solidFill>
                <a:latin typeface="Ink Free"/>
                <a:cs typeface="Century Gothic"/>
              </a:rPr>
              <a:t>Doors open at 8:40am. A typical day in Year 6 is fast paced and action packed!</a:t>
            </a:r>
          </a:p>
          <a:p>
            <a:pPr lvl="0" defTabSz="457200">
              <a:spcBef>
                <a:spcPct val="20000"/>
              </a:spcBef>
              <a:spcAft>
                <a:spcPts val="600"/>
              </a:spcAft>
              <a:buClr>
                <a:srgbClr val="FEDD78"/>
              </a:buClr>
            </a:pPr>
            <a:r>
              <a:rPr lang="en-US" sz="2400" b="1" dirty="0">
                <a:solidFill>
                  <a:srgbClr val="002060"/>
                </a:solidFill>
                <a:latin typeface="Ink Free" panose="03080402000500000000" pitchFamily="66" charset="0"/>
                <a:cs typeface="Century Gothic"/>
              </a:rPr>
              <a:t>Children arrive at school, put their belongings away in their lockers and settle down quietly to complete their early morning activities during registration time – Fluent in Five and </a:t>
            </a:r>
            <a:r>
              <a:rPr lang="en-US" sz="2400" b="1" dirty="0" err="1">
                <a:solidFill>
                  <a:srgbClr val="002060"/>
                </a:solidFill>
                <a:latin typeface="Ink Free" panose="03080402000500000000" pitchFamily="66" charset="0"/>
                <a:cs typeface="Century Gothic"/>
              </a:rPr>
              <a:t>Colour</a:t>
            </a:r>
            <a:r>
              <a:rPr lang="en-US" sz="2400" b="1" dirty="0">
                <a:solidFill>
                  <a:srgbClr val="002060"/>
                </a:solidFill>
                <a:latin typeface="Ink Free" panose="03080402000500000000" pitchFamily="66" charset="0"/>
                <a:cs typeface="Century Gothic"/>
              </a:rPr>
              <a:t> Monster. They then move straight into morning lessons, which are the core subjects: English (reading, writing and SPAG) and Maths.</a:t>
            </a:r>
          </a:p>
          <a:p>
            <a:pPr lvl="0" defTabSz="457200">
              <a:spcBef>
                <a:spcPct val="20000"/>
              </a:spcBef>
              <a:spcAft>
                <a:spcPts val="600"/>
              </a:spcAft>
              <a:buClr>
                <a:srgbClr val="FEDD78"/>
              </a:buClr>
            </a:pPr>
            <a:r>
              <a:rPr lang="en-US" sz="2400" b="1" dirty="0">
                <a:solidFill>
                  <a:srgbClr val="002060"/>
                </a:solidFill>
                <a:latin typeface="Ink Free" panose="03080402000500000000" pitchFamily="66" charset="0"/>
                <a:cs typeface="Century Gothic"/>
              </a:rPr>
              <a:t>Lunch – often filled with jobs!</a:t>
            </a:r>
          </a:p>
          <a:p>
            <a:pPr lvl="0" defTabSz="457200">
              <a:spcBef>
                <a:spcPct val="20000"/>
              </a:spcBef>
              <a:spcAft>
                <a:spcPts val="600"/>
              </a:spcAft>
              <a:buClr>
                <a:srgbClr val="FEDD78"/>
              </a:buClr>
            </a:pPr>
            <a:r>
              <a:rPr lang="en-US" sz="2400" b="1" dirty="0">
                <a:solidFill>
                  <a:srgbClr val="002060"/>
                </a:solidFill>
                <a:latin typeface="Ink Free"/>
                <a:cs typeface="Century Gothic"/>
              </a:rPr>
              <a:t>The afternoon consists of Theme-based learning through the foundation subjects, for example Art, Science, Computing, Geography, History, French etc. </a:t>
            </a:r>
            <a:r>
              <a:rPr lang="en-GB" sz="2400" b="1" dirty="0">
                <a:solidFill>
                  <a:srgbClr val="002060"/>
                </a:solidFill>
                <a:latin typeface="Ink Free"/>
                <a:cs typeface="Century Gothic"/>
              </a:rPr>
              <a:t>The day will end with assemblies and/or a whole class story.</a:t>
            </a:r>
            <a:endParaRPr lang="en-US" sz="2400" b="1" dirty="0">
              <a:solidFill>
                <a:srgbClr val="002060"/>
              </a:solidFill>
              <a:latin typeface="Ink Free"/>
              <a:cs typeface="Century Gothic"/>
            </a:endParaRPr>
          </a:p>
          <a:p>
            <a:pPr lvl="0" defTabSz="457200">
              <a:spcBef>
                <a:spcPct val="20000"/>
              </a:spcBef>
              <a:spcAft>
                <a:spcPts val="600"/>
              </a:spcAft>
              <a:buClr>
                <a:srgbClr val="FEDD78"/>
              </a:buClr>
            </a:pPr>
            <a:r>
              <a:rPr lang="en-US" sz="2400" b="1" dirty="0">
                <a:solidFill>
                  <a:srgbClr val="002060"/>
                </a:solidFill>
                <a:latin typeface="Ink Free" panose="03080402000500000000" pitchFamily="66" charset="0"/>
                <a:cs typeface="Century Gothic"/>
              </a:rPr>
              <a:t>Throughout the week, the children have daily reading opportunities. The main teaching of reading takes place through the whole class reader, which allows the children to become immersed in a quality text, and to develop their reading skills, such as inference and understanding of vocabulary . </a:t>
            </a:r>
            <a:endParaRPr lang="en-US" sz="2400" dirty="0">
              <a:solidFill>
                <a:srgbClr val="002060"/>
              </a:solidFill>
              <a:latin typeface="Ink Free" panose="03080402000500000000" pitchFamily="66" charset="0"/>
              <a:cs typeface="Century Gothic"/>
            </a:endParaRPr>
          </a:p>
        </p:txBody>
      </p:sp>
      <p:sp>
        <p:nvSpPr>
          <p:cNvPr id="10" name="TextBox 9">
            <a:extLst>
              <a:ext uri="{FF2B5EF4-FFF2-40B4-BE49-F238E27FC236}">
                <a16:creationId xmlns:a16="http://schemas.microsoft.com/office/drawing/2014/main" id="{7A6F69B5-D6E9-4E4B-A674-5867E7316530}"/>
              </a:ext>
            </a:extLst>
          </p:cNvPr>
          <p:cNvSpPr txBox="1"/>
          <p:nvPr/>
        </p:nvSpPr>
        <p:spPr>
          <a:xfrm>
            <a:off x="0" y="-39249"/>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A Typical Day in Year 6…</a:t>
            </a:r>
          </a:p>
        </p:txBody>
      </p:sp>
    </p:spTree>
    <p:extLst>
      <p:ext uri="{BB962C8B-B14F-4D97-AF65-F5344CB8AC3E}">
        <p14:creationId xmlns:p14="http://schemas.microsoft.com/office/powerpoint/2010/main" val="97072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0" y="1436087"/>
            <a:ext cx="10829729" cy="45365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latin typeface="Ink Free" panose="03080402000500000000" pitchFamily="66" charset="0"/>
              <a:cs typeface="Century Gothic"/>
            </a:endParaRPr>
          </a:p>
        </p:txBody>
      </p:sp>
      <p:sp>
        <p:nvSpPr>
          <p:cNvPr id="7" name="TextBox 6">
            <a:extLst>
              <a:ext uri="{FF2B5EF4-FFF2-40B4-BE49-F238E27FC236}">
                <a16:creationId xmlns:a16="http://schemas.microsoft.com/office/drawing/2014/main" id="{A2AE22E8-EF34-4369-B399-4D8FBA608A46}"/>
              </a:ext>
            </a:extLst>
          </p:cNvPr>
          <p:cNvSpPr txBox="1"/>
          <p:nvPr/>
        </p:nvSpPr>
        <p:spPr>
          <a:xfrm>
            <a:off x="0" y="0"/>
            <a:ext cx="10829730" cy="1015663"/>
          </a:xfrm>
          <a:prstGeom prst="rect">
            <a:avLst/>
          </a:prstGeom>
          <a:solidFill>
            <a:srgbClr val="FFFF8B"/>
          </a:solidFill>
        </p:spPr>
        <p:txBody>
          <a:bodyPr wrap="square" rtlCol="0">
            <a:spAutoFit/>
          </a:bodyPr>
          <a:lstStyle/>
          <a:p>
            <a:r>
              <a:rPr lang="en-GB" sz="6000" b="1" dirty="0">
                <a:latin typeface="Ink Free" panose="03080402000500000000" pitchFamily="66" charset="0"/>
              </a:rPr>
              <a:t>Year 6 Timetable…</a:t>
            </a:r>
          </a:p>
        </p:txBody>
      </p:sp>
      <p:pic>
        <p:nvPicPr>
          <p:cNvPr id="2" name="Picture 1">
            <a:extLst>
              <a:ext uri="{FF2B5EF4-FFF2-40B4-BE49-F238E27FC236}">
                <a16:creationId xmlns:a16="http://schemas.microsoft.com/office/drawing/2014/main" id="{4350FB98-0160-4CEF-9C25-9487FA94FF50}"/>
              </a:ext>
            </a:extLst>
          </p:cNvPr>
          <p:cNvPicPr>
            <a:picLocks noChangeAspect="1"/>
          </p:cNvPicPr>
          <p:nvPr/>
        </p:nvPicPr>
        <p:blipFill>
          <a:blip r:embed="rId3"/>
          <a:stretch>
            <a:fillRect/>
          </a:stretch>
        </p:blipFill>
        <p:spPr>
          <a:xfrm>
            <a:off x="1680240" y="1038411"/>
            <a:ext cx="8348663" cy="5819589"/>
          </a:xfrm>
          <a:prstGeom prst="rect">
            <a:avLst/>
          </a:prstGeom>
        </p:spPr>
      </p:pic>
    </p:spTree>
    <p:extLst>
      <p:ext uri="{BB962C8B-B14F-4D97-AF65-F5344CB8AC3E}">
        <p14:creationId xmlns:p14="http://schemas.microsoft.com/office/powerpoint/2010/main" val="486974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764788" y="0"/>
            <a:ext cx="1362269" cy="1436087"/>
          </a:xfrm>
          <a:prstGeom prst="rect">
            <a:avLst/>
          </a:prstGeom>
          <a:solidFill>
            <a:srgbClr val="FFFF69">
              <a:alpha val="0"/>
            </a:srgbClr>
          </a:solidFill>
        </p:spPr>
      </p:pic>
      <p:sp>
        <p:nvSpPr>
          <p:cNvPr id="16" name="TextBox 15">
            <a:extLst>
              <a:ext uri="{FF2B5EF4-FFF2-40B4-BE49-F238E27FC236}">
                <a16:creationId xmlns:a16="http://schemas.microsoft.com/office/drawing/2014/main" id="{61111317-A68C-4FFE-8EF4-32F9B58B4A25}"/>
              </a:ext>
            </a:extLst>
          </p:cNvPr>
          <p:cNvSpPr txBox="1"/>
          <p:nvPr/>
        </p:nvSpPr>
        <p:spPr>
          <a:xfrm>
            <a:off x="341194" y="1594623"/>
            <a:ext cx="10949569" cy="36933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endParaRPr lang="en-GB" dirty="0">
              <a:ln>
                <a:solidFill>
                  <a:schemeClr val="tx1"/>
                </a:solidFill>
              </a:ln>
            </a:endParaRPr>
          </a:p>
        </p:txBody>
      </p:sp>
      <p:sp>
        <p:nvSpPr>
          <p:cNvPr id="17" name="TextBox 16">
            <a:extLst>
              <a:ext uri="{FF2B5EF4-FFF2-40B4-BE49-F238E27FC236}">
                <a16:creationId xmlns:a16="http://schemas.microsoft.com/office/drawing/2014/main" id="{D216C668-C5F3-4832-8915-D265DC639043}"/>
              </a:ext>
            </a:extLst>
          </p:cNvPr>
          <p:cNvSpPr txBox="1"/>
          <p:nvPr/>
        </p:nvSpPr>
        <p:spPr>
          <a:xfrm>
            <a:off x="986758" y="3631140"/>
            <a:ext cx="3518262"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Islands of Evolution</a:t>
            </a:r>
          </a:p>
        </p:txBody>
      </p:sp>
      <p:sp>
        <p:nvSpPr>
          <p:cNvPr id="18" name="TextBox 17">
            <a:extLst>
              <a:ext uri="{FF2B5EF4-FFF2-40B4-BE49-F238E27FC236}">
                <a16:creationId xmlns:a16="http://schemas.microsoft.com/office/drawing/2014/main" id="{6E164A69-3509-4C12-BAFE-6476AA87EAB7}"/>
              </a:ext>
            </a:extLst>
          </p:cNvPr>
          <p:cNvSpPr txBox="1"/>
          <p:nvPr/>
        </p:nvSpPr>
        <p:spPr>
          <a:xfrm>
            <a:off x="4909904" y="3610928"/>
            <a:ext cx="261500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Britain at War</a:t>
            </a:r>
          </a:p>
        </p:txBody>
      </p:sp>
      <p:sp>
        <p:nvSpPr>
          <p:cNvPr id="19" name="TextBox 18">
            <a:extLst>
              <a:ext uri="{FF2B5EF4-FFF2-40B4-BE49-F238E27FC236}">
                <a16:creationId xmlns:a16="http://schemas.microsoft.com/office/drawing/2014/main" id="{E44EEF26-E471-4068-8586-8BAF677A9780}"/>
              </a:ext>
            </a:extLst>
          </p:cNvPr>
          <p:cNvSpPr txBox="1"/>
          <p:nvPr/>
        </p:nvSpPr>
        <p:spPr>
          <a:xfrm>
            <a:off x="8551642" y="3623436"/>
            <a:ext cx="261500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Frozen Kingdom</a:t>
            </a:r>
          </a:p>
        </p:txBody>
      </p:sp>
      <p:sp>
        <p:nvSpPr>
          <p:cNvPr id="20" name="TextBox 19">
            <a:extLst>
              <a:ext uri="{FF2B5EF4-FFF2-40B4-BE49-F238E27FC236}">
                <a16:creationId xmlns:a16="http://schemas.microsoft.com/office/drawing/2014/main" id="{B846331B-88A5-4642-8666-A771A16BAF0B}"/>
              </a:ext>
            </a:extLst>
          </p:cNvPr>
          <p:cNvSpPr txBox="1"/>
          <p:nvPr/>
        </p:nvSpPr>
        <p:spPr>
          <a:xfrm>
            <a:off x="2797210" y="6174954"/>
            <a:ext cx="261500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Hola Mexico</a:t>
            </a:r>
            <a:r>
              <a:rPr lang="en-GB" sz="2400" b="1" dirty="0">
                <a:solidFill>
                  <a:srgbClr val="002060"/>
                </a:solidFill>
                <a:latin typeface="Ink Free" panose="03080402000500000000" pitchFamily="66" charset="0"/>
              </a:rPr>
              <a:t> </a:t>
            </a:r>
          </a:p>
        </p:txBody>
      </p:sp>
      <p:sp>
        <p:nvSpPr>
          <p:cNvPr id="21" name="TextBox 20">
            <a:extLst>
              <a:ext uri="{FF2B5EF4-FFF2-40B4-BE49-F238E27FC236}">
                <a16:creationId xmlns:a16="http://schemas.microsoft.com/office/drawing/2014/main" id="{F44D3D1C-08A2-4D81-93E0-9E712E7258BB}"/>
              </a:ext>
            </a:extLst>
          </p:cNvPr>
          <p:cNvSpPr txBox="1"/>
          <p:nvPr/>
        </p:nvSpPr>
        <p:spPr>
          <a:xfrm>
            <a:off x="6929568" y="6227528"/>
            <a:ext cx="261500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Gallery Rebels</a:t>
            </a:r>
          </a:p>
        </p:txBody>
      </p:sp>
      <p:sp>
        <p:nvSpPr>
          <p:cNvPr id="24" name="TextBox 23">
            <a:extLst>
              <a:ext uri="{FF2B5EF4-FFF2-40B4-BE49-F238E27FC236}">
                <a16:creationId xmlns:a16="http://schemas.microsoft.com/office/drawing/2014/main" id="{43D4E0FE-36BE-473E-B2AD-E009F17427F8}"/>
              </a:ext>
            </a:extLst>
          </p:cNvPr>
          <p:cNvSpPr txBox="1"/>
          <p:nvPr/>
        </p:nvSpPr>
        <p:spPr>
          <a:xfrm>
            <a:off x="0" y="0"/>
            <a:ext cx="10829730" cy="784830"/>
          </a:xfrm>
          <a:prstGeom prst="rect">
            <a:avLst/>
          </a:prstGeom>
          <a:solidFill>
            <a:srgbClr val="AABFE4"/>
          </a:solidFill>
        </p:spPr>
        <p:txBody>
          <a:bodyPr wrap="square" rtlCol="0">
            <a:spAutoFit/>
          </a:bodyPr>
          <a:lstStyle/>
          <a:p>
            <a:r>
              <a:rPr lang="en-GB" sz="4500" b="1" dirty="0">
                <a:latin typeface="Ink Free" panose="03080402000500000000" pitchFamily="66" charset="0"/>
              </a:rPr>
              <a:t>Our Creative Learning Themes…</a:t>
            </a:r>
          </a:p>
        </p:txBody>
      </p:sp>
      <p:pic>
        <p:nvPicPr>
          <p:cNvPr id="23" name="Picture 22">
            <a:extLst>
              <a:ext uri="{FF2B5EF4-FFF2-40B4-BE49-F238E27FC236}">
                <a16:creationId xmlns:a16="http://schemas.microsoft.com/office/drawing/2014/main" id="{71606396-31DA-43D3-B037-68B73D27F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218" y="1605528"/>
            <a:ext cx="2766857" cy="1900894"/>
          </a:xfrm>
          <a:prstGeom prst="rect">
            <a:avLst/>
          </a:prstGeom>
        </p:spPr>
      </p:pic>
      <p:pic>
        <p:nvPicPr>
          <p:cNvPr id="26" name="Picture 25">
            <a:extLst>
              <a:ext uri="{FF2B5EF4-FFF2-40B4-BE49-F238E27FC236}">
                <a16:creationId xmlns:a16="http://schemas.microsoft.com/office/drawing/2014/main" id="{D65B8773-D9A8-4E64-961C-AC77EE9F3A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012" y="1612800"/>
            <a:ext cx="2829527" cy="1886350"/>
          </a:xfrm>
          <a:prstGeom prst="rect">
            <a:avLst/>
          </a:prstGeom>
        </p:spPr>
      </p:pic>
      <p:pic>
        <p:nvPicPr>
          <p:cNvPr id="27" name="Picture 26">
            <a:extLst>
              <a:ext uri="{FF2B5EF4-FFF2-40B4-BE49-F238E27FC236}">
                <a16:creationId xmlns:a16="http://schemas.microsoft.com/office/drawing/2014/main" id="{4A5D449A-B71C-4045-BE5C-F5363A58DB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1642" y="1633697"/>
            <a:ext cx="2540042" cy="1902580"/>
          </a:xfrm>
          <a:prstGeom prst="rect">
            <a:avLst/>
          </a:prstGeom>
        </p:spPr>
      </p:pic>
      <p:pic>
        <p:nvPicPr>
          <p:cNvPr id="3" name="Picture 2">
            <a:extLst>
              <a:ext uri="{FF2B5EF4-FFF2-40B4-BE49-F238E27FC236}">
                <a16:creationId xmlns:a16="http://schemas.microsoft.com/office/drawing/2014/main" id="{285B8B5F-38B4-43C3-90AD-4C09F91538B2}"/>
              </a:ext>
            </a:extLst>
          </p:cNvPr>
          <p:cNvPicPr>
            <a:picLocks noChangeAspect="1"/>
          </p:cNvPicPr>
          <p:nvPr/>
        </p:nvPicPr>
        <p:blipFill>
          <a:blip r:embed="rId6"/>
          <a:stretch>
            <a:fillRect/>
          </a:stretch>
        </p:blipFill>
        <p:spPr>
          <a:xfrm>
            <a:off x="6370972" y="4168381"/>
            <a:ext cx="3173600" cy="2071655"/>
          </a:xfrm>
          <a:prstGeom prst="rect">
            <a:avLst/>
          </a:prstGeom>
        </p:spPr>
      </p:pic>
      <p:pic>
        <p:nvPicPr>
          <p:cNvPr id="31" name="Picture 30" descr="https://cornerstoneseducation.co.uk/content/uploads/2015/11/Year-6-project-Hola-Mexico.png">
            <a:extLst>
              <a:ext uri="{FF2B5EF4-FFF2-40B4-BE49-F238E27FC236}">
                <a16:creationId xmlns:a16="http://schemas.microsoft.com/office/drawing/2014/main" id="{2A233A29-F9B2-479C-A8B9-2E34B8B571B4}"/>
              </a:ext>
            </a:extLst>
          </p:cNvPr>
          <p:cNvPicPr/>
          <p:nvPr/>
        </p:nvPicPr>
        <p:blipFill rotWithShape="1">
          <a:blip r:embed="rId7" cstate="print">
            <a:extLst>
              <a:ext uri="{28A0092B-C50C-407E-A947-70E740481C1C}">
                <a14:useLocalDpi xmlns:a14="http://schemas.microsoft.com/office/drawing/2010/main" val="0"/>
              </a:ext>
            </a:extLst>
          </a:blip>
          <a:srcRect t="-1" b="47522"/>
          <a:stretch/>
        </p:blipFill>
        <p:spPr bwMode="auto">
          <a:xfrm>
            <a:off x="2507521" y="4219877"/>
            <a:ext cx="2851568" cy="19686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920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921365" y="0"/>
            <a:ext cx="1172232" cy="1235752"/>
          </a:xfrm>
          <a:prstGeom prst="rect">
            <a:avLst/>
          </a:prstGeom>
          <a:solidFill>
            <a:srgbClr val="FFFF69">
              <a:alpha val="0"/>
            </a:srgbClr>
          </a:solidFill>
        </p:spPr>
      </p:pic>
      <p:sp>
        <p:nvSpPr>
          <p:cNvPr id="17" name="TextBox 16">
            <a:extLst>
              <a:ext uri="{FF2B5EF4-FFF2-40B4-BE49-F238E27FC236}">
                <a16:creationId xmlns:a16="http://schemas.microsoft.com/office/drawing/2014/main" id="{D216C668-C5F3-4832-8915-D265DC639043}"/>
              </a:ext>
            </a:extLst>
          </p:cNvPr>
          <p:cNvSpPr txBox="1"/>
          <p:nvPr/>
        </p:nvSpPr>
        <p:spPr>
          <a:xfrm>
            <a:off x="8899913" y="1202240"/>
            <a:ext cx="283208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Frozen Kingdom</a:t>
            </a:r>
          </a:p>
        </p:txBody>
      </p:sp>
      <p:sp>
        <p:nvSpPr>
          <p:cNvPr id="18" name="TextBox 17">
            <a:extLst>
              <a:ext uri="{FF2B5EF4-FFF2-40B4-BE49-F238E27FC236}">
                <a16:creationId xmlns:a16="http://schemas.microsoft.com/office/drawing/2014/main" id="{6E164A69-3509-4C12-BAFE-6476AA87EAB7}"/>
              </a:ext>
            </a:extLst>
          </p:cNvPr>
          <p:cNvSpPr txBox="1"/>
          <p:nvPr/>
        </p:nvSpPr>
        <p:spPr>
          <a:xfrm>
            <a:off x="6417885" y="4025203"/>
            <a:ext cx="3467109"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Gallery Rebels</a:t>
            </a:r>
          </a:p>
        </p:txBody>
      </p:sp>
      <p:sp>
        <p:nvSpPr>
          <p:cNvPr id="20" name="TextBox 19">
            <a:extLst>
              <a:ext uri="{FF2B5EF4-FFF2-40B4-BE49-F238E27FC236}">
                <a16:creationId xmlns:a16="http://schemas.microsoft.com/office/drawing/2014/main" id="{B846331B-88A5-4642-8666-A771A16BAF0B}"/>
              </a:ext>
            </a:extLst>
          </p:cNvPr>
          <p:cNvSpPr txBox="1"/>
          <p:nvPr/>
        </p:nvSpPr>
        <p:spPr>
          <a:xfrm>
            <a:off x="4806380" y="1202240"/>
            <a:ext cx="2579239"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Britain at War</a:t>
            </a:r>
          </a:p>
        </p:txBody>
      </p:sp>
      <p:sp>
        <p:nvSpPr>
          <p:cNvPr id="24" name="TextBox 23">
            <a:extLst>
              <a:ext uri="{FF2B5EF4-FFF2-40B4-BE49-F238E27FC236}">
                <a16:creationId xmlns:a16="http://schemas.microsoft.com/office/drawing/2014/main" id="{43D4E0FE-36BE-473E-B2AD-E009F17427F8}"/>
              </a:ext>
            </a:extLst>
          </p:cNvPr>
          <p:cNvSpPr txBox="1"/>
          <p:nvPr/>
        </p:nvSpPr>
        <p:spPr>
          <a:xfrm>
            <a:off x="0" y="0"/>
            <a:ext cx="10829730" cy="1015663"/>
          </a:xfrm>
          <a:prstGeom prst="rect">
            <a:avLst/>
          </a:prstGeom>
          <a:solidFill>
            <a:srgbClr val="FFFF8B"/>
          </a:solidFill>
        </p:spPr>
        <p:txBody>
          <a:bodyPr wrap="square" rtlCol="0">
            <a:spAutoFit/>
          </a:bodyPr>
          <a:lstStyle/>
          <a:p>
            <a:r>
              <a:rPr lang="en-GB" sz="6000" b="1" dirty="0">
                <a:latin typeface="Ink Free" panose="03080402000500000000" pitchFamily="66" charset="0"/>
              </a:rPr>
              <a:t>  Key Texts…</a:t>
            </a:r>
          </a:p>
        </p:txBody>
      </p:sp>
      <p:sp>
        <p:nvSpPr>
          <p:cNvPr id="21" name="TextBox 20">
            <a:extLst>
              <a:ext uri="{FF2B5EF4-FFF2-40B4-BE49-F238E27FC236}">
                <a16:creationId xmlns:a16="http://schemas.microsoft.com/office/drawing/2014/main" id="{E7FF085E-AC63-4606-A151-650F34053B57}"/>
              </a:ext>
            </a:extLst>
          </p:cNvPr>
          <p:cNvSpPr txBox="1"/>
          <p:nvPr/>
        </p:nvSpPr>
        <p:spPr>
          <a:xfrm>
            <a:off x="546992" y="1205906"/>
            <a:ext cx="3919094"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Islands of Evolution</a:t>
            </a:r>
          </a:p>
        </p:txBody>
      </p:sp>
      <p:sp>
        <p:nvSpPr>
          <p:cNvPr id="22" name="TextBox 21">
            <a:extLst>
              <a:ext uri="{FF2B5EF4-FFF2-40B4-BE49-F238E27FC236}">
                <a16:creationId xmlns:a16="http://schemas.microsoft.com/office/drawing/2014/main" id="{E016657F-8524-4585-852B-5160309B7E19}"/>
              </a:ext>
            </a:extLst>
          </p:cNvPr>
          <p:cNvSpPr txBox="1"/>
          <p:nvPr/>
        </p:nvSpPr>
        <p:spPr>
          <a:xfrm>
            <a:off x="2564461" y="4044592"/>
            <a:ext cx="3467109" cy="523220"/>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Hola Mexico</a:t>
            </a:r>
          </a:p>
        </p:txBody>
      </p:sp>
      <p:pic>
        <p:nvPicPr>
          <p:cNvPr id="1028" name="Picture 4" descr="Kensuke's Kingdom (Egmont Modern Classics) : Morpurgo, Michael:  Amazon.co.uk: Books">
            <a:extLst>
              <a:ext uri="{FF2B5EF4-FFF2-40B4-BE49-F238E27FC236}">
                <a16:creationId xmlns:a16="http://schemas.microsoft.com/office/drawing/2014/main" id="{990DD955-0013-41A5-A305-9A7F55777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003" y="1651753"/>
            <a:ext cx="1503240" cy="229226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n The Origin of Species : Radeva, Sabina, Radeva, Sabina: Amazon.co.uk:  Books">
            <a:extLst>
              <a:ext uri="{FF2B5EF4-FFF2-40B4-BE49-F238E27FC236}">
                <a16:creationId xmlns:a16="http://schemas.microsoft.com/office/drawing/2014/main" id="{29D8D7BF-DD68-4AF2-8F66-4E8451422C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3049" y="1645161"/>
            <a:ext cx="1811094" cy="230522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ivate Peaceful : Michael Morpurgo: Amazon.co.uk: Books">
            <a:extLst>
              <a:ext uri="{FF2B5EF4-FFF2-40B4-BE49-F238E27FC236}">
                <a16:creationId xmlns:a16="http://schemas.microsoft.com/office/drawing/2014/main" id="{BBCC6DD3-79B1-45EE-AF00-A828C112C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8017" y="1645391"/>
            <a:ext cx="1510517" cy="23049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Time Traveller's Journal (Pop Up &amp; Lift the Flaps) : Becker, Greg:  Amazon.co.uk: Books">
            <a:extLst>
              <a:ext uri="{FF2B5EF4-FFF2-40B4-BE49-F238E27FC236}">
                <a16:creationId xmlns:a16="http://schemas.microsoft.com/office/drawing/2014/main" id="{C55E96E8-3BFA-4C20-A7C6-174944604D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783"/>
          <a:stretch/>
        </p:blipFill>
        <p:spPr bwMode="auto">
          <a:xfrm>
            <a:off x="5851674" y="1658116"/>
            <a:ext cx="2075333" cy="23049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rvivors : Long, David, Hyndman, Kerry: Amazon.co.uk: Books">
            <a:extLst>
              <a:ext uri="{FF2B5EF4-FFF2-40B4-BE49-F238E27FC236}">
                <a16:creationId xmlns:a16="http://schemas.microsoft.com/office/drawing/2014/main" id="{A08CB04C-2CA0-4924-A3E4-603725DB8B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2735" y="1605487"/>
            <a:ext cx="1920829" cy="23217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lockwork or All Wound Up : Pullman, Philip, Bailey, Peter, Bailey, Peter:  Amazon.co.uk: Books">
            <a:extLst>
              <a:ext uri="{FF2B5EF4-FFF2-40B4-BE49-F238E27FC236}">
                <a16:creationId xmlns:a16="http://schemas.microsoft.com/office/drawing/2014/main" id="{3F5097B1-A171-44B4-B2DB-7A41893759F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30542" y="1713227"/>
            <a:ext cx="1480091" cy="227250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les eBook by Louis Sachar - EPUB | Rakuten Kobo United Kingdom">
            <a:extLst>
              <a:ext uri="{FF2B5EF4-FFF2-40B4-BE49-F238E27FC236}">
                <a16:creationId xmlns:a16="http://schemas.microsoft.com/office/drawing/2014/main" id="{C9199FAF-E1E4-43A7-BCA5-9A73CE4C8D3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3713" y="4508196"/>
            <a:ext cx="1385811" cy="212778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unahpu and Xbalanque: The Hero Twins of Popol Vuh: Amazon.co.uk: Baresh,  Karel: 9781795070188: Books">
            <a:extLst>
              <a:ext uri="{FF2B5EF4-FFF2-40B4-BE49-F238E27FC236}">
                <a16:creationId xmlns:a16="http://schemas.microsoft.com/office/drawing/2014/main" id="{C0ACC1E6-E0D0-4E73-B119-7E8A2AECCC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2317" y="4508196"/>
            <a:ext cx="1351399" cy="21544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hort And Scary!: Amazon.co.uk: Cooper, Louise: 9780192781901: Books">
            <a:extLst>
              <a:ext uri="{FF2B5EF4-FFF2-40B4-BE49-F238E27FC236}">
                <a16:creationId xmlns:a16="http://schemas.microsoft.com/office/drawing/2014/main" id="{8F5E13B8-FDC7-42BB-AFBB-0D1117D045C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6797" y="4480781"/>
            <a:ext cx="1407526" cy="215446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orowitz Horror: Stories You'll Wish You Never Read by Anthony Horowitz">
            <a:extLst>
              <a:ext uri="{FF2B5EF4-FFF2-40B4-BE49-F238E27FC236}">
                <a16:creationId xmlns:a16="http://schemas.microsoft.com/office/drawing/2014/main" id="{561BB6E7-D7C5-411D-8ADC-7221805C2A0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54133" y="4480781"/>
            <a:ext cx="1427861" cy="2159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031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764788" y="0"/>
            <a:ext cx="1362269" cy="1436087"/>
          </a:xfrm>
          <a:prstGeom prst="rect">
            <a:avLst/>
          </a:prstGeom>
          <a:solidFill>
            <a:srgbClr val="FFFF69">
              <a:alpha val="0"/>
            </a:srgbClr>
          </a:solidFill>
        </p:spPr>
      </p:pic>
      <p:sp>
        <p:nvSpPr>
          <p:cNvPr id="16" name="TextBox 15">
            <a:extLst>
              <a:ext uri="{FF2B5EF4-FFF2-40B4-BE49-F238E27FC236}">
                <a16:creationId xmlns:a16="http://schemas.microsoft.com/office/drawing/2014/main" id="{61111317-A68C-4FFE-8EF4-32F9B58B4A25}"/>
              </a:ext>
            </a:extLst>
          </p:cNvPr>
          <p:cNvSpPr txBox="1"/>
          <p:nvPr/>
        </p:nvSpPr>
        <p:spPr>
          <a:xfrm>
            <a:off x="341194" y="1594623"/>
            <a:ext cx="10949569" cy="36933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spAutoFit/>
          </a:bodyPr>
          <a:lstStyle/>
          <a:p>
            <a:endParaRPr lang="en-GB" dirty="0">
              <a:ln>
                <a:solidFill>
                  <a:schemeClr val="tx1"/>
                </a:solidFill>
              </a:ln>
            </a:endParaRPr>
          </a:p>
        </p:txBody>
      </p:sp>
      <p:sp>
        <p:nvSpPr>
          <p:cNvPr id="17" name="TextBox 16">
            <a:extLst>
              <a:ext uri="{FF2B5EF4-FFF2-40B4-BE49-F238E27FC236}">
                <a16:creationId xmlns:a16="http://schemas.microsoft.com/office/drawing/2014/main" id="{D216C668-C5F3-4832-8915-D265DC639043}"/>
              </a:ext>
            </a:extLst>
          </p:cNvPr>
          <p:cNvSpPr txBox="1"/>
          <p:nvPr/>
        </p:nvSpPr>
        <p:spPr>
          <a:xfrm>
            <a:off x="341194" y="1019669"/>
            <a:ext cx="11168848" cy="6124754"/>
          </a:xfrm>
          <a:prstGeom prst="rect">
            <a:avLst/>
          </a:prstGeom>
          <a:noFill/>
        </p:spPr>
        <p:txBody>
          <a:bodyPr wrap="square" rtlCol="0">
            <a:spAutoFit/>
          </a:bodyPr>
          <a:lstStyle/>
          <a:p>
            <a:r>
              <a:rPr lang="en-GB" sz="2800" b="1" dirty="0">
                <a:solidFill>
                  <a:srgbClr val="002060"/>
                </a:solidFill>
                <a:latin typeface="Ink Free" panose="03080402000500000000" pitchFamily="66" charset="0"/>
              </a:rPr>
              <a:t>This year, we have tried to think of how we can further enhance the curriculum and the children’s learning through trips and experiences at as low a cost as possible, especially as we have the costly residential in July.</a:t>
            </a:r>
          </a:p>
          <a:p>
            <a:endParaRPr lang="en-GB" sz="2800" b="1" dirty="0">
              <a:solidFill>
                <a:srgbClr val="002060"/>
              </a:solidFill>
              <a:latin typeface="Ink Free" panose="03080402000500000000" pitchFamily="66" charset="0"/>
            </a:endParaRPr>
          </a:p>
          <a:p>
            <a:r>
              <a:rPr lang="en-GB" sz="2800" b="1" dirty="0">
                <a:solidFill>
                  <a:srgbClr val="002060"/>
                </a:solidFill>
                <a:latin typeface="Ink Free" panose="03080402000500000000" pitchFamily="66" charset="0"/>
              </a:rPr>
              <a:t>Here are the planned/potential experiences for the year …</a:t>
            </a:r>
          </a:p>
          <a:p>
            <a:endParaRPr lang="en-GB" sz="2800" b="1" dirty="0">
              <a:solidFill>
                <a:srgbClr val="002060"/>
              </a:solidFill>
              <a:latin typeface="Ink Free" panose="03080402000500000000" pitchFamily="66" charset="0"/>
            </a:endParaRPr>
          </a:p>
          <a:p>
            <a:r>
              <a:rPr lang="en-GB" sz="2800" b="1" dirty="0">
                <a:solidFill>
                  <a:srgbClr val="002060"/>
                </a:solidFill>
                <a:latin typeface="Ink Free" panose="03080402000500000000" pitchFamily="66" charset="0"/>
              </a:rPr>
              <a:t>WWI soldier visit – Tuesday 12</a:t>
            </a:r>
            <a:r>
              <a:rPr lang="en-GB" sz="2800" b="1" baseline="30000" dirty="0">
                <a:solidFill>
                  <a:srgbClr val="002060"/>
                </a:solidFill>
                <a:latin typeface="Ink Free" panose="03080402000500000000" pitchFamily="66" charset="0"/>
              </a:rPr>
              <a:t>th</a:t>
            </a:r>
            <a:r>
              <a:rPr lang="en-GB" sz="2800" b="1" dirty="0">
                <a:solidFill>
                  <a:srgbClr val="002060"/>
                </a:solidFill>
                <a:latin typeface="Ink Free" panose="03080402000500000000" pitchFamily="66" charset="0"/>
              </a:rPr>
              <a:t> November in school – </a:t>
            </a:r>
            <a:r>
              <a:rPr lang="en-GB" sz="2800" b="1" dirty="0">
                <a:solidFill>
                  <a:srgbClr val="002060"/>
                </a:solidFill>
                <a:highlight>
                  <a:srgbClr val="FFFF00"/>
                </a:highlight>
                <a:latin typeface="Ink Free" panose="03080402000500000000" pitchFamily="66" charset="0"/>
              </a:rPr>
              <a:t>cost approx. £15</a:t>
            </a:r>
          </a:p>
          <a:p>
            <a:r>
              <a:rPr lang="en-GB" sz="2800" b="1" dirty="0">
                <a:solidFill>
                  <a:srgbClr val="002060"/>
                </a:solidFill>
                <a:latin typeface="Ink Free" panose="03080402000500000000" pitchFamily="66" charset="0"/>
              </a:rPr>
              <a:t>KS2 Theatre visit – December – date and cost TBC </a:t>
            </a:r>
          </a:p>
          <a:p>
            <a:r>
              <a:rPr lang="en-GB" sz="2800" b="1" dirty="0">
                <a:solidFill>
                  <a:srgbClr val="002060"/>
                </a:solidFill>
                <a:latin typeface="Ink Free" panose="03080402000500000000" pitchFamily="66" charset="0"/>
              </a:rPr>
              <a:t>Survival Day in the Paddock – March – no cost </a:t>
            </a:r>
          </a:p>
          <a:p>
            <a:r>
              <a:rPr lang="en-GB" sz="2800" b="1" dirty="0">
                <a:solidFill>
                  <a:srgbClr val="002060"/>
                </a:solidFill>
                <a:latin typeface="Ink Free" panose="03080402000500000000" pitchFamily="66" charset="0"/>
              </a:rPr>
              <a:t>Graffiti Workshop – June – cost TBC but subsidised by FOSP</a:t>
            </a:r>
          </a:p>
          <a:p>
            <a:r>
              <a:rPr lang="en-GB" sz="2800" b="1" dirty="0">
                <a:solidFill>
                  <a:srgbClr val="002060"/>
                </a:solidFill>
                <a:latin typeface="Ink Free" panose="03080402000500000000" pitchFamily="66" charset="0"/>
              </a:rPr>
              <a:t>Manor Adventure –  Monday 7</a:t>
            </a:r>
            <a:r>
              <a:rPr lang="en-GB" sz="2800" b="1" baseline="30000" dirty="0">
                <a:solidFill>
                  <a:srgbClr val="002060"/>
                </a:solidFill>
                <a:latin typeface="Ink Free" panose="03080402000500000000" pitchFamily="66" charset="0"/>
              </a:rPr>
              <a:t>th</a:t>
            </a:r>
            <a:r>
              <a:rPr lang="en-GB" sz="2800" b="1" dirty="0">
                <a:solidFill>
                  <a:srgbClr val="002060"/>
                </a:solidFill>
                <a:latin typeface="Ink Free" panose="03080402000500000000" pitchFamily="66" charset="0"/>
              </a:rPr>
              <a:t>  to Friday 11</a:t>
            </a:r>
            <a:r>
              <a:rPr lang="en-GB" sz="2800" b="1" baseline="30000" dirty="0">
                <a:solidFill>
                  <a:srgbClr val="002060"/>
                </a:solidFill>
                <a:latin typeface="Ink Free" panose="03080402000500000000" pitchFamily="66" charset="0"/>
              </a:rPr>
              <a:t>th</a:t>
            </a:r>
            <a:r>
              <a:rPr lang="en-GB" sz="2800" b="1" dirty="0">
                <a:solidFill>
                  <a:srgbClr val="002060"/>
                </a:solidFill>
                <a:latin typeface="Ink Free" panose="03080402000500000000" pitchFamily="66" charset="0"/>
              </a:rPr>
              <a:t> July 2025 – </a:t>
            </a:r>
            <a:r>
              <a:rPr lang="en-GB" sz="2800" b="1" dirty="0">
                <a:solidFill>
                  <a:srgbClr val="002060"/>
                </a:solidFill>
                <a:highlight>
                  <a:srgbClr val="FFFF00"/>
                </a:highlight>
                <a:latin typeface="Ink Free" panose="03080402000500000000" pitchFamily="66" charset="0"/>
              </a:rPr>
              <a:t>cost £550</a:t>
            </a:r>
          </a:p>
          <a:p>
            <a:endParaRPr lang="en-GB" sz="2800" b="1" dirty="0">
              <a:solidFill>
                <a:srgbClr val="002060"/>
              </a:solidFill>
              <a:latin typeface="Ink Free" panose="03080402000500000000" pitchFamily="66" charset="0"/>
            </a:endParaRPr>
          </a:p>
          <a:p>
            <a:endParaRPr lang="en-GB" sz="2800" b="1" dirty="0">
              <a:solidFill>
                <a:srgbClr val="002060"/>
              </a:solidFill>
              <a:latin typeface="Ink Free" panose="03080402000500000000" pitchFamily="66" charset="0"/>
            </a:endParaRPr>
          </a:p>
        </p:txBody>
      </p:sp>
      <p:sp>
        <p:nvSpPr>
          <p:cNvPr id="24" name="TextBox 23">
            <a:extLst>
              <a:ext uri="{FF2B5EF4-FFF2-40B4-BE49-F238E27FC236}">
                <a16:creationId xmlns:a16="http://schemas.microsoft.com/office/drawing/2014/main" id="{43D4E0FE-36BE-473E-B2AD-E009F17427F8}"/>
              </a:ext>
            </a:extLst>
          </p:cNvPr>
          <p:cNvSpPr txBox="1"/>
          <p:nvPr/>
        </p:nvSpPr>
        <p:spPr>
          <a:xfrm>
            <a:off x="0" y="0"/>
            <a:ext cx="10829730" cy="784830"/>
          </a:xfrm>
          <a:prstGeom prst="rect">
            <a:avLst/>
          </a:prstGeom>
          <a:solidFill>
            <a:srgbClr val="AABFE4"/>
          </a:solidFill>
        </p:spPr>
        <p:txBody>
          <a:bodyPr wrap="square" rtlCol="0">
            <a:spAutoFit/>
          </a:bodyPr>
          <a:lstStyle/>
          <a:p>
            <a:r>
              <a:rPr lang="en-GB" sz="4500" b="1" dirty="0">
                <a:latin typeface="Ink Free" panose="03080402000500000000" pitchFamily="66" charset="0"/>
              </a:rPr>
              <a:t>Trips and visitors …</a:t>
            </a:r>
          </a:p>
        </p:txBody>
      </p:sp>
    </p:spTree>
    <p:extLst>
      <p:ext uri="{BB962C8B-B14F-4D97-AF65-F5344CB8AC3E}">
        <p14:creationId xmlns:p14="http://schemas.microsoft.com/office/powerpoint/2010/main" val="3139667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1" y="0"/>
            <a:ext cx="1362269" cy="1436087"/>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FFFF8F"/>
          </a:solidFill>
        </p:spPr>
        <p:txBody>
          <a:bodyPr wrap="square" rtlCol="0">
            <a:spAutoFit/>
          </a:bodyPr>
          <a:lstStyle/>
          <a:p>
            <a:r>
              <a:rPr lang="en-GB" sz="6000" b="1" dirty="0">
                <a:latin typeface="Ink Free" panose="03080402000500000000" pitchFamily="66" charset="0"/>
              </a:rPr>
              <a:t>How we assess the children…</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207818" y="1228204"/>
            <a:ext cx="11165032" cy="5511962"/>
          </a:xfrm>
          <a:prstGeom prst="rect">
            <a:avLst/>
          </a:prstGeom>
          <a:solidFill>
            <a:srgbClr val="FFFFFF"/>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002060"/>
                </a:solidFill>
                <a:latin typeface="Ink Free" panose="03080402000500000000" pitchFamily="66" charset="0"/>
                <a:cs typeface="Century Gothic"/>
              </a:rPr>
              <a:t>Assessment in KS2 is carried out daily, using a range of strategies, such as quick quizzes, 5-a-day questions, live marking and targeted questioning. This is to ensure that teachers can keep a close track on children’s learning and understanding, so that children can respond to feedback and to ensure that any misconceptions are quickly addressed.</a:t>
            </a:r>
          </a:p>
          <a:p>
            <a:endParaRPr lang="en-US" b="1" dirty="0">
              <a:solidFill>
                <a:srgbClr val="002060"/>
              </a:solidFill>
              <a:latin typeface="Ink Free" panose="03080402000500000000" pitchFamily="66" charset="0"/>
              <a:cs typeface="Century Gothic"/>
            </a:endParaRPr>
          </a:p>
          <a:p>
            <a:r>
              <a:rPr lang="en-US" b="1" dirty="0">
                <a:solidFill>
                  <a:srgbClr val="002060"/>
                </a:solidFill>
                <a:latin typeface="Ink Free" panose="03080402000500000000" pitchFamily="66" charset="0"/>
                <a:cs typeface="Century Gothic"/>
              </a:rPr>
              <a:t>Throughout the year, children will also take part in more formal assessments in reading, writing and </a:t>
            </a:r>
            <a:r>
              <a:rPr lang="en-US" b="1" dirty="0" err="1">
                <a:solidFill>
                  <a:srgbClr val="002060"/>
                </a:solidFill>
                <a:latin typeface="Ink Free" panose="03080402000500000000" pitchFamily="66" charset="0"/>
                <a:cs typeface="Century Gothic"/>
              </a:rPr>
              <a:t>maths</a:t>
            </a:r>
            <a:r>
              <a:rPr lang="en-US" b="1" dirty="0">
                <a:solidFill>
                  <a:srgbClr val="002060"/>
                </a:solidFill>
                <a:latin typeface="Ink Free" panose="03080402000500000000" pitchFamily="66" charset="0"/>
                <a:cs typeface="Century Gothic"/>
              </a:rPr>
              <a:t> to help us judge attainment and understanding; to inform us of next steps; and to help identify any gaps in learning, so we can put interventions in place.</a:t>
            </a:r>
          </a:p>
          <a:p>
            <a:endParaRPr lang="en-US" b="1" dirty="0">
              <a:solidFill>
                <a:srgbClr val="002060"/>
              </a:solidFill>
              <a:latin typeface="Ink Free" panose="03080402000500000000" pitchFamily="66" charset="0"/>
              <a:cs typeface="Century Gothic"/>
            </a:endParaRPr>
          </a:p>
          <a:p>
            <a:r>
              <a:rPr lang="en-US" b="1" dirty="0">
                <a:solidFill>
                  <a:srgbClr val="002060"/>
                </a:solidFill>
                <a:latin typeface="Ink Free" panose="03080402000500000000" pitchFamily="66" charset="0"/>
                <a:cs typeface="Century Gothic"/>
              </a:rPr>
              <a:t>In May (dates will be shared later), the children will sit the statutory KS2 National Curriculum assessments, in Reading, GPS and Maths. They will receive results which state their raw score and whether they have met the Expected Standard for the end of Year 6. Writing is based on teacher assessment.</a:t>
            </a:r>
            <a:endParaRPr lang="en-US" dirty="0">
              <a:latin typeface="Ink Free" panose="03080402000500000000" pitchFamily="66" charset="0"/>
              <a:cs typeface="Century Gothic"/>
            </a:endParaRPr>
          </a:p>
        </p:txBody>
      </p:sp>
    </p:spTree>
    <p:extLst>
      <p:ext uri="{BB962C8B-B14F-4D97-AF65-F5344CB8AC3E}">
        <p14:creationId xmlns:p14="http://schemas.microsoft.com/office/powerpoint/2010/main" val="997702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8ADD77-7286-4255-8C9E-3845438ADED2}"/>
              </a:ext>
            </a:extLst>
          </p:cNvPr>
          <p:cNvSpPr/>
          <p:nvPr/>
        </p:nvSpPr>
        <p:spPr>
          <a:xfrm>
            <a:off x="0" y="7040"/>
            <a:ext cx="10829730" cy="878370"/>
          </a:xfrm>
          <a:prstGeom prst="rect">
            <a:avLst/>
          </a:prstGeom>
          <a:solidFill>
            <a:srgbClr val="FFFF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spcBef>
                <a:spcPct val="20000"/>
              </a:spcBef>
              <a:spcAft>
                <a:spcPts val="600"/>
              </a:spcAft>
              <a:buClr>
                <a:srgbClr val="FEDD78"/>
              </a:buClr>
            </a:pPr>
            <a:endParaRPr lang="en-US" dirty="0">
              <a:solidFill>
                <a:schemeClr val="tx2"/>
              </a:solidFill>
              <a:latin typeface="Ink Free" panose="03080402000500000000" pitchFamily="66" charset="0"/>
              <a:cs typeface="Century Gothic"/>
            </a:endParaRPr>
          </a:p>
        </p:txBody>
      </p:sp>
      <p:pic>
        <p:nvPicPr>
          <p:cNvPr id="8" name="Picture 7">
            <a:extLst>
              <a:ext uri="{FF2B5EF4-FFF2-40B4-BE49-F238E27FC236}">
                <a16:creationId xmlns:a16="http://schemas.microsoft.com/office/drawing/2014/main" id="{DB7AE178-6CFC-4A73-8864-8511F71560F9}"/>
              </a:ext>
            </a:extLst>
          </p:cNvPr>
          <p:cNvPicPr>
            <a:picLocks noChangeAspect="1"/>
          </p:cNvPicPr>
          <p:nvPr/>
        </p:nvPicPr>
        <p:blipFill>
          <a:blip r:embed="rId2"/>
          <a:stretch>
            <a:fillRect/>
          </a:stretch>
        </p:blipFill>
        <p:spPr>
          <a:xfrm>
            <a:off x="10829730" y="7040"/>
            <a:ext cx="1107687" cy="1167710"/>
          </a:xfrm>
          <a:prstGeom prst="rect">
            <a:avLst/>
          </a:prstGeom>
          <a:solidFill>
            <a:srgbClr val="FFFF69">
              <a:alpha val="0"/>
            </a:srgbClr>
          </a:solidFill>
        </p:spPr>
      </p:pic>
      <p:sp>
        <p:nvSpPr>
          <p:cNvPr id="10" name="TextBox 9">
            <a:extLst>
              <a:ext uri="{FF2B5EF4-FFF2-40B4-BE49-F238E27FC236}">
                <a16:creationId xmlns:a16="http://schemas.microsoft.com/office/drawing/2014/main" id="{7A6F69B5-D6E9-4E4B-A674-5867E7316530}"/>
              </a:ext>
            </a:extLst>
          </p:cNvPr>
          <p:cNvSpPr txBox="1"/>
          <p:nvPr/>
        </p:nvSpPr>
        <p:spPr>
          <a:xfrm>
            <a:off x="0" y="0"/>
            <a:ext cx="10829730" cy="1015663"/>
          </a:xfrm>
          <a:prstGeom prst="rect">
            <a:avLst/>
          </a:prstGeom>
          <a:solidFill>
            <a:srgbClr val="AABFE4"/>
          </a:solidFill>
        </p:spPr>
        <p:txBody>
          <a:bodyPr wrap="square" rtlCol="0">
            <a:spAutoFit/>
          </a:bodyPr>
          <a:lstStyle/>
          <a:p>
            <a:r>
              <a:rPr lang="en-GB" sz="6000" b="1" dirty="0">
                <a:latin typeface="Ink Free" panose="03080402000500000000" pitchFamily="66" charset="0"/>
              </a:rPr>
              <a:t>Home Learning…</a:t>
            </a:r>
          </a:p>
        </p:txBody>
      </p:sp>
      <p:sp>
        <p:nvSpPr>
          <p:cNvPr id="6" name="Content Placeholder 2">
            <a:extLst>
              <a:ext uri="{FF2B5EF4-FFF2-40B4-BE49-F238E27FC236}">
                <a16:creationId xmlns:a16="http://schemas.microsoft.com/office/drawing/2014/main" id="{6B9DFDC3-BC21-4666-A47C-C7A98B3560A0}"/>
              </a:ext>
            </a:extLst>
          </p:cNvPr>
          <p:cNvSpPr txBox="1">
            <a:spLocks/>
          </p:cNvSpPr>
          <p:nvPr/>
        </p:nvSpPr>
        <p:spPr>
          <a:xfrm>
            <a:off x="0" y="1136284"/>
            <a:ext cx="12067082" cy="5579309"/>
          </a:xfrm>
          <a:prstGeom prst="rect">
            <a:avLst/>
          </a:prstGeom>
          <a:solidFill>
            <a:srgbClr val="FFFFFF"/>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rgbClr val="002060"/>
                </a:solidFill>
                <a:latin typeface="Ink Free" panose="03080402000500000000" pitchFamily="66" charset="0"/>
              </a:rPr>
              <a:t>As Year 6, the children will be expected to complete English and Maths homework each week. English will comprise of spelling and reading; Maths will comprise of Times Tables Rock Stars and after Christmas, a class work consolidation task.</a:t>
            </a:r>
          </a:p>
          <a:p>
            <a:r>
              <a:rPr lang="en-US" b="1" dirty="0">
                <a:solidFill>
                  <a:srgbClr val="002060"/>
                </a:solidFill>
                <a:latin typeface="Ink Free" panose="03080402000500000000" pitchFamily="66" charset="0"/>
              </a:rPr>
              <a:t>We strongly encourage home reading in order to support the skills the children are developing in class and, most importantly, for enjoyment, and we expect the children to have a book that they are reading both in school and at home regularly. We will keep a record of these in their Reading Journals (in school).</a:t>
            </a:r>
          </a:p>
          <a:p>
            <a:r>
              <a:rPr lang="en-US" b="1" dirty="0">
                <a:solidFill>
                  <a:srgbClr val="002060"/>
                </a:solidFill>
                <a:latin typeface="Ink Free" panose="03080402000500000000" pitchFamily="66" charset="0"/>
              </a:rPr>
              <a:t>Spellings will be taught weekly and practised during daily sessions in school. The children will be expected to practise these daily at home in their green spelling book. These will be set on a Wednesday and tested the following Wednesday.</a:t>
            </a:r>
          </a:p>
          <a:p>
            <a:r>
              <a:rPr lang="en-US" b="1" dirty="0">
                <a:solidFill>
                  <a:srgbClr val="002060"/>
                </a:solidFill>
                <a:latin typeface="Ink Free" panose="03080402000500000000" pitchFamily="66" charset="0"/>
              </a:rPr>
              <a:t>In Maths, the children will be given KIRFs (Key Instant Recall Facts) for the half term. These will outline the facts that the children are required to know and give ideas and strategies for practising these. This half term, the focus is on times tables and knowing the multiplication and corresponding division facts for all tables up to 12 x 12. They will also be set 20 minutes of Times Table Rock Stars practice per week. </a:t>
            </a:r>
          </a:p>
          <a:p>
            <a:endParaRPr lang="en-US" b="1" dirty="0">
              <a:solidFill>
                <a:srgbClr val="002060"/>
              </a:solidFill>
              <a:latin typeface="Ink Free" panose="03080402000500000000" pitchFamily="66" charset="0"/>
            </a:endParaRPr>
          </a:p>
          <a:p>
            <a:endParaRPr lang="en-US" b="1" dirty="0">
              <a:solidFill>
                <a:srgbClr val="002060"/>
              </a:solidFill>
              <a:latin typeface="Ink Free" panose="03080402000500000000" pitchFamily="66" charset="0"/>
            </a:endParaRPr>
          </a:p>
        </p:txBody>
      </p:sp>
    </p:spTree>
    <p:extLst>
      <p:ext uri="{BB962C8B-B14F-4D97-AF65-F5344CB8AC3E}">
        <p14:creationId xmlns:p14="http://schemas.microsoft.com/office/powerpoint/2010/main" val="953557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0D5DCC268AEE47A0E9BDEFD0D9F167" ma:contentTypeVersion="22" ma:contentTypeDescription="Create a new document." ma:contentTypeScope="" ma:versionID="7d07acf51942490d1556542a8c435cbc">
  <xsd:schema xmlns:xsd="http://www.w3.org/2001/XMLSchema" xmlns:xs="http://www.w3.org/2001/XMLSchema" xmlns:p="http://schemas.microsoft.com/office/2006/metadata/properties" xmlns:ns2="82dc66be-97a6-4b31-86c5-9e8a1a242406" xmlns:ns3="9b47b90d-6210-4d34-a494-6091db84ebf0" targetNamespace="http://schemas.microsoft.com/office/2006/metadata/properties" ma:root="true" ma:fieldsID="4939db5668ee94f1b440179024bd0d7e" ns2:_="" ns3:_="">
    <xsd:import namespace="82dc66be-97a6-4b31-86c5-9e8a1a242406"/>
    <xsd:import namespace="9b47b90d-6210-4d34-a494-6091db84ebf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LengthInSeconds" minOccurs="0"/>
                <xsd:element ref="ns3:SharedWithUsers" minOccurs="0"/>
                <xsd:element ref="ns3:SharedWithDetail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c66be-97a6-4b31-86c5-9e8a1a2424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6852029-6d2b-4c75-93a9-4e576541db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b47b90d-6210-4d34-a494-6091db84ebf0"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de3a2bc9-8454-4ff4-ae4d-6b1f9dc69c81}" ma:internalName="TaxCatchAll" ma:showField="CatchAllData" ma:web="9b47b90d-6210-4d34-a494-6091db84ebf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b47b90d-6210-4d34-a494-6091db84ebf0" xsi:nil="true"/>
    <lcf76f155ced4ddcb4097134ff3c332f xmlns="82dc66be-97a6-4b31-86c5-9e8a1a24240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FEAA65-B226-4CDF-9528-42224D4CD3A5}"/>
</file>

<file path=customXml/itemProps2.xml><?xml version="1.0" encoding="utf-8"?>
<ds:datastoreItem xmlns:ds="http://schemas.openxmlformats.org/officeDocument/2006/customXml" ds:itemID="{0F23562F-28C2-4A27-94B1-1838A14F0700}">
  <ds:schemaRefs>
    <ds:schemaRef ds:uri="http://schemas.openxmlformats.org/package/2006/metadata/core-properties"/>
    <ds:schemaRef ds:uri="http://www.w3.org/XML/1998/namespace"/>
    <ds:schemaRef ds:uri="http://purl.org/dc/elements/1.1/"/>
    <ds:schemaRef ds:uri="http://purl.org/dc/terms/"/>
    <ds:schemaRef ds:uri="fa05b9e5-95b7-4de6-ad73-5adb110c9206"/>
    <ds:schemaRef ds:uri="http://schemas.microsoft.com/office/infopath/2007/PartnerControls"/>
    <ds:schemaRef ds:uri="http://schemas.microsoft.com/office/2006/documentManagement/types"/>
    <ds:schemaRef ds:uri="1f8ec72f-e899-491c-a9dd-e62babc482dc"/>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4F8C567C-4408-4AB6-AB84-A698AA3FD7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15607</TotalTime>
  <Words>1347</Words>
  <Application>Microsoft Office PowerPoint</Application>
  <PresentationFormat>Widescreen</PresentationFormat>
  <Paragraphs>120</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Century Gothic</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 Parton STP</dc:creator>
  <cp:lastModifiedBy>S McCormack STP</cp:lastModifiedBy>
  <cp:revision>110</cp:revision>
  <dcterms:created xsi:type="dcterms:W3CDTF">2021-07-12T17:11:07Z</dcterms:created>
  <dcterms:modified xsi:type="dcterms:W3CDTF">2024-09-16T16:54:32Z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0x010100290D5DCC268AEE47A0E9BDEFD0D9F167</vt:lpwstr>
  </property>
</Properties>
</file>