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22"/>
  </p:notesMasterIdLst>
  <p:handoutMasterIdLst>
    <p:handoutMasterId r:id="rId23"/>
  </p:handoutMasterIdLst>
  <p:sldIdLst>
    <p:sldId id="256" r:id="rId5"/>
    <p:sldId id="258" r:id="rId6"/>
    <p:sldId id="263" r:id="rId7"/>
    <p:sldId id="267" r:id="rId8"/>
    <p:sldId id="268" r:id="rId9"/>
    <p:sldId id="279" r:id="rId10"/>
    <p:sldId id="278" r:id="rId11"/>
    <p:sldId id="266" r:id="rId12"/>
    <p:sldId id="280" r:id="rId13"/>
    <p:sldId id="276" r:id="rId14"/>
    <p:sldId id="271" r:id="rId15"/>
    <p:sldId id="277" r:id="rId16"/>
    <p:sldId id="272" r:id="rId17"/>
    <p:sldId id="273" r:id="rId18"/>
    <p:sldId id="274" r:id="rId19"/>
    <p:sldId id="275" r:id="rId20"/>
    <p:sldId id="264"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12" autoAdjust="0"/>
  </p:normalViewPr>
  <p:slideViewPr>
    <p:cSldViewPr snapToGrid="0">
      <p:cViewPr varScale="1">
        <p:scale>
          <a:sx n="114" d="100"/>
          <a:sy n="114" d="100"/>
        </p:scale>
        <p:origin x="462" y="132"/>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9/9/2024</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9/9/2024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61" r:id="rId7"/>
    <p:sldLayoutId id="2147483679" r:id="rId8"/>
    <p:sldLayoutId id="2147483680" r:id="rId9"/>
    <p:sldLayoutId id="2147483681"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hyperlink" Target="mailto:admin2042@welearn365.com"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r>
              <a:rPr lang="en-US" dirty="0"/>
              <a:t>Welcome to Year 4</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normAutofit lnSpcReduction="10000"/>
          </a:bodyPr>
          <a:lstStyle/>
          <a:p>
            <a:r>
              <a:rPr lang="en-GB" dirty="0"/>
              <a:t>Mrs Archer</a:t>
            </a:r>
          </a:p>
          <a:p>
            <a:r>
              <a:rPr lang="en-GB" dirty="0"/>
              <a:t>Mrs Buchanan</a:t>
            </a:r>
            <a:endParaRPr lang="ru-RU" dirty="0"/>
          </a:p>
        </p:txBody>
      </p:sp>
      <p:sp>
        <p:nvSpPr>
          <p:cNvPr id="5" name="AutoShape 2" descr="data:image/png;base64,%20iVBORw0KGgoAAAANSUhEUgAAAHgAAAB9CAYAAABpqadhAAAAAXNSR0IArs4c6QAAAARnQU1BAACxjwv8YQUAAAAJcEhZcwAADsMAAA7DAcdvqGQAAEdzSURBVHhe7b0HgB3VeTb8TLm9bO+rlXZXbVddQhIgkJBAEohmMMYF1zikOIkdxy3+Ay5xHBwHx3bixP6ckLhg07EBAwKJXiQk1CXU6/Zebr/T/uedu4tlWWVXxRayXziau1POnHOet542ikPCH+mCJEL7dXXo9x/pAqU/AnyB0x8MwFnTRMbIDv31h0MXvA2Wyh1ubsFrL7+IRCKGyxYuxMTxE6Freu6GC5jEBl/QAA8mk1iz/k288sC9SL30FHqSaehzL8UVN78fS5ZcicrS0qE7L0y6YAE2bBs79+7Dqicex/4nH8GMlu24Ot9BlhbpiW4La4KVqLhiKa69+SZcOv9iREKRoScvLLrgALaZjrS0YvXq1dj4+KMo2/kGlmmDaMjTsMXwIs2aTvXaOBzL4umYhr3l9Zi89Fosv/FdmDV1Gvxeby6jC4QuKIC7Bwbxwosv4ZVfPgxlwytYZHbisjwFCVXDrxJhPJSehDiCWK7vxnvCXajWbGwatPF0yo+OcY2YsXwFlq9YgSkTJ8Pr8Qzl+s6mCwLgRMbAmnVvYtWjD6Hv5ZWYH2/GlVEg6FfwSkLHw6kxWK/NRsw/GYrihTdzBJOMLbha34UV4TjIA1hPoF8yguiqn47pyynRy5ajYcIEePR3tiP2jgY4bRjYunMnVv7iF2ha9RSm9ezDklAWYwIqdmQUPBAvwfPOVHT5p0LzlkNnQKjQp7YclSFTAoH0Xswwt+KWwCEsDqWhWA7WDDpYZUXQN7YRM69ciuVXL8OUSQ3w+3xDb31n0TsS4FgqiV179+DZJ57EvmefQkP3XlzpS2F8UEWzpeIX8Qiezk7AId9s2IEx8KgeqI7FJyUJEWZFg8lqW+Yg8tJ7MNvahusCzbgsQKBpyNcNAqsyVN1l4zD58sVYuuIazJoxHQV5+XyaIv8OoXcMwFLAju5ebN66Ba898ySOvPoCxncfwfKQgUkhoI/YrUxG8WimHjs902D4xsGr+4eAFdfreKTAJtAUXNhGPyLp3Zhl7cD1AnQwA5HZbXFgdVzFgUg5SubMxfzFSzBnzhzUjatFKMAXn+d0XgNss1jJTAYHDx3CBtrYTc+vRmzz65ie7MCiiIK6oIIeYvdSIoBfZcdhkzYTSb/YTT+0t4EdSdVEInWYPJjZPoRSb1Gid2BFoA2XB7MooRnen3Tw4oCNLU4Q2TG1GDf3YsyavwBTpkxFVVUVQsEgdE0976T7vAJYCpHNZhFLJNHR2Ynt2zZj6xvr0bFpLUpb9mEGYpgTVVHs03HEEMkK43mrBm9pUxD31dPzjRAmAuuCezpEcBQdBpvDEKDT+9Bo78USn6juOMYxgsoYNnbHTKxJAvu8+TDKa1AyqRGNs2agcdo0VFbVIC8aRTAQhJchl66K4R857MNACCTC4JZlwTRNGPQ3UmybTDqNdKwX4aAHFdV10LST+wYjAjiVSiGTTUPz+NiIXqgqC8xCq1LwURReSF7kFt6WCthIU0LjiQR6e/vR2dmBg3t2Y/emjeh6awvC7QcxyYzhopDj2ldL07HH0LEyFsYrRhUOeqcjE6iFRwvDowwDexZ4VVGZC200a2YaCeiZJlSaZDDlMJb4+zCH6rtAtahdbBxKWdhOsHdTofeFC6GUVqB47DhUT2hE1bg6FJeWIS8/D+FQmIDrBETaSxsC3RlqDwUGQTQNExm2RyqdwsDAABKDgzz2or+jC73d3ejvbEd/Vyc6Oloxb+EMfP7LdzHvMbkyn4BOCbBp2Xjm6ZV47cVVKCwsQklFFQLhKHxBP/LyWPBwCLrO0MPvQyBA1SgcSyL8LLztgmhkpeBZZMmFmXQGyWQMMVYgzri188ghdBw+jPjhA3A6jqAw1o1xSGFKUENtWINKtddEUDdnAlhjlGCDXYNWvQ7wVVIVh0WxshYjVcWjJILgsB4232I4JqxMN8JGM+qtg5ijt2GmdwCNvgxKCLbGMvRlbRxI2jiYdtBCZ29ADyAdiELLz4cWLWCbBeDzanA0Lx08MqxtUMI1eNhaKWqtFNsG6QTseIxSOoigQT/AziLfTiPEkpQwNNd47+oBC/riK3H3f/4XiovHDhX2+HRKgNPkqru+9g2s/Y+7MDdkwheOIEa1YHl9sINRmFRFSdUHD21QfkGYHMpSkCNVAu1Qokwzi0Qig3QyjYCVgUUV47ASvsQgImYaRUYcxYqBaq+C6oCOPKrfNB2fI6aOt7IBbMoWYItZhia9BgnvWOjeQviYtyLSerYkdiREqYbicaU6a6TgZLsQyTahCm0Yr/aiQe/HJD2JGq+BAs2GV5ib6jVBlT6YtdDLI2XFpSyLTOEn04CaB4hoDnMlkaHyPCr/VukgqggxadSWOqU+47apFxHFwX+0W2heuAL/dPe3UJh38r70UwKcMCx895vfhufeu/GRfFZM05CgNNqWiSRLHKcA9TEZLKIUUmEB3iYWikhQinOcV6DbBIe/WeiwWwme1XVkafc6LJ2S6qUKDmCXlY/9TgU61AokPeVshTzeG3A5nS3LNNRSvydSWF7xvg1WLGulqeZi8Fr9iFpdKEEvyjCAanUAlVoK5ZqBqCrJdpPohKFcfs2bbCP5KaYv62iMCDSXAXp47LX9aHcC6KAWnKn14X35Gfyo20HP8nfjq3fdjSiF7GR0aoCZ8X9867sI/exf8b68LFal/Thk+AgWOYySF6HtCyim8CutkIM8VazXcGDCbMmVGpNwbb+tkhE8LDQTAe2yfWgxGWs6UXSiCP1KPhIaHRdPIVSdDhPjV53tIB6xaINft8h5QiLVrK3In0g2S0nGN+hfpKBYcXiYfE4SXjuJAI8hZHmXnasFnxWBEMrBK/4M7b7iRRwBSreODDVjVg27ycx04U+wEp/P78I9PRpSN30Ad3z1X+D3BnOZnIBOCXCSEvydb/0nPD/9Bm6NJPCV7gieVC6GL1DFCrDwyMDDwotkUcuSSy3GnlJkKf4QZ7LgUrWY7YWhBpBRQkjzSVMLskIB3hCEJqENVSC1kWv1JIkNZwndcpzflANImFlKL3Zb6i/yKp6w+x8Z1LbJpLxlSCH/BskZOa8QeGkvYR357Tpi1BhOugUfM36Ov42044e9NGM3C8DfhM/D9jsJCcA5r+gEJNKn6h4MSvceC+kXCfVVwwrNQDoyG/2R+eiMLGJagubwEmwPXoWtwaXYxuM2HrczbQ1eiV1MbZGF6A5fjCSfdcIN8AbHIeQvRdgXQpDqyUf51sgoimPkJPYdAW7ONkt4JRIoUAnOwqgeRUySAj/NWoB+S8jrR8gTRJhSFyYwR6eQHuQ1OXrYxoprwz1OBvpQ0uwMTJt60mUi2nBqVsvVaqemkwIsdsFLx8cQrqJNzePdHkotFQglVtSzjSDDl6AnhABTyBNmRZh8YVZk6LecY8WCHj/v1eCj/fUw3xyXuk1CLiXXuw3lhUPVBDoUov7Oe5L2pj9i0HlMxlPu0WJImaITmRgcQHKwB4n+bqTjfcikEkgM8O++diT7O3i+g+e7YKZ6+Hc7Er1tMJIdUIweMjdt+xDJK8SP6TXpbVOpaa6fw7Pi44yATh4m8coP/udetH7vK7jd2457ElH8WL2Rrt80Shu9K5JYH5OVSmeoVFkAL3W1RrucpeGVv12J5D26T9SJzgZIsXDyLDNnIXUvY2timaGnLd53IMDnaeNtNW8I6BMW7/dIQ42b3ActuRNBH+unM+rIKAwDHUQDGYRc80iTRa96MO5lROJDUV6KKlg0lOTgIBaXgQ8NleUUFr+D9g4L/YNk/bz51HKT3VeIvc6kWrE49QjuyG/DfX0Urxveh6/+8zcR8J68u1RU9EkBFiXwfz9+EIe/ewc+rrfgJ4k8/I9yIxwXYF5lLOf0v0Hbuw9VFfRzKZJd9PIGBg1WhnwQocR7sgyXbLR1Bt2YuawozvvELclxZnuXBx5Kdf1YxsrEfd/+LPoTfuilCxmKsZLnKs49ExJ1TLWJjlUIpt/A0it9WLrMh81bLBw5aGHpQh0VFXS+bAUe8uihJoIZszFpAuNeMoIwvjDEzl0WtrxlYfEi3XUoH3gkg/WbbWTyrgYK5smLcgCn23Fl8mF8Jq8NP+ymyr/pvfjnu/6VTtZZAPjHP/k5Dn37Tvyp3oGfp/LwfeUG2GEBmBfNAShtj2BG7X586IMR1I5X8frLJgYHHCy8VCPAIo2UcVZo/z6L4Q5QM07UsUg5n6eqXvuGicNNbJSrPDh0wMLTzySxZU8AifDVUPJnDwEs6TwiAmwZGUSTz2J+7UbUjWeMWuShJCuYNVXF9Km6VA2WRSeJRXe1GZvZ66UTxQvEDDS3SKUcvPyqjGdbFAgFkaiNx5+2sKntSiiF81wTlgO4DUsI8Gej1KK9GrzvGjnAJ7XBLrFgEgLIf+6fQ//Kyw1TRXm5jhtuCLDAHqxZo6C8zIuPfSSIBYsCaJzix4QJPkxkWnpVAFfw3MQJfkyZzPNMDQ0+vOfWAMazgX72oE3HwYP3vSeAMdV+pLN+vkdqeH6SxVDGUqO4bJEfy67xYtNmC929NsbWMZaNOWjqoCaLC7i8l5JsMUzMUOgF1M5uG3v22+gbAMqrdAzGFJSUa7jkMh2+oLibYWnhoTdRDtjoeZSoqO4gX0LUQJDtPzIf5aQAyytseogp6VrjXwodK4VqWa64kLtBfxDj6xTUU3o3bzBcZggEFeyh+tlPiezoElvjuOo3Q5XQ3ePg0BFe221h2xYT7a0OwmGqMxr8KdM1RAsV9MZowDxRMq+U4IQK5vdINjQ6lwmzEIeavWwTizZXQSc10YM/TOMHX0riya8n8OO7krjnxxl0sc4++iabt1n49++k8Mt/SuDJr8bxrc/F8cA9KcQS9JBZzT07s2jtZr29xay7QCM9DK4QE1i4XZYBj4JoNEzbThUwAjolwCo94ITjQ9rVlASYAbyrMinZGm1qZ7wC2zbTueins8UHthPk//xyEg8zvcJKfv+rCfzsoYzrhHlYuEdWGrjrzgRe+locv7gzjm9+JoZnHmYYwFxbmky8+aaN7lgx9EDBELbnIcAskvSTw1eG59YW4IEH08iPkOHpZK1ZbaJlmwn1gIk22teXXzcpsWwr4nG4xcKbW2w0H6AkdwL97Q762m2MH6ugo8PAT3/OZwbGQA/mU5hy9c7JMcWGhlukWiXaGrWlRB8joVMC7A/4YRFI8YV16mXpqstdsVlJDaZnLB57IR8vvpLBzJk6TFbyIO1telAqDAz02zh42EKKv8Ue9VA9CZhpVtghV+fnq5g8UaNj4sG+vQYeW8l3Sb+zn/w6wljvd0/S1CybrxgHOurR0+fBR9+v4e//IYBPfDWAW+8MYtoXQrjta0HcfKMXfjaZRcVXP07Dn/+lF1d/KYh5XwjiI18J4rO857N/48e82Sr64h4krSKaeHpmR3fJDjuaBF0mKFiW9KCNjE4KsFBexA9fQNAAgox7VReeHCn826E62ds+hoxg488/4sXffi6Av7krhOu+EsJl/xjCn7KyCy+m08H7xdlYejEb4o4gln8tjHd9NYS//qcw/vRTQdx2i49Aq4ilCLCST2eErXJi/+88IAkDFQSDHkxv0FFZpiK/QMHMaToWXO7B/EUeTKWzVUNvmiaTbSVSDxQVqricbXDVYh2XXsTnSnPdndUVGsaOkfbNwHFHJo6SUDK69I0ZDCtj5CthrpHJ7wgA9npynRMitxJkK5RlF22X+FqWpTDPwqQ63sNa+P20x7UqZszQ0TBZR2GU53mPvEjMSoDMmRdSMWmshqmTdJQWMQ/a3wxVeHUlK1pGXZFN8BV8yK3F+Qoy/RAaTl3N0v6yjGz8VJKaKe0gFbfRdNDG1u0mmlul05JeM+udoPMl5159zcSO7RbDSRtZw4HBZBE4h76O25vvus/DxN9kdPF6pF+C0RYsnlKHVPip6JQAiyqWbjFRltJ1KbHubxCBUFXD5U6T+sOklMoar64OGzu2WniLFeln2CQTE3Wq5F1HgFfeNPDa6wZ27rQYAkgIwWepGMIEvqiYrEQHRs7l6Jj3nU9EjjUdP5JJYXSCTUVnsB5vMOz5xRMZrHrBwAY6Vm2dNhKs5+EmG9t3mnjh1QweeDyD19ebroB42C6plIV4QoejMvQZcrDeJnrMuT5uwZ4hJhtbIB8JnRJgmXHQT5aJuxxGu2qZLucOXWWBVFbK57r/4vTKnPFOes7PPJfFcy+lsXWPwZCBIUS/g36mw0cMBvdZPP9aBvcxsN+0zXbjY5WxgHQGDMQDUOhBu1x8Xqto8aRlrDaCpi4fkgQoTFV84JCFZ17MUiAsTJ/OuJi2dcdeC48+mkUqbeGySzXMmSU9dg5ee8NklGGT+RUcooPZ3BmE46GDJQC/XXX5MTTUyP/lnUGazN8StBPQKQH2B0LI6EEM0N54VVbKTvJlIs9CUkkPBjKljOuIEr1slQXYvsPCTgIbLXLQOJWxcbWCp+g9//KJFAqLbcyYTsdqkoo0xfYFaQxR4Xx8AyV+x8F8aL6CXIV+Xcvzj8h8goOplWHznkLs3WdAoaqWjh3RZpWVOqqrVNTSQ+7ps1yJTWZthBjeSyePn4LgIVNLSDkQy2LNegPt9KA9foZIw04VSaDV6K0WKIY7QUDG032e3EjTSOiUAOfnRRHOi7gvkhkFOm2wTMUZtg2ariGt1GD9tgK0tqd5L+0sOVkK7vOpjP9oc/MUbNhhYuXLFrLUBi6gzEHscXEJA3deb21N46XXVQyadfDIQPZQX/f5TOL4SDi3v7sBD/3Kjx0b45g4wcGCi73YxHDonh8beOBhmqLNNnpbgddetnH/gyYeeMhC0xEFl19KlOm0/uz+OJ5bU4xscApURg85r/nXpNsmCjQKD6VWJgXmwD9LEiyTxfy+3Fitn3eLI3U0iTSrgRJsaZ2KHz+gYd9bccymaprW6KEz4eDen1v45aOMBQ/bGGxy8PSvWMmHTDz4sIloyINrV+jYtTOJH/5fBuv2jIenYGLOxzimkuclsYy6TjtMYJ7auAD/8I1S/OJxC9OotcSfeGKlhSeeZFy/h1qLwpE4CLy4xqGmAjWYTuEB7v6egv/4+SS0GkvgidSwPYcB/E0S8ydmso8CIqNvZ02CBcKMdLPR7lLzMEnrHwUyK+nxakjoM/CT1Qvxma+V4NU3LMyZQdtMh3vVS6zQmw5q4g4u1my0H3Kwdj0ltl3BFZfr2L/fxGe+EsH9L16GZGjRO0Z63yaWVff5kQrOxatHbsBd/zMZa9c5mDVFYXShIkVA/FTbc8IOIhRYmV9VxMihstzBE8/aeOi5BvR5VkAvaKTtZQsfJ/YXh0rcHsEgq/sRihby7AigI53yLhkBktkXcYJMl4pGQXosCMDRksxCad4QK3kxXjp8Pb778/HYxzBhfC3tNtWwWO3qAAN92h8Z9mUdMa5GpQdp4Xv/68Pag5fDLFwCPViSq+B57Vwdh1gPnXYxWFSDTmMmnn896tatiDiI8zjAKjUZdFZZLRlFyqPkxgZMbNwRhh1qgD9aLJmw3sdqLWljwmunKVi5cCtAs5cXCbtXR0KnBNhDGxuksRTVnM+7Q4SLgdDQ1aOIoEt/a7CwGgd7JmPTDi8LYrkjSsKT+9IKNjKcSJqK6yxUlarYtZtO1YEChMvqGUIRedoa4aGzQtIaw+lYOvraMSbntImAakoW3kgx9jYVueFieRltJuP75hjwRLeKpgHexxCypJDtwKijo78Q3mART0q9f1tyhURy/U4MRZqJBB3dxCib6NQSTK0h21nITL8A7/bLJHMB4jgt5wgnUw0byMfB5jAK81kZlt9MOticUPBqTHUHxKnRUFsrY78WUnYpVRy9Moua4aQk1To25UhCBpnDJK64rXgZt/voyFHzMFkOVYjqpfqTWIyVoQqxeU6uS7IdDzUK7+F5uSc3F+rouv32+45XdyGHTO7xBdDaX4amVjpRl9hur9XixTquulbD3PmqO4x60Qwbb+1V0B2voNdMaTwBuMMkrliARZc1WEnGxD6PGMuR0QgkmA3ij2DA0VzvV7OSBIPpuJWU0IEqxVOATXvLMMi49torHVy7TMP736vhfe9TsXyZig++R6WDlcGazX4o4fpc45/QqeJ7hoCRlJvakwNFZiCbtgeZrE6JYOVjSWQGO2DGDsIe3A2nfzvM3p1I9R6BkU6IkCEdH0S2/wCsgR2w+3fA6DuI1EA7nx1EIpF1Z2VkTZ2MwXozf2coybxRYR5J7oD/8epP0yIDKhnfRDz6ch2aWzRcfxWw+DKapGpg/hwF82dRa+1WsGp9HZxwI1SZAXAKgGX8XCTZS0etKD+EgmKR+pHRSQf8hXoGM/jnf/wX1Pzqe7gmmsYdvUV4NfhueMJ1Q0OHx5BbGEpSogkT817CgunNqKlyEE9qiFGK86IWMjLQvT6ELc1zoBbNO6Fz4TYii2dkDTa69L+SH10bLfbIoF3K0HQkENAHkR/oRWmkDxXFgyguyCDkNeClNomnFOzc58HWA6XUjvloqOnFlPpuhIJZZqOwTB50D/jQFw/yGEYsFWV8HkbazoOhyIC6AEyZ5nsJPS1REl5/EFqoUtjZLctvkKh8agEj1Q9Peg8KQ11kLB2DyQD8XupnasB4pghOaDw0v4yYSX1OBAHzYf4lA8/i7vBaKIaJn5Y24NP//n3MaJg1dM+JSQb8TwnwYMrEXd/4LsIP3o0P5MXw9f5SPOm9CV6RvOMBLMRKis9txHugZZsQ8AwiY/gpbQy59CRM2uGspwre6Jicaj0BB4u0Oql2lHneQHVZgtJBbrdMPmMiL5RFQV4WxYVpjCk3UF1uo6xYxkoVBBjPSYeDqG6pnvSi/feP0ti23cQXP+1nGMN8iYtUXLpI02kyQoLhTDfj1T6gq0dFW7cHfYM+JDOywIt+A5nF50ujvyeFtTuq0KXfAE+A3pJMxj+WhC9BJuc7TIOMoeZWKYgUulcYWrnDgeKsnrT1BWALpb1P4Ft5m5A2bDxcMxNf+O73MamuYeieE9OIAJbhqe/85z3o/n//iI/6e3D3QAF+5bmO4ExzJ9SdmES1ir2jtyzSx0BaxjIt6nmZtiJCK3O6TqSaZcZCKqOh0F6DT97yApYupn2XPtmh2wVEP50C8V49TNKlajIkkb5gW6bKDNVKepuiBQoef9LAmxsMfOoTfgTpiWboBLnXWQ5pfBneFV9DBFBeIvPIjKwsvxm6jxc8PgW9gza+frcXv9ywHP6SqTxPgE/YhCLNLtok+UcyF5LfJ3rmaFKRpb8zfuBx/FveZuwjE740YxHu+M736aRWDd1zYhKAWa2Tk3RwRCO0P1rO7kRVE6oM9Lo0XODjEStgZ917dd1kPgYZIk0nzMg1ihtuHR9cIZsaIJsaQOOYw1i6SENNTQQlpUGUluVSKOKHQ+cpndExEJPuPtpgOnCGzH8S6eTrJcnvVALuAEg0xDpQWRgEbfg6FYI7jJlMO/QZZMKgzEChhsky4te88AX8VMl+d/an2OKSIh8unp1FWDlEDznDFpB2ORHJS6SOkvjbPQ7/HgmJJjThpykK0rcZlKk/msddtDZSOiXAQjqdrH6Zms4WKZbFUlQbpxD8o0gqOZTcP4f/zv15PJKpOqLGfU47Zjd0obBARXyAdjzOlHCQIJApAiJgSjmEzaSnR4TFlcBjSK4JydCcjOEe7x45JfdJkqJR6bjzqWT4T4YyM/wtjGAxj5lTHYyvaKWd7XWnNJ0zYkEVRhcBpPhTBjbo9Pp91Dojf+eIAC4sLoYdCLletPSJarJcZYTjkadFVOuy7LQi2o5ZjRl4qYLFfokSkTQMpKhfOQq/yG+Zk+2lFzt8TZKgNXyM07kzqL7l+tEkecoomHsfSUCWvyUNv2v4GZlAV12lYU7jAHSjyV2k/faD54BkVkshY+AA27ubJkj3eeg8jvx9I7ozLxKE4SUfsXJBeoE6PUk35ji2pc4CSY62zZAsE6PH24aJ9bL0kjabJaWmdONyIflbxpjlKIBIO/f22W5oJuekx0iO4sNJe0hRZe5xrsS5f4dJZjuKehcJdcF1fTlyBP8XkI8mUfmBgI450wwU+ZsZflG6RtaMoyZ3kJBOXITeu7whzb/zCwtYb4ZqI6QRlSzgCyLtCSPBRiyiNxkAY0oaf8rK0B1nkYiEIf23ahtmTe6mepZ3KLSRwJbtFg4ckiFKUFUDa9fLrAhaRjo/Bw+ZeHq1gSdXm+4cMLl3207LnS3R1CxztRmeUceJ6h/mS5cB+Hv3bgu/fJzPHSLAzHvnXhtPrDTx7HMmuruYv3S9DZFoEulqnTRewYSqLliiphkWvp3pWSUVqpVGqZZxZ3MM0sksKCxyd1oYKY0I4HA4DC2cjxhrJjY4SidJhgxz1u/skmxxJM7L2OIWjKtKoKUtN9Fs3z4b6zYRUNpgMUGtLRaeXJl1ARfPvK3dQThfQZq28q1dFh55IotfPmGgrcPBrt0i2bS/LC+zEr3nqnVJIunSb9HaJT1wPPL+dW/SKeS53n4bL7xioIeaQRfxd58V5aW488HnNA7SAWom09BTE1VxDkhzUoioBtIUriSdvvyiEjLmMWrlJDSiUhVEwwgUFKKLAbt4cyEafdv1pM8ywMzOshgjWgOYMb4dIZ9FgCnRVIuHDlIaKYFlFSrSVKetBLSsTENrq00pBg63OjhwgLFwEcubL3EnvU6GFTveku5TmhnpSKf+HYLYfZcALM5LBfOsqsidaG61EAoAV17pwQ03eNypNjsp4W4P3VB1xRwEgyrmzDBQETkCMx1ndnzJWaVcDK/ZMdpfah+qDsvnR0GRrOofebuPCOBoKIhIYTFiDN7pxyBfSdP7PwcAszgSx+Z5OzGltteNOyNRgkWGjdFB6ieQGXrSh5ptbNlhuh32+wm8zHkapKp+7VXT7SYXtS6D7tMbdTxDNWtTF5eXMmYmSGJDpdzDPqJMPwoGKcmsWF+32zeFfr5DJusXF6tU/1SNIv1D9wtJHja12cR6FY1ju+CkO10/YaTTaEZEzIuQwmvGUaySuZm/QwcrL2/kI0lCIwLYH/AgQgnucDyuE1KkphhH0AieVXLFCSZjk/L8DtRWpdDXy9OUFgoIYpTaKZNV5FMNt7bYmNaoYdlVOioIQnengwVzNdxyo4dMkVseMnG8itkzdARCdAxDMqGPDhOFzMVJcBjCQoDzE9zqMpmBkpu7HAooWPlMBvfdl0EPbfAYes3SOSMSLyQ4ii0vLtQxe0qcWq2Ftl7U9NmVYhm8yKMwlerUUjTCSjiCvGj+0NWR0YgAFvNTUV2KOD1pldxbQaOv2QNsLBGHoZY6U2KryfodxRxEXXkbaseQa7MqtlNSuyihJUWMhclTEgePr9cooR5Mn6Jj6VVed+L8FErr9dd4MYugjhuruffXjVPxlx/3omGCjmyGALnS+5sk6lZQnzZFQ+NkDfmMuZcv8fD9mhsHX36pjglkFnHWjiZ3FiUZY1qDjTFFbXS2BsksI2rOEZKsTmSIRGEqop/QzffrkTxEmUZDIy5RRUUFTH/EjYULafQ9ViwH8FlSS2IdLYPSpvWisbYPFeUqLlvgxZxZMrVFwbXLPFh2hQfFBKCqUnWlLUubnF8IFBNMsbN+niumei6glIuTRI2G+rEyQE5wBBDW1i3tb2Ll/inrkmWNlIRHeXz+ioVe3HqzDzOn626YJVHh0STSLIMV9eMIcl0XFKODoIuaPjsgu8bCSqEYdOQUG8107AJFBZTgc6CihcpKS2EE85FkJcopxn4afztn0M4KSYUseqMl4Q401icY8+ooIFiTKJ0yaU/AK6B2krhUpM59NRtZuhplPraoWul9Eod2WCrlnMS40vACuFwXBnXHN3jtaMrZ1dxvN08CLUmkWO59m4+Pes5io+fn6ZgxOYk8TwvNS4ZRwNkB2H2hnUIFJVje32xpKKysIrOeIwkuLixENlKIdlNFsddG0GT8Z7P2I8/ipCTq2aZdn1DVgUl1RIINJd2EsmhNAJMkALmNzVdKDOsS20FMn7SHgOgOGoijIJd4kBjZHUTguXQ2B5hcde/VROJyv32MdWWoX/6XMV0Jn9zJDpLkeXmIJOGSvFsmoKgMGT1eFdMmWwzrWulN97N8QzeeIUk+uiUOVsrdsqlX9aKiagzLJkOYI6cRo1NUmA9vSSUOGSoKWOECNQ7HEkfrLFSIrSdeaUCl91zXzhiTxSKK0pDDSRpbNgUTktFFmdAnYIvXLKpa/pa+aumRStBOC4lk7z8oC8xzyzClw0IqLAwiHSTdPblYvqMTWPsGY+ZWk3k72LPHwvPPG3hrp+nm2domo0s5kLv4jJyTCeuHGIOnUgrGjdMxbUIPzVZ7TnsMc8PpEgsoJfaa/SjTssgKcwd9qK4ul4u5e0ZIUt8RUSTkQ3FVDZosD/IpDVUaYz8W4KwQnRPxnktDrZjZQJdZ8aCjg6CxUWU9cYxhiqyWOESgxMk6cNhyY9N+giSdEfv32O7WEQcO8jfDJunJEiFuaXHw6loTzQRI1K+0u/RUSX7rN1jYzhg5Ebexa6+JNfxb2CIhkxH4zB6Ct24j79llYf1G5tFiuQMcMuTYzBh85SrDXRoqDFVIjp81JY1CP6U4m3YBOjOiL0A7Ebb7UK0b6JNurLx8VNIPGi2NuCSyM05tXR06ZV8rtla9xlDJ6CafCUedGcfKmjqH8d74ylY0TrKxYZuDn96XRUe7jZYmAkbQXnzNwLOUKllQ3tPn8JyNN9jwb+2WlfIOUlS/AwSulzyXIWM4VKX791tU88AYOlp+r0g0PWnWWDovBimFohXEOxb7LoIncbb0Q8qcsWJqEVmlIc5VflTBDjJUExlGtIJO1Sw9bI7uQKMnLZvHNE60UV/RDifTT9PFjM+oTfhe20DUGaAwmWijdlKixSgpPvUY8LE0KlYbP6EW/cEi9LPSE30m/EYXCyK6a+iG0yLhVtpApQ8zJvXSoVKxeatFyTNwiJJossH3UZpklZ6s+znI36UlDFuoc7dstrBpg+naSNHeIqHiORcV5uykrEnWRI8TfLkmClkcqCJ6yZMY+qTYcDv2ygo/gk7N0MJ3CJjiqa9/g+EZmWkcmeOi2R6qZeDl10xGE5o7r1lUviyqSySkqxQYy7BqxsRe+CBqWjy5MwPYsZOoVAYRUR3sy9KZqyxHYaFMrx0djQrg2hpyUEkF9lMCxrEh8y06Wq4dHlU2v0EyoUymtYj3PLMxRRunofmIAGtj72FKCTXH1rekV0ljwylUwxa9a/oB9KgXL/FgXC3fzXtkJEgcH1HbTc0WujqYB6VtDGPi/Kjck2tziYX9dLwqyhhqBYEmqu9YDKjm3xkCLR0qpcUS3+quLyD2tpiAjh2jkrkshikaQhG+n569dFcKZ8m7Q2EPy59GabiF4Z6M+0ib5HyBUZEUUlS80Ysx2gAZhh6048X4hikIh0bnQQtJKUZMxYVRFI+txSGqvUo2ZpXaB9vocwcITpdkTazM0qwvb8O4Ktq3ZjEFGm66kVUTqSNIMv1WOi0mTlBRw4amv4EKSvHs6RrmzNYIBMtGUMbWqCgkGDI4n6EFkflZIl0ixMIEbnMLyDxkadfiZIY8xr+NE1XMm6MjHFRcSZVJ+UsX61h0iYaAX5Z2OpjSoOHG6zwEn1qCec2YwvAtSLNAp0scMJmONKleQV1ZO1/OdqHmOV0ptlhgL81fDc1glgwZ9/pRP348owOqqlHSqAAOBQMYO6kRhy2/G3xP8CThuDuznV5FpLWls8Bn92JqbSfyI/I5HLBxPfjALV5cNl9FZRlw03U6pk5Wcd1yHQsv1d0QppaSK2xVWaGiupLAUqrLXNB1LJivo5QSOX+Ox+2ulNUVjpnzFgRdiXnl/rm8dslcnYyhYEqjdKzk1K90rMixqkpzVwgKgHlklgXzdETCYpcdzJmpYdGlHjJ9bjKCSH9FBb3p8T3wOU1uTD/K5h0ivo/hZ9TpxgSvgSMSIVCw6mpHb3+FRlUCD++ePHUqWvzF6GWFGmiHPdkOtpnY4dFXRhhcJrcVhttpfweRn6+jdpzGRsuNzUys11BVqbldj9LZIdskiFQKhULDMSzjRUqUGEWRTAE/SKkUBypKhikrzS2fESmW6y7xh1yXayVkCgmVxGxKGOX2Wsm9TKLiheQ9bhzOag7nI/F1mZSH9lyuy/ShYFDD7GlZVEQOw8rI3PHTA9gyY6hyulDjdbCNFjA6dhwqK0+++feJaNQlmFhXDbO8BvsSFhr9JgqtDtoc6rXTGC6TvlvHTKC2rAWT62V6aU7apAVlktxwp4E0rHizshWTKxhD54TEprqAyG/+czQQEmYN90TlxPfXJKckdhYv2u3FYhqOreWaexxKwyRMMPynvMftJeNRSJ6Xoc7GiR5Mqu5gCNnFZ+Wlo2tiiSiUbC8atD53aHa3oaC+YTo1x8gnux9Nowa4qqwEFY3TsIMBfgXtcD3tcDbTRS4+DYAZTugMBaaM63T7nrOsjDSU28Du9d9Mw4MF0mwiNb/uAMklmWojR+l9kmvDmLogSRo6Mfz3cB7inEkYRQtEm8sjbXyASaYICcPJdclb0tt581lJbn65g+tsFRfrmD5Zdn2WiQDkmOGbRkSsPyvpM9oxzZfEIB/vCwQxZdZ06DJMdho0aoBlfta02bOxS4lAYavPCcTIcW1uwUZbGfkmREGgEzMnxeAP6K40DTeeNKZMPRKPN0jnR5KoZTm6i8tFDTMGtameLT4g6w5kFxr5W7olRYXKOK9sUCZxrSpdjMxXVLiPjpN7nnkoPJ+mH9BDjdrS6+BIt4PDDI+OMHX2y6QBhkJ0KrO8Rzx6iY1lTw0/n5X8pTzinOXew980M3Nn2aiIHoGdjpOZRtHEik6mSKLEbEGD38CeOEPAygpMmNDgOnGnQ6ec+H48emXdFtz913+OLxpvoV/34FO9UxArutHdet+dzD4CkpUP6aSBudXP4V+/sAUTJoWQZlzpajwWSdSldNGlqGJlPpZ4skmGLAbDGOlRklkdg4PAAM/lprPmJFMno0t/sdjqkhJqGTpgtXUqdu+08OhjBj70AR+KqC0O7LHQ2WKjp5NhEr3phCTJi0wmDOZOpBeNMCTBeWEVfhlt4jkBM8TfsoFuHo9RAi37UEoMHuZ721tT+Ob3fNjceV1uQbusYHhbzk9MspVyKnEY12cfw+cK2vD9JhO+W9+Pf/jyN+jkyZrg0RGhPfXKhuNRV38cn/vk5zF7zb1YXqrjbztKsT54I+1ELdWozPQ4FTG+VTwwEj2YUvBLfPCmNoZCQfTKbjQx2+UR2dDUIJAgsNmYA53ZyqqCdpp7aS+dYY6XSmMyHRGZJyYdH9LZEedxZ1pBK2Nmi1JcWEQvmwAPyPl9DmZOJPA02j0HbWR40qKXSoeamshBPtWvsCcFFP18x8oBYDeZS3YXIn4Yw/xqyEC27iBDVcPXoFvuFUdPNIT0dRNkWRt8qJUhlP8qIP9it748KxU/CZGh2CbKwDp8ybcac7QYvtLnxfu/8U3cesuHWAYWbpQkAGtfIQ39PWIK0GAdaO7CxldfxvKIiV56NW9m86EExrpqMFehkxFvUjV4jBZE2zegc1MGG16xsHmNiYMbLBzZakLfZ2JGp4WpvXTmCPrMjO3unreNwItzI92RRWzoWxmXLi2gRx8iSFGgmgCQH9zlrn5KY2XSwsQuG11HbLcrc343tcaABV+SjEQvOUhAKqlur2Aes+ipj6F0TqApKKBaP0gmSbJCIUqxLL25OOrgT0qBSyIO5vL6XHJYgAwy0MeXsWyywjvFd9m9DMkY6iS9pbDZJrmZHidvE9lBMGOmMTazER8MN2PXQBb7qsbi1g9/BOVlNUN3jZpeOS3FLg/Nv/gi9BXUoDVl4tKggWKrlV5ugtCNhNPEmaIEWv2YpqdQQzXso+iV06ZXeRyMI0hX0Gm8hjHw/GIFM5nqCxibhoFyqsMCqsYQpSlCUZMRJoMSJkm+DSGFk3AuRGmqJugLSoAPjXHwbh5nhBzcyDwvI1NMY36lBFM+SSf3i+QKY4gGoKIgHIyD+Y5KpjLmVcpyiX8gKlq2ZAgSdHl+LkO6hcz78hIHS0sd3FBp472VDhaEHXjsND3vU0lujiyxv9kuTNOozVQL6+gT1M6ei5qx44fuOD0SrE6LGiaMQ8WMeXiFaqzO52CK2gYr3ULVe+osZXKau3+yNYCpQQsLizVcwXj0BsalN7Chlhc5lEiqLDbyIO2wzMfuIwIxOjr5bOUxlLoGvnMBAZd900RaxdBI2OqlxEkPoqwkavBTJYvzQyaQOU2tjCn76KmLka0TCSTghTLPm/dL75QImSggySfEcwt4fSrfI+BWUlvIeLF8SkjMgbxTypVHfr6MdvdaSv+1+QSYcfEN1PkzWDafI7NPyb1urichSrhMzwlTo83z9aMvbaDJH8aceZchHB697T2aThvgPHoWly1bgtesKNL0hq+gN+1PHSTHsgVOYS/cjgV63X47iVqfhUVUeTeycRZFqP7otMwluEXMYqifwW0ealuaMcfdN5nOKmj6MSXoIML7ZDRtmATo9JDnOlYkkMywi0z4BoFtz1fxSJ+Cg7TjUT5XQQ0QIvgClMm8BUD5T8onk+zka2NFlFapjZf3yWCFy0xu7rmjvIk8JDszoJcqnRYFXWRGiZn9Fr1AK8UKnApg2dp/ABOcw5jlS2MDudpbW4/pM2ZCdrU7EzptgOXDi/PnXwR1wixs7cvi0rCJsfZhpDPdLDBb/5REoFTblajX2OBvML0aA9bx2EsekcYbTi6xjWS+U5berXTlixbwuYkNrDqUQtpTRcCnVFLaGqjGx1JKdwwo+FlSRcFyHz75eT/6Z3jwvS4Fbw3SAWPbNdC5GuuTj4uQ4RSTeVmUXgt++vMBHvPc/aloW0VqyT3S3PJOL98tzphsLSVlWk/t8EgvUw/wQK+KrSnVXVmpUk2flFgnYWRPugmX6s3UaibWZbyYtXARampqh246fTptgIWqK0ox98pleCXpQYFi4zJfF2OavRQ0svEpVLV8/tHLBjhEh+nJfuAZSpl4rWsIcIqPi4QxMmFjOzzKchnL1Q7yzT8vHZgAYU4aaRxJZ3AgmXXTHsZULZksqrUMZgXS2N2fwU/pjRXf7MGH/8yHm1Z48Vd/F4C22Isf9FvYREdGZkxUeAwczlhkMhtvDqV1cV7nsduQrRsNOk0CVgaGmYFl0trztzhSskY6bhroyRqI0dns4/3dRpYmgWW14lDc7S5ORhqdqyQqzb1Y6B/E7piFvuISLLhiMcOx0U2wOx6dVpg0TPLka+s249uf/AT+PLEJ/lAIf9dVi6b86xH0l7BhRHH9NslO8abRhxn99+NyZR+aTPkwVu5amMK/iPUSyaIgg06wu+itnZK+JqGj0/ZSemUzTg98uh9JNpBsWJ7bt4MH/heWr7KRAXb0pBCYkMDn/k7BlEl8JqvCpop/8eUsvv1fDqL9EdQVRBEDQzTKbFo2bHmb50VRU21TAnWCyKAOYb6tXDdRqhq0rwScSlu+j9RDMFtYVcftapPn6C+YFnYbfvQUXg9EZvC01OZYkk4aDzLx3bjVehJ/ndeFHzSRma6/CX//1W+grLR66L7TIwmTzghgod6BOO76p3+Dcv/d+GSNim/3hfETZykCBfMgn97JVfoYEjCynSjvfwpj0UOA5KsjjHWlSXn00e4ECJ6leHlNdQFIOH7E1RAMLepuhJKCz/1ymnxH0HbB5dOsiYCsintG5rKMFMpCHZha047CaIxmRb7B60VrdxC7WsvQZ1VB80TcDgZH1XN5uPCQ2Czyn0bNIV+YkTxlz0jRIvIBL9WSxd8W35mTYvnErYd1HXqafgHVOtnCCoyD46Gbzbx+i/i+NPMpH3wOXwuvo5pO4ftOKT5217/g+hXvgibb154BnRWApaN/1Uvr8MPP/DX+JrsNRiCIz/dMQmveCgQDRXCs40kxm5EN4w41MoyQ7RFcdNzmcehQqTDkA1mEXOCSThFZ9KwKAFT9Lgjurbn7XR9GqjGURU6G+KT8piRlM0mqypQLhLtLj+Z3tztSdNlGiXfzOdncPEe5PHPHHMlfuaPIdO7v3EDCsMTSKePx6KYUC5Vzj3juuE2ck95s4gBuEemNtOKelgySy27CF//xLoxhDHymJACfkQ0WkkacM6MBdUtW4MkBDyZQhS31HoGS2OP2NR9/EEJ6shjI+MbADo6D4R/rfnff9OWOir8GXm8pPN5CHvPg9wQZ/ngpJYxb2ag5qRJJks/hmVSjBh0aHillchw+L12E0tDeQBh6qBRauBqecBk8gSi9ZM297j5P9evuouMmeW74mEtu3kySr86jfGjWS4fMS6aQrY1ETctm6XS4305v1/p42AqRWQ2xvdm3sCzQhUNxA/vzq7B4xfWoKK8cuunM6YwBFirMj2DZdStwsGIqdg8YuDHC8MfcQnUocbFUVbj9WBLJITBUpaLyXLV31FF1QZLjrxvanS8rKt9NrhwNpeMRz4t0kiFc9Uq7qVFF0w93AWX8wus5CRwd5fL9dTmOSq5ED6W3z/12/qKF3Am7qUO4XN2NCXQKn4tpqLrsSlxyyeXQR/hFlZHQWQFYpHj2jEZMXn49nor7UKXbuNbfBm9iOwz5xu4p4uIT0/EY4zRJ2nm0WJ4jEpbLZmMYa2zHtcFe7KfnfLC4CldduxxVpzE19mR0VgAWKsoPY9m1K9BeNw/re7O4MWpiprMTJrk0165nEazjkuQ/nKRaw8cTJGG6o5OrVI89dy7KzLiXfocvvQc3ePehRjOxKuVB/RVX4tL5l5zApJ0+SW3PGs2a3oCL3/1ePGUVQTUM3BbpQUlyI7JGjG86e2rnt0kAoRfM6shkt5wzJL9lfw8qY/7jJnqEct3mb5Pls5jkaDPMcSTG5tHMyncURIVLWHO2AR4yGJkOzDE3UnpjWNvnoGnsFKy4+RaUlpxd6RU6Yy/6WNp1oAnfvPMrmLTmQbyvXMW/9YbxMK6Alj/P9YKPHw+eLhEA+Z8NhlSzm7d8QMq1fARSvoIqMzzcdzJlDXHRZLe9DO2xhHC5LGRqj6iZQICswoA8m+G9Fnk/OAlOYLg36Sw0E6UzYxkojz2POwKvYwx9gbtjEcz7q0/jr/7iEwj4g0M3nh0SL/qsAyxh00OPr8L9X/ki/jy7EwURL+7sKsbW4DXwhyfxrXRuzkZjCbHBJNyyu55HMLUWl871orHR427bIKsd5l+kobAgN+dKpad7uEk2THPQMCE3E0POy8yRrTssHGmy3W8ZySK0x55Ku5u42EVXwim6nMUVRSdscyZE1UxuUmKb8THlWXw0MoAfdjhovWQZ7vza1zG+jm1zlumcACzU0x/Ht779X+i89zv4bFEc67Mq/mVgAnoLr4PXV8y2OktSzFDHymYQGHwa8+o24fIFfowZo6O93UF1lYIFl0pvF+NNcZh5u6xJktkfsoeHTN2RAFqWo8oyFFm1IMtFZanprr0ZvPSag5bslVCK5hMWefpMmonMxLDQSDbhstRjuKPwCLaSAR+I1uMvvvpVXHf1De49Z5sE4LNqg4dJHK7bPvgeJOdchQd7VCwMKXiX7yC0/nVsxAzbVVr3LBDbXNYbeXw+LFvux4yLfHjiKQfdfQqmz/XTiuroHFCQMDTaXRV+v4a8qMSfKtJkuv64gtYuBeE8FdVjNfxqpYnOXgfXLNdRUupF1hGVeeZNpND/yBgDqE29jj/Lb0U8q+DhbBSXvvtWLFm4RO7I3XgO6LRmdIyESosKoEUK8di6bSgeaMPSAhWHEwwJzBA0XwW1KxvuTJUH4zPHIXiZXsyZ1IQZ0xW8vsZBcpDqNWZj24sG2tYb2L7Nwt42292cRSbGyQYuq1Zm0b42i52vGnh9reEuS2npsjF9ugaf18SzL4fRZ89wv6oirtFpE5lZNhSNxN/AJ/xvYo7PxPc7qUEWLcenPvkplBSXDd14TuiVcwaw0NgxVejManj2jY2Yp8Yxj6HTzsEuNDtR6H6C7N51ZiDLXGrTcOAkmhFwBmHRXvZ2OthGldu2wUSoycL2AzY2UA3Lh5tlEt7q5w089UQW3oMW4kd4/ZDtLhGZ0CiaxXG/5bSzuR5OaCqtgAxAnCbA9BFkdxwlvhnvV17FbXlJ/KLLwabqqfirz34GM6edes/nM6RzC7B876G+vhY7upNYt2kLloYNTPBlsGWwB90ooGod7oQ/fZDdkSXFh46WARR42/Ded3swe5YXpVUaqiZpqLlIx/gFHuQXKagZI04XVXO3g9paDVMXeVA9y4Ppl3tx+WIPFi/20gZbePIZFa2J6fDk1fEFp1c+6a2yZAwqsQdXGc/jk0V9tLsWHvRU4f2f/gyuW74Csuz0HNO5BVgoHPRj3IQJeH5/B/a+tRPXs6HL1Bje7O9DXC8jyDJjXzzr0yQ6SvKtfCXdgisuasHVSz0or9Awrk5FPSV23EwP6hpUd7qtbI8kG7QYaRsTJ+qYTiesok7DmBrN3cglGpE5WjY2bVWwv6sOarCS2YueGSXAfEYGNZKJI5iXeQ5fLG5Df9rCvw+EcNmf/AU++uEPwS+Ttc89nd6ku9HSpNpq/MWnPomdExbhf5sNLImquD3SBH/fi0inO6hmZTz3dB0NNibjHS/tZiRiu1swyFdAZVGbfFnNSuW+BHr4oAODzo07Sc9U3LXALUdspGW7B2pg2QtEZmvKQIHfI8N+Q8HxKMllCNWLeLINU9PP47P5R+ClVvge7W79jbfiox/5MJn+zAfyR0q/E4CFLpkzFX/2uc/i9YrZeKAlg/cUKvh4aB+8vauRThFkqtnTA5kguBLjYzhEh4t/iuaTWZtbtlAlPpLBfQ9lKJXUEszephTvYcz72OoMfvLzJH56Xxp79lGZ0vyK3xcj4H0xGaL05cAaBchyv4ySxZMdqIu/gE9HD7gTBP+zDQgtuR5/8zefRGX52e+tOhn9zgCWtlq25BJ8/It34smCWXi8PYsPF9u4PbgTvr5VSKXbhyR5tEVy3KG/tBlFR5cH2Yzt7nklHRcvvJplKGS5H8SMFllYs87Ac/Se29pMd8loiCr5AJ0s+dRtIk7J9Sno6mao1B+Ao8tn1kcOsIwJC7iJdBfqEs/h76O7UE9N8M3DWcTmXoFPf+FzGF9Hm/47pt8ZwEIeTcONV1+Bj9/xZTwaasTK9jQ+Xmzh9sAuBHufpWptdmPGURWLoZZG0TOUUmzbX4C2dgMeP6VwAO5eHgWFQE21Spur4uARAz+6NwVVt9jYCmoJcmWlgr7B3MoI+cLJth0W2vrKoAWGtksYUSgnHRkeJDJ9qEu+gi8S3CkMh75LcFsbL8Jff/7zmNIwZYhhfrd0zp2sY0nAmFhXA720Cg++sROR/g68p1SDavZgx+AAklohdE+etBlphNJDqXfUAAZ6k8jXmjF5so38Qg+am20cop3t7XHQ1uygqU0kFu4OAJ2dNtqaZI2Tgll0xBqnqVj/ZgI/edCLw/F50KNjma+ERycvgzuXg+Cm6EtMSLyAL0S2YZJm4LtNJjpmLMDnv/wlXDz3kjOe/nqadO696OORgDxpQh308ho8vH4HPL1tuLFYR8Duwc6BbiTUfGjeolGoSKpp3YOMHcXefRk0HehGdZnphktvbrDwyJMW9u+lCmV4VEonrI0x8ca3qMZpG5de5cHci1Q8/AsTP7w3H7u65kLNa2T8S03iDtifjGQ+mEofohkTky/gs+EdqCG4/95iopfgfuaOO3HpxZeyvr8XcIV+PwALyZKRSeProJWNwc/W70eyoxm3lKgoV/uxN9aDHic8BHKu8+FUJHMkVG8QMWcMwSukgxXDRdPi7mr/l16zMZAAGsMOFoZtHKE3vT+hYBxV9y03anj5NQv/+r91aLOXwlvQ4DJLblDkJMRy2WTAbHw/GlKr8JnofneLx39rcTA48xJ89o5/wKWXLPh9giv0uwmTTkQ+r4abr1+GP7nzK3h5zHw80GpgGUOdLxQ0oSGxEsbABliyWlEmyuV09gnJZQHHhC8Qgq98Lra0XoynX/CjqMBGeSlDI15mKAxZsCgrqKQDo5SefFeHiVWvBJD0zUS4pJaSy2unBFdzV1oY8b2Yzzj3H/IPoUphKNRqInMR1fKdX8IlF1/mOn+/b/q9AiwkH1p81zWL8Bdf+jI2TFqMH1FtzvJZuKOkE5dkV8Ppf41xK11c1/k6OcguWVkyjgU9VI6tuwuQJaKl0mFGRA7GFTzWq6GLcbJ8BzkSlS38GQ93FyIQKeEZwx34PzEJY9AU8B1abAOWGs/g7wuOoJCq/AfdGqwFV+ILd/x/rlo+H8AV+r2p6KNJY+BaO3YMysZPxkutcWzdexAXe9NYFDWRSLbjcCqDlJZHjMPkSAH55Cpb7rDhRWqwG1PGNEG+5SgjR7LzToRhqOwUILvzzJ9tu18J3XigAVp0IkFhvq7dPZaReF66RMlkaXMAkdgbuEV5FX+V34PelIUfDAYRXHYTPkVv+aJZc12n7zyhV87JePDpkhRk6+6D+L//dw/6n/oZ3ufpQm3Eg18MeHBfug6tgXnwhydAl0nq7rSaExfdkYnxsSOYXbEaC2a2kIkIuUd11xXLumB307R+Fc+uq8bhzBL4otW8MJznbwIsfoBMrk2nWlGZeB0fCuzADaE0NvaZeEgpxvibPoDb/+x2jB935muJzibJePB5BfAwNbV346f33oc3f/Y/WEYn5upSHetSCu7pL8VW71wgMp2qXT4FT0BO5OlSK8jgvR0/ghLfLlQU9cIyFcTTQYQCuXnOR7qLMehMhB6WPajYDMfmJV48VbJhGbS3ezA9uxYfjxzCbMa4v+q08Hy4Gos+8jF89MMfQ2mx2IHzi85bgIUGYkk8/PjT+NV//xemH16P2+go9VNN3tsfwlNGAwYi8xEIVEoUyrsF6Nxzv0FUlbJVk5nOwDJyi8AU2cSDdlb6r3VfyP2SmDveewy47miQxLfGALyDG7Fc2YiPUyUHTQv3ys624y/Czbf/GW5Ycc2oN+n+XdF5DbBQOmvg1bUbcN8P/xva60/gtmiSKtuLJwc0/Dhejf2+i+CNNMIjm7+cSJrdWFoWq+XUrvw7XOHcQL6Ae1QTuLd53PFhmfJblVqPm7y78Z68FMM3A/fFAghevgwf+ctP4JK58+A59tNo5xGd9wALSel27z+C+3/2c2x96MdYlj6M68t92Guo+FFfGM9bjUhH5iIQFGm2ibHY0dOjt6U2G4c/sRVL8CY+FOlEjWbh8fYMVvsrMf/WD+G2D9+GifX18kTuwfOU3hEAD1Nv/yAef2o1Hrvnh6jZtxYfKnFQFvTg0V4F9yfH4IB/DrTwZHj1kKuCRz3GLLbWkbHiI5iQXodbKLU3UWrj9Mr+u83G4Qlz8e7bb8eKq69mbF0w9ND5Te8ogIUyWRObd+zGQz+7Hwd/dT+ud9pwdRmlOaPgf3tDeMEcT2meBW9wHH0shiou0Keqnkit7HCTQF5iGxZTaj8c6UCD38arPQbuT0dRsvQGfPBPb8fM6dPofZ+/KvlYescBLCSF7ekbwFNPP49f/PcPMfbgG/hwsYliv46VMeD+wWLs8s0BwtNpH/NzdlYmvv8WyfCeTqm1oKSa0JBdj/f7duOaSMrdOfa+LgsbyyZjyUdvx7tuuAGV5ed0ctw5oXckwMOUtSxs37kfP7rnRzjy9EO4zunA1cU6uqlmH+z34Kl0DTr8s6GH6qHpMoOCKnvYCaM3LjvJG9lelKe34Tp1I94b7XEH59dTah/JRuBZeA1u/fifYu7sOQiM4nOu5xO9owEeph7a5idXvoAnfvIjlOx+DbdE0miI6NiUAn7aG8Q6ux4pqm0tUAOV3rYs+Jb9IAOpvZhtrscHgk1YGDLRm3bwxKCCrRWNuOjWD+Kmm29Ctew0/g6mCwJgIVlUtmPvITz68CPY/sQjmN69G9flWwjoCl5OKHg6WYC31MmIBRqhI4sJxnaGPntwTSiGEGv/4gCwWi9F0ZIVuPG2D+KimTPhewfZ2hPRBQPwMCUzWbyydhMe/fn96Hr9GVyRbcWVUQu6ruKlhBfPJ6MY47Vwa2QQYzUTOxIOVhpR9DTMxaL33oarly1DSf752WlxOnTBATxMXX2DeOrZF7Hq0YcQfGstrrQ7MIfRk0agPXTT2pMWVqcD2F3ViMnX3IAbb3oXJjGuPb+j2tHTBQvwMB1oasNTz7yAzU8/huK9b6Ah3YVBxrs7C8chb+FyXH3zLZg/ayb8MvJwAdIFD7CQYTnYfeAQXly1GltffhEFpUVYcM01uOTiS1Ai3+a5gOkPAuBhSmZNtLR3uCstKmSA+A+A/qAA/kMkAfi8mXrwRzo39EeAL3D6I8AXOP0R4AubFMW27a8P/fFHurBIURTl+f8fDBM80mmoCLk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4957">
            <a:off x="874902" y="1607442"/>
            <a:ext cx="4135281" cy="432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840055" y="60524"/>
            <a:ext cx="8506097" cy="652865"/>
          </a:xfrm>
        </p:spPr>
        <p:txBody>
          <a:bodyPr>
            <a:noAutofit/>
          </a:bodyPr>
          <a:lstStyle/>
          <a:p>
            <a:pPr algn="ctr"/>
            <a:r>
              <a:rPr lang="en-US" sz="4000" dirty="0"/>
              <a:t>Home Learning…</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10</a:t>
            </a:fld>
            <a:endParaRPr lang="en-US" dirty="0"/>
          </a:p>
        </p:txBody>
      </p:sp>
      <p:sp>
        <p:nvSpPr>
          <p:cNvPr id="7" name="Rectangle 6"/>
          <p:cNvSpPr/>
          <p:nvPr/>
        </p:nvSpPr>
        <p:spPr>
          <a:xfrm>
            <a:off x="424658" y="1017223"/>
            <a:ext cx="10739085" cy="5616922"/>
          </a:xfrm>
          <a:prstGeom prst="rect">
            <a:avLst/>
          </a:prstGeom>
        </p:spPr>
        <p:txBody>
          <a:bodyPr wrap="square" lIns="91440" tIns="45720" rIns="91440" bIns="45720" anchor="t">
            <a:spAutoFit/>
          </a:bodyPr>
          <a:lstStyle/>
          <a:p>
            <a:pPr algn="ctr"/>
            <a:r>
              <a:rPr lang="en-US" sz="2100" dirty="0">
                <a:solidFill>
                  <a:schemeClr val="accent2"/>
                </a:solidFill>
              </a:rPr>
              <a:t>Children are all expected to </a:t>
            </a:r>
            <a:r>
              <a:rPr lang="en-US" sz="2100" b="1" dirty="0">
                <a:solidFill>
                  <a:schemeClr val="accent2"/>
                </a:solidFill>
              </a:rPr>
              <a:t>read</a:t>
            </a:r>
            <a:r>
              <a:rPr lang="en-US" sz="2100" dirty="0">
                <a:solidFill>
                  <a:schemeClr val="accent2"/>
                </a:solidFill>
              </a:rPr>
              <a:t> at home </a:t>
            </a:r>
            <a:r>
              <a:rPr lang="en-US" sz="2100" b="1" dirty="0">
                <a:solidFill>
                  <a:schemeClr val="accent2"/>
                </a:solidFill>
              </a:rPr>
              <a:t>three times a week </a:t>
            </a:r>
            <a:r>
              <a:rPr lang="en-US" sz="2100" dirty="0">
                <a:solidFill>
                  <a:schemeClr val="accent2"/>
                </a:solidFill>
              </a:rPr>
              <a:t>and this should be recorded in their diaries.</a:t>
            </a:r>
            <a:br>
              <a:rPr lang="en-US" sz="2100" dirty="0">
                <a:solidFill>
                  <a:schemeClr val="accent2"/>
                </a:solidFill>
              </a:rPr>
            </a:br>
            <a:r>
              <a:rPr lang="en-US" sz="2100" dirty="0">
                <a:solidFill>
                  <a:schemeClr val="accent2"/>
                </a:solidFill>
              </a:rPr>
              <a:t> </a:t>
            </a:r>
          </a:p>
          <a:p>
            <a:pPr algn="ctr"/>
            <a:r>
              <a:rPr lang="en-US" sz="2100" dirty="0">
                <a:solidFill>
                  <a:schemeClr val="accent2"/>
                </a:solidFill>
              </a:rPr>
              <a:t>Children will be given a </a:t>
            </a:r>
            <a:r>
              <a:rPr lang="en-US" sz="2100" dirty="0" err="1">
                <a:solidFill>
                  <a:schemeClr val="accent2"/>
                </a:solidFill>
              </a:rPr>
              <a:t>maths</a:t>
            </a:r>
            <a:r>
              <a:rPr lang="en-US" sz="2100" dirty="0">
                <a:solidFill>
                  <a:schemeClr val="accent2"/>
                </a:solidFill>
              </a:rPr>
              <a:t> KIRF </a:t>
            </a:r>
            <a:r>
              <a:rPr lang="en-US" sz="2100" b="1" dirty="0">
                <a:solidFill>
                  <a:schemeClr val="accent2"/>
                </a:solidFill>
              </a:rPr>
              <a:t>(Key Instant Recall Facts) </a:t>
            </a:r>
            <a:r>
              <a:rPr lang="en-US" sz="2100" dirty="0">
                <a:solidFill>
                  <a:schemeClr val="accent2"/>
                </a:solidFill>
              </a:rPr>
              <a:t>for each term, which will give you ideas of things you can recap at home to help with fluency. These will be quick ideas of things they can </a:t>
            </a:r>
            <a:r>
              <a:rPr lang="en-US" sz="2100" dirty="0" err="1">
                <a:solidFill>
                  <a:schemeClr val="accent2"/>
                </a:solidFill>
              </a:rPr>
              <a:t>practise</a:t>
            </a:r>
            <a:r>
              <a:rPr lang="en-US" sz="2100" dirty="0">
                <a:solidFill>
                  <a:schemeClr val="accent2"/>
                </a:solidFill>
              </a:rPr>
              <a:t> when in the car, on the way to school or whilst queuing at the shops etc.</a:t>
            </a:r>
          </a:p>
          <a:p>
            <a:pPr algn="ctr"/>
            <a:endParaRPr lang="en-US" sz="2100" dirty="0">
              <a:solidFill>
                <a:schemeClr val="accent2"/>
              </a:solidFill>
            </a:endParaRPr>
          </a:p>
          <a:p>
            <a:pPr algn="ctr"/>
            <a:r>
              <a:rPr lang="en-US" sz="2100" dirty="0">
                <a:solidFill>
                  <a:schemeClr val="accent2"/>
                </a:solidFill>
              </a:rPr>
              <a:t>Children should also complete 30 minutes </a:t>
            </a:r>
            <a:r>
              <a:rPr lang="en-US" sz="2100" b="1" dirty="0">
                <a:solidFill>
                  <a:schemeClr val="accent2"/>
                </a:solidFill>
              </a:rPr>
              <a:t>of Times Table Rock Stars </a:t>
            </a:r>
            <a:r>
              <a:rPr lang="en-US" sz="2100" dirty="0">
                <a:solidFill>
                  <a:schemeClr val="accent2"/>
                </a:solidFill>
              </a:rPr>
              <a:t>a week.</a:t>
            </a:r>
          </a:p>
          <a:p>
            <a:pPr algn="ctr"/>
            <a:endParaRPr lang="en-US" sz="2100" dirty="0">
              <a:solidFill>
                <a:schemeClr val="accent2"/>
              </a:solidFill>
            </a:endParaRPr>
          </a:p>
          <a:p>
            <a:pPr algn="ctr"/>
            <a:r>
              <a:rPr lang="en-US" sz="2100" dirty="0">
                <a:solidFill>
                  <a:schemeClr val="accent2"/>
                </a:solidFill>
              </a:rPr>
              <a:t>Children should also practice their weekly </a:t>
            </a:r>
            <a:r>
              <a:rPr lang="en-US" sz="2100" b="1" dirty="0">
                <a:solidFill>
                  <a:schemeClr val="accent2"/>
                </a:solidFill>
              </a:rPr>
              <a:t>spellings</a:t>
            </a:r>
            <a:r>
              <a:rPr lang="en-US" sz="2100" dirty="0">
                <a:solidFill>
                  <a:schemeClr val="accent2"/>
                </a:solidFill>
              </a:rPr>
              <a:t> on the sheet provided or any additional paper at home. Some children may have </a:t>
            </a:r>
            <a:r>
              <a:rPr lang="en-US" sz="2100" dirty="0" err="1">
                <a:solidFill>
                  <a:schemeClr val="accent2"/>
                </a:solidFill>
              </a:rPr>
              <a:t>individualised</a:t>
            </a:r>
            <a:r>
              <a:rPr lang="en-US" sz="2100" dirty="0">
                <a:solidFill>
                  <a:schemeClr val="accent2"/>
                </a:solidFill>
              </a:rPr>
              <a:t> spellings of common exception words from previous years or that we have noticed they need to practice from lessons. Please encourage them to focus on these words first.</a:t>
            </a:r>
          </a:p>
          <a:p>
            <a:pPr algn="ctr"/>
            <a:endParaRPr lang="en-US" sz="2100" dirty="0">
              <a:solidFill>
                <a:schemeClr val="accent2"/>
              </a:solidFill>
            </a:endParaRPr>
          </a:p>
          <a:p>
            <a:pPr algn="ctr"/>
            <a:r>
              <a:rPr lang="en-US" sz="2100" dirty="0">
                <a:solidFill>
                  <a:schemeClr val="accent2"/>
                </a:solidFill>
              </a:rPr>
              <a:t>Home learning is for recall of facts, knowledge and skills learnt. It will not be ‘marked’ as such, but any completed will be rewarded with dojo points. </a:t>
            </a:r>
            <a:r>
              <a:rPr lang="en-US" sz="2300" dirty="0">
                <a:solidFill>
                  <a:schemeClr val="accent2"/>
                </a:solidFill>
              </a:rPr>
              <a:t> </a:t>
            </a:r>
          </a:p>
        </p:txBody>
      </p:sp>
    </p:spTree>
    <p:extLst>
      <p:ext uri="{BB962C8B-B14F-4D97-AF65-F5344CB8AC3E}">
        <p14:creationId xmlns:p14="http://schemas.microsoft.com/office/powerpoint/2010/main" val="923917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t>Communication…</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11</a:t>
            </a:fld>
            <a:endParaRPr lang="en-US" dirty="0"/>
          </a:p>
        </p:txBody>
      </p:sp>
      <p:sp>
        <p:nvSpPr>
          <p:cNvPr id="7" name="Rectangle 6"/>
          <p:cNvSpPr/>
          <p:nvPr/>
        </p:nvSpPr>
        <p:spPr>
          <a:xfrm>
            <a:off x="882052" y="1007268"/>
            <a:ext cx="10427895" cy="5262979"/>
          </a:xfrm>
          <a:prstGeom prst="rect">
            <a:avLst/>
          </a:prstGeom>
        </p:spPr>
        <p:txBody>
          <a:bodyPr wrap="square" lIns="91440" tIns="45720" rIns="91440" bIns="45720" anchor="t">
            <a:spAutoFit/>
          </a:bodyPr>
          <a:lstStyle/>
          <a:p>
            <a:r>
              <a:rPr lang="en-GB" sz="2400" dirty="0">
                <a:solidFill>
                  <a:srgbClr val="00B0F0"/>
                </a:solidFill>
                <a:cs typeface="Century Gothic"/>
              </a:rPr>
              <a:t>We will contact you with any information through Class Dojo, email or physical parent letters. </a:t>
            </a:r>
          </a:p>
          <a:p>
            <a:endParaRPr lang="en-GB" sz="2400" dirty="0">
              <a:solidFill>
                <a:srgbClr val="00B0F0"/>
              </a:solidFill>
              <a:cs typeface="Century Gothic"/>
            </a:endParaRPr>
          </a:p>
          <a:p>
            <a:r>
              <a:rPr lang="en-GB" sz="2400" dirty="0">
                <a:solidFill>
                  <a:srgbClr val="00B0F0"/>
                </a:solidFill>
                <a:cs typeface="Century Gothic"/>
              </a:rPr>
              <a:t>We will also share things that we get up to on our Instagram page </a:t>
            </a:r>
            <a:r>
              <a:rPr lang="en-GB" sz="2400" b="1" dirty="0">
                <a:solidFill>
                  <a:srgbClr val="00B0F0"/>
                </a:solidFill>
                <a:cs typeface="Century Gothic"/>
              </a:rPr>
              <a:t>@</a:t>
            </a:r>
            <a:r>
              <a:rPr lang="en-US" sz="2400" b="1" dirty="0" err="1">
                <a:solidFill>
                  <a:srgbClr val="00B0F0"/>
                </a:solidFill>
                <a:latin typeface="Century Gothic"/>
                <a:cs typeface="Century Gothic"/>
              </a:rPr>
              <a:t>stratforduponavonprimary</a:t>
            </a:r>
            <a:endParaRPr lang="en-US" sz="2400" b="1" dirty="0">
              <a:solidFill>
                <a:srgbClr val="00B0F0"/>
              </a:solidFill>
              <a:latin typeface="Century Gothic"/>
              <a:cs typeface="Century Gothic"/>
            </a:endParaRPr>
          </a:p>
          <a:p>
            <a:endParaRPr lang="en-GB" sz="2400" dirty="0">
              <a:solidFill>
                <a:srgbClr val="00B0F0"/>
              </a:solidFill>
              <a:cs typeface="Century Gothic"/>
            </a:endParaRPr>
          </a:p>
          <a:p>
            <a:r>
              <a:rPr lang="en-GB" sz="2400" dirty="0">
                <a:solidFill>
                  <a:srgbClr val="00B0F0"/>
                </a:solidFill>
                <a:cs typeface="Century Gothic"/>
              </a:rPr>
              <a:t>Accident forms will be given out for any minor injuries, such as cuts and grazes. Any serious injuries or head injuries (even if minor) will be a phone call.</a:t>
            </a:r>
          </a:p>
          <a:p>
            <a:endParaRPr lang="en-GB" sz="2400" dirty="0">
              <a:solidFill>
                <a:srgbClr val="00B0F0"/>
              </a:solidFill>
              <a:cs typeface="Century Gothic"/>
            </a:endParaRPr>
          </a:p>
          <a:p>
            <a:r>
              <a:rPr lang="en-GB" sz="2400" dirty="0">
                <a:solidFill>
                  <a:srgbClr val="00B0F0"/>
                </a:solidFill>
                <a:cs typeface="Century Gothic"/>
              </a:rPr>
              <a:t>Please check Class Dojo, both the Whole School and Year 4 story for information, reminders and messages.</a:t>
            </a:r>
          </a:p>
          <a:p>
            <a:endParaRPr lang="en-GB" sz="2400" dirty="0">
              <a:solidFill>
                <a:srgbClr val="00B0F0"/>
              </a:solidFill>
              <a:cs typeface="Century Gothic"/>
            </a:endParaRPr>
          </a:p>
          <a:p>
            <a:r>
              <a:rPr lang="en-GB" sz="2400" dirty="0">
                <a:solidFill>
                  <a:srgbClr val="00B0F0"/>
                </a:solidFill>
                <a:cs typeface="Century Gothic"/>
              </a:rPr>
              <a:t>You must sign up to Class Dojo using your child’s unique code to access our class information.</a:t>
            </a:r>
            <a:endParaRPr lang="en-GB" sz="2000" dirty="0">
              <a:solidFill>
                <a:srgbClr val="00B0F0"/>
              </a:solidFill>
              <a:cs typeface="Century Gothic"/>
            </a:endParaRPr>
          </a:p>
        </p:txBody>
      </p:sp>
    </p:spTree>
    <p:extLst>
      <p:ext uri="{BB962C8B-B14F-4D97-AF65-F5344CB8AC3E}">
        <p14:creationId xmlns:p14="http://schemas.microsoft.com/office/powerpoint/2010/main" val="909608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t>Communication…</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12</a:t>
            </a:fld>
            <a:endParaRPr lang="en-US" dirty="0"/>
          </a:p>
        </p:txBody>
      </p:sp>
      <p:sp>
        <p:nvSpPr>
          <p:cNvPr id="7" name="Rectangle 6"/>
          <p:cNvSpPr/>
          <p:nvPr/>
        </p:nvSpPr>
        <p:spPr>
          <a:xfrm>
            <a:off x="1056976" y="652865"/>
            <a:ext cx="10427895" cy="5509200"/>
          </a:xfrm>
          <a:prstGeom prst="rect">
            <a:avLst/>
          </a:prstGeom>
        </p:spPr>
        <p:txBody>
          <a:bodyPr wrap="square" lIns="91440" tIns="45720" rIns="91440" bIns="45720" anchor="t">
            <a:spAutoFit/>
          </a:bodyPr>
          <a:lstStyle/>
          <a:p>
            <a:r>
              <a:rPr lang="en-GB" sz="2400" dirty="0">
                <a:solidFill>
                  <a:srgbClr val="00B0F0"/>
                </a:solidFill>
                <a:cs typeface="Century Gothic"/>
              </a:rPr>
              <a:t>We are always here to support and listen whatever it may be. </a:t>
            </a:r>
          </a:p>
          <a:p>
            <a:endParaRPr lang="en-GB" sz="2400" dirty="0">
              <a:solidFill>
                <a:srgbClr val="00B0F0"/>
              </a:solidFill>
              <a:cs typeface="Century Gothic"/>
            </a:endParaRPr>
          </a:p>
          <a:p>
            <a:r>
              <a:rPr lang="en-GB" sz="2400" dirty="0">
                <a:solidFill>
                  <a:srgbClr val="00B0F0"/>
                </a:solidFill>
                <a:cs typeface="Century Gothic"/>
              </a:rPr>
              <a:t>If you have any minor enquiries you can contact me via </a:t>
            </a:r>
            <a:r>
              <a:rPr lang="en-GB" sz="2400" dirty="0">
                <a:solidFill>
                  <a:srgbClr val="FF0000"/>
                </a:solidFill>
                <a:cs typeface="Century Gothic"/>
              </a:rPr>
              <a:t>Class Dojo messages </a:t>
            </a:r>
            <a:r>
              <a:rPr lang="en-GB" sz="2400" dirty="0">
                <a:solidFill>
                  <a:srgbClr val="00B0F0"/>
                </a:solidFill>
                <a:cs typeface="Century Gothic"/>
              </a:rPr>
              <a:t>or via email, through </a:t>
            </a:r>
            <a:r>
              <a:rPr lang="en-GB" sz="2400" dirty="0">
                <a:solidFill>
                  <a:srgbClr val="00B0F0"/>
                </a:solidFill>
                <a:cs typeface="Century Gothic"/>
                <a:hlinkClick r:id="rId2"/>
              </a:rPr>
              <a:t>admin2042@welearn365.com</a:t>
            </a:r>
            <a:r>
              <a:rPr lang="en-GB" sz="2400" dirty="0">
                <a:solidFill>
                  <a:srgbClr val="00B0F0"/>
                </a:solidFill>
                <a:cs typeface="Century Gothic"/>
              </a:rPr>
              <a:t> marking it FAO Mrs Archer.</a:t>
            </a:r>
          </a:p>
          <a:p>
            <a:endParaRPr lang="en-GB" sz="2400" dirty="0">
              <a:solidFill>
                <a:srgbClr val="00B0F0"/>
              </a:solidFill>
            </a:endParaRPr>
          </a:p>
          <a:p>
            <a:r>
              <a:rPr lang="en-GB" sz="2400" dirty="0">
                <a:solidFill>
                  <a:srgbClr val="00B0F0"/>
                </a:solidFill>
              </a:rPr>
              <a:t>Please note that, to help manage their workload, staff are not expected to respond routinely to emails/messages outside of school hours. It is our aim to respond to all emails within three school days of receipt.</a:t>
            </a:r>
          </a:p>
          <a:p>
            <a:endParaRPr lang="en-GB" sz="1600" dirty="0">
              <a:solidFill>
                <a:srgbClr val="00B0F0"/>
              </a:solidFill>
              <a:cs typeface="Century Gothic"/>
            </a:endParaRPr>
          </a:p>
          <a:p>
            <a:r>
              <a:rPr lang="en-GB" sz="2400" dirty="0">
                <a:solidFill>
                  <a:srgbClr val="00B0F0"/>
                </a:solidFill>
                <a:cs typeface="Century Gothic"/>
              </a:rPr>
              <a:t>You can also talk to the member of staff on the gate in the morning about any general enquiries or come to me in the playground at the end of the day (being mindful of adults releasing children). </a:t>
            </a:r>
          </a:p>
          <a:p>
            <a:endParaRPr lang="en-GB" sz="2400" dirty="0">
              <a:solidFill>
                <a:srgbClr val="00B0F0"/>
              </a:solidFill>
              <a:cs typeface="Century Gothic"/>
            </a:endParaRPr>
          </a:p>
          <a:p>
            <a:r>
              <a:rPr lang="en-GB" sz="2400" dirty="0">
                <a:solidFill>
                  <a:srgbClr val="00B0F0"/>
                </a:solidFill>
                <a:cs typeface="Century Gothic"/>
              </a:rPr>
              <a:t>Important issues can be spoken about in person and appointments with myself can either be arranged directly at the end of the day or via the school office. </a:t>
            </a:r>
            <a:endParaRPr lang="en-GB" sz="2000" dirty="0">
              <a:solidFill>
                <a:srgbClr val="00B0F0"/>
              </a:solidFill>
              <a:cs typeface="Century Gothic"/>
            </a:endParaRPr>
          </a:p>
        </p:txBody>
      </p:sp>
    </p:spTree>
    <p:extLst>
      <p:ext uri="{BB962C8B-B14F-4D97-AF65-F5344CB8AC3E}">
        <p14:creationId xmlns:p14="http://schemas.microsoft.com/office/powerpoint/2010/main" val="2387660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t> Expectations…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13</a:t>
            </a:fld>
            <a:endParaRPr lang="en-US" dirty="0"/>
          </a:p>
        </p:txBody>
      </p:sp>
      <p:sp>
        <p:nvSpPr>
          <p:cNvPr id="7" name="Rectangle 6"/>
          <p:cNvSpPr/>
          <p:nvPr/>
        </p:nvSpPr>
        <p:spPr>
          <a:xfrm>
            <a:off x="386000" y="570742"/>
            <a:ext cx="11420000" cy="6463308"/>
          </a:xfrm>
          <a:prstGeom prst="rect">
            <a:avLst/>
          </a:prstGeom>
        </p:spPr>
        <p:txBody>
          <a:bodyPr wrap="square" lIns="91440" tIns="45720" rIns="91440" bIns="45720" anchor="t">
            <a:spAutoFit/>
          </a:bodyPr>
          <a:lstStyle/>
          <a:p>
            <a:r>
              <a:rPr lang="en-GB" sz="2600" dirty="0">
                <a:solidFill>
                  <a:srgbClr val="00B0F0"/>
                </a:solidFill>
                <a:cs typeface="Century Gothic"/>
              </a:rPr>
              <a:t>Behaviour – high expectations, in class and in playground, in school on trips and when visitors are in and in after school clubs.</a:t>
            </a:r>
          </a:p>
          <a:p>
            <a:endParaRPr lang="en-GB" sz="2600" dirty="0">
              <a:solidFill>
                <a:srgbClr val="00B0F0"/>
              </a:solidFill>
              <a:cs typeface="Century Gothic"/>
            </a:endParaRPr>
          </a:p>
          <a:p>
            <a:r>
              <a:rPr lang="en-GB" sz="2600" dirty="0">
                <a:solidFill>
                  <a:srgbClr val="00B0F0"/>
                </a:solidFill>
                <a:cs typeface="Century Gothic"/>
              </a:rPr>
              <a:t>Class dojo points - house points.</a:t>
            </a:r>
          </a:p>
          <a:p>
            <a:endParaRPr lang="en-GB" sz="2600" dirty="0">
              <a:solidFill>
                <a:srgbClr val="00B0F0"/>
              </a:solidFill>
              <a:cs typeface="Century Gothic"/>
            </a:endParaRPr>
          </a:p>
          <a:p>
            <a:r>
              <a:rPr lang="en-GB" sz="2600" dirty="0">
                <a:solidFill>
                  <a:srgbClr val="00B0F0"/>
                </a:solidFill>
                <a:cs typeface="Century Gothic"/>
              </a:rPr>
              <a:t>School uniform/PE kit/ snack pots should all be clearly labelled and it is the children's responsibility to look after these.</a:t>
            </a:r>
          </a:p>
          <a:p>
            <a:endParaRPr lang="en-GB" sz="2600" dirty="0">
              <a:solidFill>
                <a:srgbClr val="00B0F0"/>
              </a:solidFill>
              <a:cs typeface="Century Gothic"/>
            </a:endParaRPr>
          </a:p>
          <a:p>
            <a:r>
              <a:rPr lang="en-GB" sz="2600" dirty="0">
                <a:solidFill>
                  <a:srgbClr val="00B0F0"/>
                </a:solidFill>
                <a:cs typeface="Century Gothic"/>
              </a:rPr>
              <a:t>Presentation – high expectations in school and when completing work/homework.</a:t>
            </a:r>
          </a:p>
          <a:p>
            <a:endParaRPr lang="en-GB" sz="2600" dirty="0">
              <a:solidFill>
                <a:srgbClr val="00B0F0"/>
              </a:solidFill>
              <a:cs typeface="Century Gothic"/>
            </a:endParaRPr>
          </a:p>
          <a:p>
            <a:r>
              <a:rPr lang="en-GB" sz="2600" dirty="0">
                <a:solidFill>
                  <a:srgbClr val="00B0F0"/>
                </a:solidFill>
                <a:cs typeface="Century Gothic"/>
              </a:rPr>
              <a:t>Encourage independence – children to inform us when they need a new reading book, handing in a letter, bringing sheets and kits home, handing homework in.</a:t>
            </a:r>
          </a:p>
          <a:p>
            <a:endParaRPr lang="en-GB" sz="2600" dirty="0">
              <a:solidFill>
                <a:srgbClr val="00B0F0"/>
              </a:solidFill>
              <a:cs typeface="Century Gothic"/>
            </a:endParaRPr>
          </a:p>
          <a:p>
            <a:r>
              <a:rPr lang="en-GB" sz="2600" dirty="0">
                <a:solidFill>
                  <a:srgbClr val="00B0F0"/>
                </a:solidFill>
                <a:cs typeface="Century Gothic"/>
              </a:rPr>
              <a:t>Named water bottle needs to be in school every day.</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3924890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286000" y="480060"/>
            <a:ext cx="7178041" cy="652865"/>
          </a:xfrm>
        </p:spPr>
        <p:txBody>
          <a:bodyPr>
            <a:noAutofit/>
          </a:bodyPr>
          <a:lstStyle/>
          <a:p>
            <a:pPr algn="ctr"/>
            <a:r>
              <a:rPr lang="en-US" sz="4000" dirty="0"/>
              <a:t> Celebrating Success…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14</a:t>
            </a:fld>
            <a:endParaRPr lang="en-US" dirty="0"/>
          </a:p>
        </p:txBody>
      </p:sp>
      <p:sp>
        <p:nvSpPr>
          <p:cNvPr id="7" name="Rectangle 6"/>
          <p:cNvSpPr/>
          <p:nvPr/>
        </p:nvSpPr>
        <p:spPr>
          <a:xfrm>
            <a:off x="1203865" y="1195074"/>
            <a:ext cx="9784269" cy="5386090"/>
          </a:xfrm>
          <a:prstGeom prst="rect">
            <a:avLst/>
          </a:prstGeom>
        </p:spPr>
        <p:txBody>
          <a:bodyPr wrap="square" lIns="91440" tIns="45720" rIns="91440" bIns="45720" anchor="t">
            <a:spAutoFit/>
          </a:bodyPr>
          <a:lstStyle/>
          <a:p>
            <a:r>
              <a:rPr lang="en-GB" sz="3200" dirty="0">
                <a:solidFill>
                  <a:srgbClr val="00B0F0"/>
                </a:solidFill>
                <a:cs typeface="Century Gothic"/>
              </a:rPr>
              <a:t>Weekly certificates of head teachers award and learner of the week to celebrate success</a:t>
            </a:r>
          </a:p>
          <a:p>
            <a:endParaRPr lang="en-GB" sz="3200" dirty="0">
              <a:solidFill>
                <a:srgbClr val="00B0F0"/>
              </a:solidFill>
              <a:cs typeface="Century Gothic"/>
            </a:endParaRPr>
          </a:p>
          <a:p>
            <a:r>
              <a:rPr lang="en-GB" sz="3200" dirty="0">
                <a:solidFill>
                  <a:srgbClr val="00B0F0"/>
                </a:solidFill>
                <a:cs typeface="Century Gothic"/>
              </a:rPr>
              <a:t>Wellbeing warriors and respect awards</a:t>
            </a:r>
          </a:p>
          <a:p>
            <a:endParaRPr lang="en-GB" sz="3200" dirty="0">
              <a:solidFill>
                <a:srgbClr val="00B0F0"/>
              </a:solidFill>
              <a:cs typeface="Century Gothic"/>
            </a:endParaRPr>
          </a:p>
          <a:p>
            <a:r>
              <a:rPr lang="en-GB" sz="3200" dirty="0">
                <a:solidFill>
                  <a:srgbClr val="00B0F0"/>
                </a:solidFill>
                <a:cs typeface="Century Gothic"/>
              </a:rPr>
              <a:t>Stickers and Dojo points (House points)</a:t>
            </a:r>
          </a:p>
          <a:p>
            <a:endParaRPr lang="en-GB" sz="3200" dirty="0">
              <a:solidFill>
                <a:srgbClr val="00B0F0"/>
              </a:solidFill>
              <a:cs typeface="Century Gothic"/>
            </a:endParaRPr>
          </a:p>
          <a:p>
            <a:r>
              <a:rPr lang="en-GB" sz="3200" dirty="0">
                <a:solidFill>
                  <a:srgbClr val="00B0F0"/>
                </a:solidFill>
                <a:cs typeface="Century Gothic"/>
              </a:rPr>
              <a:t>Topic Sharing Events </a:t>
            </a:r>
            <a:endParaRPr lang="en-GB" dirty="0"/>
          </a:p>
          <a:p>
            <a:endParaRPr lang="en-GB" sz="3200" dirty="0">
              <a:solidFill>
                <a:srgbClr val="00B0F0"/>
              </a:solidFill>
              <a:cs typeface="Century Gothic"/>
            </a:endParaRPr>
          </a:p>
          <a:p>
            <a:r>
              <a:rPr lang="en-GB" sz="3200" dirty="0">
                <a:solidFill>
                  <a:srgbClr val="00B0F0"/>
                </a:solidFill>
                <a:cs typeface="Century Gothic"/>
              </a:rPr>
              <a:t>Our Instagram page and Class Dojo stories</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1762170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652865"/>
          </a:xfrm>
        </p:spPr>
        <p:txBody>
          <a:bodyPr>
            <a:noAutofit/>
          </a:bodyPr>
          <a:lstStyle/>
          <a:p>
            <a:pPr algn="ctr"/>
            <a:r>
              <a:rPr lang="en-US" sz="4000" dirty="0"/>
              <a:t>AOB…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15</a:t>
            </a:fld>
            <a:endParaRPr lang="en-US" dirty="0"/>
          </a:p>
        </p:txBody>
      </p:sp>
      <p:sp>
        <p:nvSpPr>
          <p:cNvPr id="7" name="Rectangle 6"/>
          <p:cNvSpPr/>
          <p:nvPr/>
        </p:nvSpPr>
        <p:spPr>
          <a:xfrm>
            <a:off x="900691" y="835745"/>
            <a:ext cx="10584180" cy="5693866"/>
          </a:xfrm>
          <a:prstGeom prst="rect">
            <a:avLst/>
          </a:prstGeom>
        </p:spPr>
        <p:txBody>
          <a:bodyPr wrap="square" lIns="91440" tIns="45720" rIns="91440" bIns="45720" anchor="t">
            <a:spAutoFit/>
          </a:bodyPr>
          <a:lstStyle/>
          <a:p>
            <a:endParaRPr lang="en-US" sz="2800" dirty="0">
              <a:solidFill>
                <a:srgbClr val="00B0F0"/>
              </a:solidFill>
              <a:latin typeface="Century Gothic"/>
              <a:cs typeface="Century Gothic"/>
            </a:endParaRPr>
          </a:p>
          <a:p>
            <a:r>
              <a:rPr lang="en-US" sz="2400" dirty="0">
                <a:solidFill>
                  <a:srgbClr val="00B0F0"/>
                </a:solidFill>
              </a:rPr>
              <a:t>Remind children they have a locker in which to store their items, encourage that independence. </a:t>
            </a:r>
          </a:p>
          <a:p>
            <a:endParaRPr lang="en-US" sz="2400" dirty="0">
              <a:solidFill>
                <a:srgbClr val="00B0F0"/>
              </a:solidFill>
            </a:endParaRPr>
          </a:p>
          <a:p>
            <a:r>
              <a:rPr lang="en-US" sz="2400" dirty="0">
                <a:solidFill>
                  <a:srgbClr val="00B0F0"/>
                </a:solidFill>
              </a:rPr>
              <a:t>Medicines – Only prescribed medicines with child’s name on are allowed. They must be handed to the office. No medicines should be left in a child’s bag.</a:t>
            </a:r>
          </a:p>
          <a:p>
            <a:endParaRPr lang="en-US" sz="2400" dirty="0">
              <a:solidFill>
                <a:srgbClr val="00B0F0"/>
              </a:solidFill>
            </a:endParaRPr>
          </a:p>
          <a:p>
            <a:r>
              <a:rPr lang="en-US" sz="2400" dirty="0">
                <a:solidFill>
                  <a:srgbClr val="00B0F0"/>
                </a:solidFill>
              </a:rPr>
              <a:t>Healthy snacks – NUT FREE!</a:t>
            </a:r>
          </a:p>
          <a:p>
            <a:endParaRPr lang="en-US" sz="2400" dirty="0">
              <a:solidFill>
                <a:srgbClr val="00B0F0"/>
              </a:solidFill>
            </a:endParaRPr>
          </a:p>
          <a:p>
            <a:r>
              <a:rPr lang="en-US" sz="2400" dirty="0">
                <a:solidFill>
                  <a:srgbClr val="00B0F0"/>
                </a:solidFill>
              </a:rPr>
              <a:t>Children will get changed in school for PE so please make sure there PE bags and trainers are in school on PE days - Tuesday and Wednesdays</a:t>
            </a:r>
          </a:p>
          <a:p>
            <a:br>
              <a:rPr lang="en-US" sz="2400" dirty="0">
                <a:solidFill>
                  <a:srgbClr val="00B0F0"/>
                </a:solidFill>
              </a:rPr>
            </a:br>
            <a:r>
              <a:rPr lang="en-US" sz="2400" dirty="0">
                <a:solidFill>
                  <a:srgbClr val="00B0F0"/>
                </a:solidFill>
              </a:rPr>
              <a:t>Follow us on Instagram @</a:t>
            </a:r>
            <a:r>
              <a:rPr lang="en-US" sz="2400" dirty="0" err="1">
                <a:solidFill>
                  <a:srgbClr val="00B0F0"/>
                </a:solidFill>
              </a:rPr>
              <a:t>stratforduponavonprimary</a:t>
            </a:r>
            <a:endParaRPr lang="en-US" sz="2400" dirty="0">
              <a:solidFill>
                <a:srgbClr val="00B0F0"/>
              </a:solidFill>
            </a:endParaRPr>
          </a:p>
          <a:p>
            <a:endParaRPr lang="en-US" sz="2400" dirty="0">
              <a:solidFill>
                <a:srgbClr val="00B0F0"/>
              </a:solidFill>
            </a:endParaRPr>
          </a:p>
          <a:p>
            <a:r>
              <a:rPr lang="en-US" sz="2400" dirty="0">
                <a:solidFill>
                  <a:srgbClr val="C00000"/>
                </a:solidFill>
              </a:rPr>
              <a:t>RESPECT – our one school rule </a:t>
            </a:r>
          </a:p>
        </p:txBody>
      </p:sp>
    </p:spTree>
    <p:extLst>
      <p:ext uri="{BB962C8B-B14F-4D97-AF65-F5344CB8AC3E}">
        <p14:creationId xmlns:p14="http://schemas.microsoft.com/office/powerpoint/2010/main" val="1599126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1277455"/>
          </a:xfrm>
        </p:spPr>
        <p:txBody>
          <a:bodyPr>
            <a:noAutofit/>
          </a:bodyPr>
          <a:lstStyle/>
          <a:p>
            <a:pPr algn="ctr"/>
            <a:r>
              <a:rPr lang="en-US" sz="4000" dirty="0"/>
              <a:t>Designated Safeguarding leads...…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16</a:t>
            </a:fld>
            <a:endParaRPr lang="en-US" dirty="0"/>
          </a:p>
        </p:txBody>
      </p:sp>
      <p:sp>
        <p:nvSpPr>
          <p:cNvPr id="3" name="TextBox 2">
            <a:extLst>
              <a:ext uri="{FF2B5EF4-FFF2-40B4-BE49-F238E27FC236}">
                <a16:creationId xmlns:a16="http://schemas.microsoft.com/office/drawing/2014/main" id="{03CC147B-8DA0-4800-95AF-B841A656A9B5}"/>
              </a:ext>
            </a:extLst>
          </p:cNvPr>
          <p:cNvSpPr txBox="1"/>
          <p:nvPr/>
        </p:nvSpPr>
        <p:spPr>
          <a:xfrm>
            <a:off x="1346224" y="1768653"/>
            <a:ext cx="925717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GB" sz="2400" dirty="0">
                <a:solidFill>
                  <a:srgbClr val="00B0F0"/>
                </a:solidFill>
              </a:rPr>
              <a:t>If you have any concerns about your </a:t>
            </a:r>
            <a:r>
              <a:rPr lang="en-US" sz="2400" dirty="0">
                <a:solidFill>
                  <a:srgbClr val="00B0F0"/>
                </a:solidFill>
              </a:rPr>
              <a:t>​or another c</a:t>
            </a:r>
            <a:r>
              <a:rPr lang="en-GB" sz="2400" dirty="0" err="1">
                <a:solidFill>
                  <a:srgbClr val="00B0F0"/>
                </a:solidFill>
              </a:rPr>
              <a:t>hild</a:t>
            </a:r>
            <a:r>
              <a:rPr lang="en-GB" sz="2400" dirty="0">
                <a:solidFill>
                  <a:srgbClr val="00B0F0"/>
                </a:solidFill>
              </a:rPr>
              <a:t> or need our support you can come and speak with me directly. You may want to contact the school office and arrange a meeting in private.</a:t>
            </a:r>
            <a:r>
              <a:rPr lang="en-US" sz="2400" dirty="0">
                <a:solidFill>
                  <a:srgbClr val="00B0F0"/>
                </a:solidFill>
              </a:rPr>
              <a:t>​</a:t>
            </a:r>
          </a:p>
          <a:p>
            <a:pPr algn="ctr" rtl="0"/>
            <a:endParaRPr lang="en-US" sz="2400" dirty="0">
              <a:solidFill>
                <a:srgbClr val="00B0F0"/>
              </a:solidFill>
            </a:endParaRPr>
          </a:p>
          <a:p>
            <a:pPr algn="ctr" rtl="0"/>
            <a:r>
              <a:rPr lang="en-GB" sz="2400" dirty="0">
                <a:solidFill>
                  <a:srgbClr val="00B0F0"/>
                </a:solidFill>
              </a:rPr>
              <a:t>The DSL team are always welcoming and can support you with your concerns.</a:t>
            </a:r>
            <a:r>
              <a:rPr lang="en-US" sz="2400" dirty="0">
                <a:solidFill>
                  <a:srgbClr val="00B0F0"/>
                </a:solidFill>
              </a:rPr>
              <a:t>​</a:t>
            </a:r>
          </a:p>
        </p:txBody>
      </p:sp>
      <p:sp>
        <p:nvSpPr>
          <p:cNvPr id="6" name="AutoShape 2"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8"/>
          <p:cNvSpPr/>
          <p:nvPr/>
        </p:nvSpPr>
        <p:spPr>
          <a:xfrm>
            <a:off x="5974813" y="3244334"/>
            <a:ext cx="242374" cy="369332"/>
          </a:xfrm>
          <a:prstGeom prst="rect">
            <a:avLst/>
          </a:prstGeom>
        </p:spPr>
        <p:txBody>
          <a:bodyPr wrap="none">
            <a:spAutoFit/>
          </a:bodyPr>
          <a:lstStyle/>
          <a:p>
            <a:r>
              <a:rPr lang="en-GB" dirty="0"/>
              <a:t> </a:t>
            </a:r>
          </a:p>
        </p:txBody>
      </p:sp>
      <p:sp>
        <p:nvSpPr>
          <p:cNvPr id="11" name="AutoShape 6"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8"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66992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5974813" y="3244334"/>
            <a:ext cx="242374" cy="369332"/>
          </a:xfrm>
          <a:prstGeom prst="rect">
            <a:avLst/>
          </a:prstGeom>
        </p:spPr>
        <p:txBody>
          <a:bodyPr wrap="none">
            <a:spAutoFit/>
          </a:bodyPr>
          <a:lstStyle/>
          <a:p>
            <a:r>
              <a:rPr lang="en-GB" dirty="0"/>
              <a:t> </a:t>
            </a:r>
          </a:p>
        </p:txBody>
      </p:sp>
      <p:pic>
        <p:nvPicPr>
          <p:cNvPr id="5" name="Picture 4">
            <a:extLst>
              <a:ext uri="{FF2B5EF4-FFF2-40B4-BE49-F238E27FC236}">
                <a16:creationId xmlns:a16="http://schemas.microsoft.com/office/drawing/2014/main" id="{3D92C97E-F36A-4DF5-9070-5C2F4BFB5138}"/>
              </a:ext>
            </a:extLst>
          </p:cNvPr>
          <p:cNvPicPr>
            <a:picLocks noChangeAspect="1"/>
          </p:cNvPicPr>
          <p:nvPr/>
        </p:nvPicPr>
        <p:blipFill rotWithShape="1">
          <a:blip r:embed="rId2"/>
          <a:srcRect t="50205"/>
          <a:stretch/>
        </p:blipFill>
        <p:spPr>
          <a:xfrm>
            <a:off x="5974813" y="4205534"/>
            <a:ext cx="4039347" cy="2195265"/>
          </a:xfrm>
          <a:prstGeom prst="rect">
            <a:avLst/>
          </a:prstGeom>
        </p:spPr>
      </p:pic>
      <p:pic>
        <p:nvPicPr>
          <p:cNvPr id="14" name="Picture 13">
            <a:extLst>
              <a:ext uri="{FF2B5EF4-FFF2-40B4-BE49-F238E27FC236}">
                <a16:creationId xmlns:a16="http://schemas.microsoft.com/office/drawing/2014/main" id="{31853A38-84B4-49D8-9C2E-A54D4031B801}"/>
              </a:ext>
            </a:extLst>
          </p:cNvPr>
          <p:cNvPicPr>
            <a:picLocks noChangeAspect="1"/>
          </p:cNvPicPr>
          <p:nvPr/>
        </p:nvPicPr>
        <p:blipFill rotWithShape="1">
          <a:blip r:embed="rId2"/>
          <a:srcRect b="50205"/>
          <a:stretch/>
        </p:blipFill>
        <p:spPr>
          <a:xfrm>
            <a:off x="1647546" y="4205534"/>
            <a:ext cx="4039347" cy="2195265"/>
          </a:xfrm>
          <a:prstGeom prst="rect">
            <a:avLst/>
          </a:prstGeom>
        </p:spPr>
      </p:pic>
    </p:spTree>
    <p:extLst>
      <p:ext uri="{BB962C8B-B14F-4D97-AF65-F5344CB8AC3E}">
        <p14:creationId xmlns:p14="http://schemas.microsoft.com/office/powerpoint/2010/main" val="1976197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Carrying Red Backpack">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rotWithShape="1">
          <a:blip r:embed="rId2"/>
          <a:srcRect l="17932" t="26156" r="14038" b="34430"/>
          <a:stretch/>
        </p:blipFill>
        <p:spPr>
          <a:xfrm>
            <a:off x="-1600" y="1096296"/>
            <a:ext cx="6052552" cy="5259842"/>
          </a:xfrm>
        </p:spPr>
      </p:pic>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Thank You!</a:t>
            </a:r>
            <a:endParaRPr lang="ru-RU" dirty="0"/>
          </a:p>
        </p:txBody>
      </p:sp>
      <p:sp>
        <p:nvSpPr>
          <p:cNvPr id="5" name="Text Placeholder 4">
            <a:extLst>
              <a:ext uri="{FF2B5EF4-FFF2-40B4-BE49-F238E27FC236}">
                <a16:creationId xmlns:a16="http://schemas.microsoft.com/office/drawing/2014/main" id="{35C811F0-BF14-4E30-8542-2B11953BBE2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92333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21129583">
            <a:off x="40613" y="996497"/>
            <a:ext cx="4936743" cy="933744"/>
          </a:xfrm>
        </p:spPr>
        <p:txBody>
          <a:bodyPr>
            <a:normAutofit fontScale="90000"/>
          </a:bodyPr>
          <a:lstStyle/>
          <a:p>
            <a:r>
              <a:rPr lang="en-US" dirty="0"/>
              <a:t>Meet the teacher – </a:t>
            </a:r>
            <a:r>
              <a:rPr lang="en-US" dirty="0" err="1"/>
              <a:t>Mrs</a:t>
            </a:r>
            <a:r>
              <a:rPr lang="en-US" dirty="0"/>
              <a:t> Archer</a:t>
            </a:r>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a:off x="410417" y="2967553"/>
            <a:ext cx="4949411" cy="2947281"/>
          </a:xfrm>
        </p:spPr>
        <p:txBody>
          <a:bodyPr>
            <a:normAutofit/>
          </a:bodyPr>
          <a:lstStyle/>
          <a:p>
            <a:pPr algn="ctr"/>
            <a:r>
              <a:rPr lang="en-US" sz="3200" dirty="0">
                <a:latin typeface="+mj-lt"/>
              </a:rPr>
              <a:t>Welcome to Year 4! </a:t>
            </a:r>
          </a:p>
          <a:p>
            <a:endParaRPr lang="en-US" sz="3200" dirty="0">
              <a:latin typeface="+mj-lt"/>
            </a:endParaRPr>
          </a:p>
          <a:p>
            <a:pPr algn="ctr"/>
            <a:r>
              <a:rPr lang="en-US" sz="3000" dirty="0">
                <a:latin typeface="+mj-lt"/>
              </a:rPr>
              <a:t>I am </a:t>
            </a:r>
            <a:r>
              <a:rPr lang="en-US" sz="3000" dirty="0" err="1">
                <a:latin typeface="+mj-lt"/>
              </a:rPr>
              <a:t>Mrs</a:t>
            </a:r>
            <a:r>
              <a:rPr lang="en-US" sz="3000" dirty="0">
                <a:latin typeface="+mj-lt"/>
              </a:rPr>
              <a:t> Archer and I am the Year 4 teacher.</a:t>
            </a: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2</a:t>
            </a:fld>
            <a:endParaRPr lang="en-US" dirty="0"/>
          </a:p>
        </p:txBody>
      </p:sp>
      <p:sp>
        <p:nvSpPr>
          <p:cNvPr id="6" name="Picture Placeholder 5">
            <a:extLst>
              <a:ext uri="{FF2B5EF4-FFF2-40B4-BE49-F238E27FC236}">
                <a16:creationId xmlns:a16="http://schemas.microsoft.com/office/drawing/2014/main" id="{CF0CF9AE-6C66-4492-A6B7-59390F9307DE}"/>
              </a:ext>
            </a:extLst>
          </p:cNvPr>
          <p:cNvSpPr>
            <a:spLocks noGrp="1"/>
          </p:cNvSpPr>
          <p:nvPr>
            <p:ph type="pic" sz="quarter" idx="14"/>
          </p:nvPr>
        </p:nvSpPr>
        <p:spPr/>
      </p:sp>
      <p:pic>
        <p:nvPicPr>
          <p:cNvPr id="1026" name="Picture 2" descr="https://www.stratfordprimary.co.uk/storage/get_img/NGU0YmE5Y2Q4MGI3NzU2OGUwZGQ5NWY0NDBjYmRiOTYwODU3ZDRlNGM0MmFhN2QyOTE3YzBhMTIzMmJlZmFkODliZGMzNmZlZDNjNzIyNjcxMDBkMGU4Y2ZkN2ExNmNkYTEzYzRjZTE1OTJlMDUyNzI4MTgwZmQ1NzhiOTczNmVRWVZrTmpua2FBVzVlbjZIM09vYnZXeVlNV0ZiLy8yQnh0RUJtOWpLNTV3PQ%3D%3D/small">
            <a:extLst>
              <a:ext uri="{FF2B5EF4-FFF2-40B4-BE49-F238E27FC236}">
                <a16:creationId xmlns:a16="http://schemas.microsoft.com/office/drawing/2014/main" id="{288C5DDA-34C1-461C-9A03-DB7A0C4E5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01476">
            <a:off x="7179273" y="1287842"/>
            <a:ext cx="3057525" cy="305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418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568709" y="86205"/>
            <a:ext cx="6286500" cy="652865"/>
          </a:xfrm>
        </p:spPr>
        <p:txBody>
          <a:bodyPr>
            <a:noAutofit/>
          </a:bodyPr>
          <a:lstStyle/>
          <a:p>
            <a:pPr algn="ctr"/>
            <a:r>
              <a:rPr lang="en-US" sz="4000" dirty="0"/>
              <a:t>A typical day in Year 4…</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3</a:t>
            </a:fld>
            <a:endParaRPr lang="en-US" dirty="0"/>
          </a:p>
        </p:txBody>
      </p:sp>
      <p:sp>
        <p:nvSpPr>
          <p:cNvPr id="7" name="Rectangle 6"/>
          <p:cNvSpPr/>
          <p:nvPr/>
        </p:nvSpPr>
        <p:spPr>
          <a:xfrm>
            <a:off x="1082180" y="822960"/>
            <a:ext cx="10723820" cy="6093976"/>
          </a:xfrm>
          <a:prstGeom prst="rect">
            <a:avLst/>
          </a:prstGeom>
        </p:spPr>
        <p:txBody>
          <a:bodyPr wrap="square" lIns="91440" tIns="45720" rIns="91440" bIns="45720" anchor="t">
            <a:spAutoFit/>
          </a:bodyPr>
          <a:lstStyle/>
          <a:p>
            <a:r>
              <a:rPr lang="en-US" sz="2600" dirty="0">
                <a:solidFill>
                  <a:schemeClr val="accent2"/>
                </a:solidFill>
              </a:rPr>
              <a:t>As soon as the children arrive at school they will put their belongings away in their lockers and sit at their tables to quietly complete the morning activity of Fluent in 5 (</a:t>
            </a:r>
            <a:r>
              <a:rPr lang="en-US" sz="2600" dirty="0" err="1">
                <a:solidFill>
                  <a:schemeClr val="accent2"/>
                </a:solidFill>
              </a:rPr>
              <a:t>maths</a:t>
            </a:r>
            <a:r>
              <a:rPr lang="en-US" sz="2600" dirty="0">
                <a:solidFill>
                  <a:schemeClr val="accent2"/>
                </a:solidFill>
              </a:rPr>
              <a:t> fluency questions) during registration. They will also have time to use their </a:t>
            </a:r>
            <a:r>
              <a:rPr lang="en-US" sz="2600" dirty="0" err="1">
                <a:solidFill>
                  <a:schemeClr val="accent2"/>
                </a:solidFill>
              </a:rPr>
              <a:t>colour</a:t>
            </a:r>
            <a:r>
              <a:rPr lang="en-US" sz="2600" dirty="0">
                <a:solidFill>
                  <a:schemeClr val="accent2"/>
                </a:solidFill>
              </a:rPr>
              <a:t> monsters to let us know how they are feeling if they wish to. </a:t>
            </a:r>
          </a:p>
          <a:p>
            <a:endParaRPr lang="en-US" sz="2600" dirty="0">
              <a:solidFill>
                <a:schemeClr val="accent2"/>
              </a:solidFill>
            </a:endParaRPr>
          </a:p>
          <a:p>
            <a:r>
              <a:rPr lang="en-US" sz="2600" dirty="0">
                <a:solidFill>
                  <a:schemeClr val="accent2"/>
                </a:solidFill>
              </a:rPr>
              <a:t>They then will have either an assembly or Times Table </a:t>
            </a:r>
            <a:r>
              <a:rPr lang="en-US" sz="2600" dirty="0" err="1">
                <a:solidFill>
                  <a:schemeClr val="accent2"/>
                </a:solidFill>
              </a:rPr>
              <a:t>Rockstars</a:t>
            </a:r>
            <a:r>
              <a:rPr lang="en-US" sz="2600" dirty="0">
                <a:solidFill>
                  <a:schemeClr val="accent2"/>
                </a:solidFill>
              </a:rPr>
              <a:t> session. After that they have their morning lessons which consist of the core subjects Mathematics, English and Spelling, Punctuation and Grammar (SPAG).</a:t>
            </a:r>
          </a:p>
          <a:p>
            <a:endParaRPr lang="en-US" sz="2600" dirty="0">
              <a:solidFill>
                <a:schemeClr val="accent2"/>
              </a:solidFill>
            </a:endParaRPr>
          </a:p>
          <a:p>
            <a:r>
              <a:rPr lang="en-US" sz="2600" dirty="0">
                <a:solidFill>
                  <a:schemeClr val="accent2"/>
                </a:solidFill>
              </a:rPr>
              <a:t>After lunch they will have time either for quiet reading or handwriting before starting our topic based learning and the foundation subjects. </a:t>
            </a:r>
          </a:p>
          <a:p>
            <a:endParaRPr lang="en-US" sz="2600" dirty="0">
              <a:solidFill>
                <a:schemeClr val="accent2"/>
              </a:solidFill>
            </a:endParaRPr>
          </a:p>
          <a:p>
            <a:r>
              <a:rPr lang="en-US" sz="2600" dirty="0">
                <a:solidFill>
                  <a:schemeClr val="accent2"/>
                </a:solidFill>
              </a:rPr>
              <a:t>The day will end with either an assembly or a whole class story.</a:t>
            </a:r>
          </a:p>
        </p:txBody>
      </p:sp>
    </p:spTree>
    <p:extLst>
      <p:ext uri="{BB962C8B-B14F-4D97-AF65-F5344CB8AC3E}">
        <p14:creationId xmlns:p14="http://schemas.microsoft.com/office/powerpoint/2010/main" val="413896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4</a:t>
            </a:fld>
            <a:endParaRPr lang="en-US" noProof="0" dirty="0"/>
          </a:p>
        </p:txBody>
      </p:sp>
      <p:sp>
        <p:nvSpPr>
          <p:cNvPr id="5" name="Title 1">
            <a:extLst>
              <a:ext uri="{FF2B5EF4-FFF2-40B4-BE49-F238E27FC236}">
                <a16:creationId xmlns:a16="http://schemas.microsoft.com/office/drawing/2014/main" id="{F845AB00-1C5C-4EB0-B93F-C03AB7A9BC6F}"/>
              </a:ext>
            </a:extLst>
          </p:cNvPr>
          <p:cNvSpPr>
            <a:spLocks noGrp="1"/>
          </p:cNvSpPr>
          <p:nvPr>
            <p:ph type="title"/>
          </p:nvPr>
        </p:nvSpPr>
        <p:spPr>
          <a:xfrm>
            <a:off x="1666144" y="0"/>
            <a:ext cx="8859712" cy="652865"/>
          </a:xfrm>
        </p:spPr>
        <p:txBody>
          <a:bodyPr>
            <a:noAutofit/>
          </a:bodyPr>
          <a:lstStyle/>
          <a:p>
            <a:pPr algn="ctr"/>
            <a:r>
              <a:rPr lang="en-US" dirty="0"/>
              <a:t>The timetable will look similar to this, occasionally we shuffle foundation subjects around to accommodate different types of learning or longer projects.</a:t>
            </a:r>
          </a:p>
        </p:txBody>
      </p:sp>
      <p:pic>
        <p:nvPicPr>
          <p:cNvPr id="7" name="Picture 6" descr="A table of school items&#10;&#10;Description automatically generated with medium confidence">
            <a:extLst>
              <a:ext uri="{FF2B5EF4-FFF2-40B4-BE49-F238E27FC236}">
                <a16:creationId xmlns:a16="http://schemas.microsoft.com/office/drawing/2014/main" id="{C9292707-52C8-4576-96B4-3AB1A5E24D80}"/>
              </a:ext>
            </a:extLst>
          </p:cNvPr>
          <p:cNvPicPr/>
          <p:nvPr/>
        </p:nvPicPr>
        <p:blipFill>
          <a:blip r:embed="rId2">
            <a:extLst>
              <a:ext uri="{28A0092B-C50C-407E-A947-70E740481C1C}">
                <a14:useLocalDpi xmlns:a14="http://schemas.microsoft.com/office/drawing/2010/main" val="0"/>
              </a:ext>
            </a:extLst>
          </a:blip>
          <a:stretch>
            <a:fillRect/>
          </a:stretch>
        </p:blipFill>
        <p:spPr>
          <a:xfrm>
            <a:off x="1563264" y="752986"/>
            <a:ext cx="8946863" cy="6105014"/>
          </a:xfrm>
          <a:prstGeom prst="rect">
            <a:avLst/>
          </a:prstGeom>
        </p:spPr>
      </p:pic>
    </p:spTree>
    <p:extLst>
      <p:ext uri="{BB962C8B-B14F-4D97-AF65-F5344CB8AC3E}">
        <p14:creationId xmlns:p14="http://schemas.microsoft.com/office/powerpoint/2010/main" val="263820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t>English and Mathematics.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5</a:t>
            </a:fld>
            <a:endParaRPr lang="en-US" dirty="0"/>
          </a:p>
        </p:txBody>
      </p:sp>
      <p:sp>
        <p:nvSpPr>
          <p:cNvPr id="7" name="Rectangle 6"/>
          <p:cNvSpPr/>
          <p:nvPr/>
        </p:nvSpPr>
        <p:spPr>
          <a:xfrm>
            <a:off x="83820" y="845812"/>
            <a:ext cx="12024360" cy="6124754"/>
          </a:xfrm>
          <a:prstGeom prst="rect">
            <a:avLst/>
          </a:prstGeom>
        </p:spPr>
        <p:txBody>
          <a:bodyPr wrap="square">
            <a:spAutoFit/>
          </a:bodyPr>
          <a:lstStyle/>
          <a:p>
            <a:pPr algn="ctr"/>
            <a:r>
              <a:rPr lang="en-US" sz="2300" dirty="0">
                <a:solidFill>
                  <a:schemeClr val="accent2"/>
                </a:solidFill>
              </a:rPr>
              <a:t>English – based on a whole class text that is usually linked to that term’s topic. </a:t>
            </a:r>
          </a:p>
          <a:p>
            <a:pPr algn="ctr"/>
            <a:endParaRPr lang="en-US" sz="2300" dirty="0">
              <a:solidFill>
                <a:schemeClr val="accent2"/>
              </a:solidFill>
            </a:endParaRPr>
          </a:p>
          <a:p>
            <a:r>
              <a:rPr lang="en-US" sz="2300" dirty="0">
                <a:solidFill>
                  <a:schemeClr val="accent2"/>
                </a:solidFill>
              </a:rPr>
              <a:t>The class texts this year are:</a:t>
            </a:r>
          </a:p>
          <a:p>
            <a:pPr algn="ctr"/>
            <a:r>
              <a:rPr lang="en-US" sz="2000" dirty="0">
                <a:solidFill>
                  <a:srgbClr val="C00000"/>
                </a:solidFill>
              </a:rPr>
              <a:t>‘</a:t>
            </a:r>
            <a:r>
              <a:rPr lang="en-GB" sz="2000" dirty="0">
                <a:solidFill>
                  <a:srgbClr val="C00000"/>
                </a:solidFill>
              </a:rPr>
              <a:t>Saxon Tales’ by Terry </a:t>
            </a:r>
            <a:r>
              <a:rPr lang="en-GB" sz="2000" dirty="0" err="1">
                <a:solidFill>
                  <a:srgbClr val="C00000"/>
                </a:solidFill>
              </a:rPr>
              <a:t>Deary</a:t>
            </a:r>
            <a:r>
              <a:rPr lang="en-GB" sz="2000" dirty="0">
                <a:solidFill>
                  <a:srgbClr val="C00000"/>
                </a:solidFill>
              </a:rPr>
              <a:t> </a:t>
            </a:r>
          </a:p>
          <a:p>
            <a:pPr algn="ctr"/>
            <a:r>
              <a:rPr lang="en-GB" sz="2000" dirty="0">
                <a:solidFill>
                  <a:srgbClr val="C00000"/>
                </a:solidFill>
              </a:rPr>
              <a:t>‘How to train your dragon’ and ‘How to be a Viking’ by Cressida Cowell</a:t>
            </a:r>
          </a:p>
          <a:p>
            <a:pPr algn="ctr"/>
            <a:r>
              <a:rPr lang="en-GB" sz="2000" dirty="0">
                <a:solidFill>
                  <a:srgbClr val="C00000"/>
                </a:solidFill>
              </a:rPr>
              <a:t>‘King of the Cloud Forests’ by Michael Morpurgo</a:t>
            </a:r>
          </a:p>
          <a:p>
            <a:pPr algn="ctr"/>
            <a:r>
              <a:rPr lang="en-GB" sz="2000" dirty="0">
                <a:solidFill>
                  <a:srgbClr val="C00000"/>
                </a:solidFill>
              </a:rPr>
              <a:t>Romeo and Juliet – Shakespeare</a:t>
            </a:r>
          </a:p>
          <a:p>
            <a:pPr algn="ctr"/>
            <a:r>
              <a:rPr lang="en-GB" sz="2000" dirty="0">
                <a:solidFill>
                  <a:srgbClr val="C00000"/>
                </a:solidFill>
              </a:rPr>
              <a:t>‘Marcy and the Riddle of the Sphinx’ by Joe Todd-Stanton</a:t>
            </a:r>
          </a:p>
          <a:p>
            <a:pPr algn="ctr"/>
            <a:r>
              <a:rPr lang="en-GB" sz="2000" dirty="0">
                <a:solidFill>
                  <a:srgbClr val="C00000"/>
                </a:solidFill>
              </a:rPr>
              <a:t>‘Secrets of a Sun King’ by Emma Carroll</a:t>
            </a:r>
          </a:p>
          <a:p>
            <a:pPr algn="ctr"/>
            <a:r>
              <a:rPr lang="en-GB" sz="2000" dirty="0">
                <a:solidFill>
                  <a:srgbClr val="C00000"/>
                </a:solidFill>
              </a:rPr>
              <a:t>‘Egyptian Cinderella’ by Shirley </a:t>
            </a:r>
            <a:r>
              <a:rPr lang="en-GB" sz="2000" dirty="0" err="1">
                <a:solidFill>
                  <a:srgbClr val="C00000"/>
                </a:solidFill>
              </a:rPr>
              <a:t>Climo</a:t>
            </a:r>
            <a:endParaRPr lang="en-US" sz="2000" dirty="0">
              <a:solidFill>
                <a:srgbClr val="C00000"/>
              </a:solidFill>
            </a:endParaRPr>
          </a:p>
          <a:p>
            <a:pPr algn="ctr"/>
            <a:endParaRPr lang="en-US" sz="2300" dirty="0">
              <a:solidFill>
                <a:schemeClr val="accent2"/>
              </a:solidFill>
            </a:endParaRPr>
          </a:p>
          <a:p>
            <a:r>
              <a:rPr lang="en-US" sz="2300" dirty="0">
                <a:solidFill>
                  <a:schemeClr val="accent2"/>
                </a:solidFill>
              </a:rPr>
              <a:t>Whole class reading also takes place daily to help children be immersed in a range of texts. </a:t>
            </a:r>
          </a:p>
          <a:p>
            <a:endParaRPr lang="en-US" sz="2300" dirty="0">
              <a:solidFill>
                <a:schemeClr val="accent2"/>
              </a:solidFill>
            </a:endParaRPr>
          </a:p>
          <a:p>
            <a:r>
              <a:rPr lang="en-US" sz="2300" dirty="0" err="1">
                <a:solidFill>
                  <a:schemeClr val="accent2"/>
                </a:solidFill>
              </a:rPr>
              <a:t>Maths</a:t>
            </a:r>
            <a:r>
              <a:rPr lang="en-US" sz="2300" dirty="0">
                <a:solidFill>
                  <a:schemeClr val="accent2"/>
                </a:solidFill>
              </a:rPr>
              <a:t> Mastery is about deepening children’s understanding, use and manipulation of all things </a:t>
            </a:r>
            <a:r>
              <a:rPr lang="en-US" sz="2300" dirty="0" err="1">
                <a:solidFill>
                  <a:schemeClr val="accent2"/>
                </a:solidFill>
              </a:rPr>
              <a:t>maths</a:t>
            </a:r>
            <a:r>
              <a:rPr lang="en-US" sz="2300" dirty="0">
                <a:solidFill>
                  <a:schemeClr val="accent2"/>
                </a:solidFill>
              </a:rPr>
              <a:t>.</a:t>
            </a:r>
            <a:br>
              <a:rPr lang="en-US" sz="2300" dirty="0">
                <a:solidFill>
                  <a:schemeClr val="accent2"/>
                </a:solidFill>
              </a:rPr>
            </a:br>
            <a:endParaRPr lang="en-US" sz="2300" dirty="0">
              <a:solidFill>
                <a:schemeClr val="accent2"/>
              </a:solidFill>
            </a:endParaRPr>
          </a:p>
          <a:p>
            <a:r>
              <a:rPr lang="en-US" sz="2300" dirty="0">
                <a:solidFill>
                  <a:schemeClr val="accent2"/>
                </a:solidFill>
              </a:rPr>
              <a:t>Fluent in five – Takes place daily and will help develop speed and accuracy with arithmetic skills. </a:t>
            </a:r>
          </a:p>
          <a:p>
            <a:pPr algn="ctr"/>
            <a:endParaRPr lang="en-US" sz="2400" dirty="0">
              <a:solidFill>
                <a:schemeClr val="accent2"/>
              </a:solidFill>
            </a:endParaRPr>
          </a:p>
        </p:txBody>
      </p:sp>
    </p:spTree>
    <p:extLst>
      <p:ext uri="{BB962C8B-B14F-4D97-AF65-F5344CB8AC3E}">
        <p14:creationId xmlns:p14="http://schemas.microsoft.com/office/powerpoint/2010/main" val="1607386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t>Topic learning.</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6</a:t>
            </a:fld>
            <a:endParaRPr lang="en-US" dirty="0"/>
          </a:p>
        </p:txBody>
      </p:sp>
      <p:sp>
        <p:nvSpPr>
          <p:cNvPr id="7" name="Rectangle 6"/>
          <p:cNvSpPr/>
          <p:nvPr/>
        </p:nvSpPr>
        <p:spPr>
          <a:xfrm>
            <a:off x="947956" y="1003906"/>
            <a:ext cx="9997883" cy="5124480"/>
          </a:xfrm>
          <a:prstGeom prst="rect">
            <a:avLst/>
          </a:prstGeom>
        </p:spPr>
        <p:txBody>
          <a:bodyPr wrap="square">
            <a:spAutoFit/>
          </a:bodyPr>
          <a:lstStyle/>
          <a:p>
            <a:pPr algn="ctr"/>
            <a:endParaRPr lang="en-US" sz="2300" dirty="0">
              <a:solidFill>
                <a:schemeClr val="accent2"/>
              </a:solidFill>
            </a:endParaRPr>
          </a:p>
          <a:p>
            <a:pPr algn="ctr"/>
            <a:r>
              <a:rPr lang="en-US" sz="2400" dirty="0">
                <a:solidFill>
                  <a:schemeClr val="accent2"/>
                </a:solidFill>
              </a:rPr>
              <a:t>We will also teach </a:t>
            </a:r>
            <a:r>
              <a:rPr lang="en-US" sz="2800" dirty="0">
                <a:solidFill>
                  <a:schemeClr val="accent2"/>
                </a:solidFill>
              </a:rPr>
              <a:t>Geography, History, Science, French, Computing, RE, PSHE,</a:t>
            </a:r>
          </a:p>
          <a:p>
            <a:pPr algn="ctr"/>
            <a:r>
              <a:rPr lang="en-US" sz="2800" dirty="0">
                <a:solidFill>
                  <a:schemeClr val="accent2"/>
                </a:solidFill>
              </a:rPr>
              <a:t>Music and Art/Design Technology. </a:t>
            </a:r>
          </a:p>
          <a:p>
            <a:pPr algn="ctr"/>
            <a:endParaRPr lang="en-US" sz="2800" dirty="0">
              <a:solidFill>
                <a:schemeClr val="accent2"/>
              </a:solidFill>
            </a:endParaRPr>
          </a:p>
          <a:p>
            <a:pPr algn="ctr"/>
            <a:r>
              <a:rPr lang="en-US" sz="2800" dirty="0">
                <a:solidFill>
                  <a:schemeClr val="accent2"/>
                </a:solidFill>
              </a:rPr>
              <a:t>Learning in these subjects is, where possible, linked to each terms topics.</a:t>
            </a:r>
          </a:p>
          <a:p>
            <a:pPr algn="ctr"/>
            <a:endParaRPr lang="en-US" sz="2800" dirty="0">
              <a:solidFill>
                <a:schemeClr val="accent2"/>
              </a:solidFill>
            </a:endParaRPr>
          </a:p>
          <a:p>
            <a:pPr algn="ctr"/>
            <a:r>
              <a:rPr lang="en-US" sz="2800" dirty="0">
                <a:solidFill>
                  <a:schemeClr val="accent2"/>
                </a:solidFill>
              </a:rPr>
              <a:t>This year our term topics will be Invaders: Anglo Saxons and Vikings (Autumn), Misty Mountains and Winding Rivers (Spring) and Ancient </a:t>
            </a:r>
            <a:r>
              <a:rPr lang="en-US" sz="2800" dirty="0" err="1">
                <a:solidFill>
                  <a:schemeClr val="accent2"/>
                </a:solidFill>
              </a:rPr>
              <a:t>Civilisations</a:t>
            </a:r>
            <a:r>
              <a:rPr lang="en-US" sz="2800" dirty="0">
                <a:solidFill>
                  <a:schemeClr val="accent2"/>
                </a:solidFill>
              </a:rPr>
              <a:t>: Egyptians (Summer).</a:t>
            </a:r>
          </a:p>
          <a:p>
            <a:pPr algn="ctr"/>
            <a:endParaRPr lang="en-US" sz="2400" dirty="0">
              <a:solidFill>
                <a:schemeClr val="accent2"/>
              </a:solidFill>
            </a:endParaRPr>
          </a:p>
        </p:txBody>
      </p:sp>
    </p:spTree>
    <p:extLst>
      <p:ext uri="{BB962C8B-B14F-4D97-AF65-F5344CB8AC3E}">
        <p14:creationId xmlns:p14="http://schemas.microsoft.com/office/powerpoint/2010/main" val="3101022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t>Trips...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7</a:t>
            </a:fld>
            <a:endParaRPr lang="en-US" dirty="0"/>
          </a:p>
        </p:txBody>
      </p:sp>
      <p:sp>
        <p:nvSpPr>
          <p:cNvPr id="7" name="Rectangle 6"/>
          <p:cNvSpPr/>
          <p:nvPr/>
        </p:nvSpPr>
        <p:spPr>
          <a:xfrm>
            <a:off x="914400" y="1029980"/>
            <a:ext cx="9997883" cy="5401479"/>
          </a:xfrm>
          <a:prstGeom prst="rect">
            <a:avLst/>
          </a:prstGeom>
        </p:spPr>
        <p:txBody>
          <a:bodyPr wrap="square">
            <a:spAutoFit/>
          </a:bodyPr>
          <a:lstStyle/>
          <a:p>
            <a:pPr algn="ctr"/>
            <a:r>
              <a:rPr lang="en-US" sz="2300" dirty="0">
                <a:solidFill>
                  <a:schemeClr val="accent2"/>
                </a:solidFill>
              </a:rPr>
              <a:t>This year I have tried to think of how I can further enhance the children’s learning through trips and experiences at as low cost for as possible. </a:t>
            </a:r>
          </a:p>
          <a:p>
            <a:pPr algn="ctr"/>
            <a:r>
              <a:rPr lang="en-US" sz="2300" dirty="0">
                <a:solidFill>
                  <a:schemeClr val="accent2"/>
                </a:solidFill>
              </a:rPr>
              <a:t>Here are the planned and potential trips for the year…</a:t>
            </a:r>
          </a:p>
          <a:p>
            <a:pPr algn="ctr"/>
            <a:endParaRPr lang="en-US" sz="2300" dirty="0">
              <a:solidFill>
                <a:schemeClr val="accent2"/>
              </a:solidFill>
            </a:endParaRPr>
          </a:p>
          <a:p>
            <a:pPr algn="ctr"/>
            <a:r>
              <a:rPr lang="en-US" sz="2300" dirty="0">
                <a:solidFill>
                  <a:schemeClr val="accent2"/>
                </a:solidFill>
              </a:rPr>
              <a:t>Heart of England – 24</a:t>
            </a:r>
            <a:r>
              <a:rPr lang="en-US" sz="2300" baseline="30000" dirty="0">
                <a:solidFill>
                  <a:schemeClr val="accent2"/>
                </a:solidFill>
              </a:rPr>
              <a:t>th</a:t>
            </a:r>
            <a:r>
              <a:rPr lang="en-US" sz="2300" dirty="0">
                <a:solidFill>
                  <a:schemeClr val="accent2"/>
                </a:solidFill>
              </a:rPr>
              <a:t> September 2024</a:t>
            </a:r>
          </a:p>
          <a:p>
            <a:pPr algn="ctr"/>
            <a:endParaRPr lang="en-US" sz="2300" dirty="0">
              <a:solidFill>
                <a:schemeClr val="accent2"/>
              </a:solidFill>
            </a:endParaRPr>
          </a:p>
          <a:p>
            <a:pPr algn="ctr"/>
            <a:r>
              <a:rPr lang="en-US" sz="2300" dirty="0">
                <a:solidFill>
                  <a:schemeClr val="accent2"/>
                </a:solidFill>
              </a:rPr>
              <a:t>Whole school theatre visit near Christmas – Date TBC </a:t>
            </a:r>
          </a:p>
          <a:p>
            <a:pPr algn="ctr"/>
            <a:endParaRPr lang="en-US" sz="2300" dirty="0">
              <a:solidFill>
                <a:schemeClr val="accent2"/>
              </a:solidFill>
            </a:endParaRPr>
          </a:p>
          <a:p>
            <a:pPr algn="ctr"/>
            <a:r>
              <a:rPr lang="en-US" sz="2300" dirty="0">
                <a:solidFill>
                  <a:srgbClr val="008EDC"/>
                </a:solidFill>
                <a:latin typeface="Franklin Gothic Book" panose="020B0503020102020204" pitchFamily="34" charset="0"/>
              </a:rPr>
              <a:t>Heart of England – 18</a:t>
            </a:r>
            <a:r>
              <a:rPr lang="en-US" sz="2300" baseline="30000" dirty="0">
                <a:solidFill>
                  <a:srgbClr val="008EDC"/>
                </a:solidFill>
                <a:latin typeface="Franklin Gothic Book" panose="020B0503020102020204" pitchFamily="34" charset="0"/>
              </a:rPr>
              <a:t>th</a:t>
            </a:r>
            <a:r>
              <a:rPr lang="en-US" sz="2300" dirty="0">
                <a:solidFill>
                  <a:srgbClr val="008EDC"/>
                </a:solidFill>
                <a:latin typeface="Franklin Gothic Book" panose="020B0503020102020204" pitchFamily="34" charset="0"/>
              </a:rPr>
              <a:t> March 2025</a:t>
            </a:r>
          </a:p>
          <a:p>
            <a:pPr algn="ctr"/>
            <a:endParaRPr lang="en-US" sz="2300" dirty="0">
              <a:solidFill>
                <a:srgbClr val="008EDC"/>
              </a:solidFill>
              <a:latin typeface="Franklin Gothic Book" panose="020B0503020102020204" pitchFamily="34" charset="0"/>
            </a:endParaRPr>
          </a:p>
          <a:p>
            <a:pPr algn="ctr"/>
            <a:r>
              <a:rPr lang="en-US" sz="2300" dirty="0">
                <a:solidFill>
                  <a:schemeClr val="accent2"/>
                </a:solidFill>
              </a:rPr>
              <a:t>York Residential – 3</a:t>
            </a:r>
            <a:r>
              <a:rPr lang="en-US" sz="2300" baseline="30000" dirty="0">
                <a:solidFill>
                  <a:schemeClr val="accent2"/>
                </a:solidFill>
              </a:rPr>
              <a:t>rd</a:t>
            </a:r>
            <a:r>
              <a:rPr lang="en-US" sz="2300" dirty="0">
                <a:solidFill>
                  <a:schemeClr val="accent2"/>
                </a:solidFill>
              </a:rPr>
              <a:t> to 4</a:t>
            </a:r>
            <a:r>
              <a:rPr lang="en-US" sz="2300" baseline="30000" dirty="0">
                <a:solidFill>
                  <a:schemeClr val="accent2"/>
                </a:solidFill>
              </a:rPr>
              <a:t>th</a:t>
            </a:r>
            <a:r>
              <a:rPr lang="en-US" sz="2300" dirty="0">
                <a:solidFill>
                  <a:schemeClr val="accent2"/>
                </a:solidFill>
              </a:rPr>
              <a:t> April 2025</a:t>
            </a:r>
            <a:endParaRPr lang="en-US" sz="2300" dirty="0">
              <a:solidFill>
                <a:srgbClr val="008EDC"/>
              </a:solidFill>
              <a:latin typeface="Franklin Gothic Book" panose="020B0503020102020204" pitchFamily="34" charset="0"/>
            </a:endParaRPr>
          </a:p>
          <a:p>
            <a:pPr algn="ctr"/>
            <a:endParaRPr lang="en-US" sz="2300" dirty="0">
              <a:solidFill>
                <a:schemeClr val="accent2"/>
              </a:solidFill>
            </a:endParaRPr>
          </a:p>
          <a:p>
            <a:pPr algn="ctr"/>
            <a:r>
              <a:rPr lang="en-US" sz="2300" dirty="0">
                <a:solidFill>
                  <a:schemeClr val="accent2"/>
                </a:solidFill>
              </a:rPr>
              <a:t>River Trip – Date TBC</a:t>
            </a:r>
          </a:p>
          <a:p>
            <a:pPr algn="ctr"/>
            <a:endParaRPr lang="en-US" sz="2300" dirty="0">
              <a:solidFill>
                <a:schemeClr val="accent2"/>
              </a:solidFill>
            </a:endParaRPr>
          </a:p>
          <a:p>
            <a:pPr algn="ctr"/>
            <a:r>
              <a:rPr lang="en-US" sz="2300" dirty="0">
                <a:solidFill>
                  <a:schemeClr val="accent2"/>
                </a:solidFill>
              </a:rPr>
              <a:t>Egyptian workshop (in school) - 28</a:t>
            </a:r>
            <a:r>
              <a:rPr lang="en-US" sz="2300" baseline="30000" dirty="0">
                <a:solidFill>
                  <a:schemeClr val="accent2"/>
                </a:solidFill>
              </a:rPr>
              <a:t>th</a:t>
            </a:r>
            <a:r>
              <a:rPr lang="en-US" sz="2300" dirty="0">
                <a:solidFill>
                  <a:schemeClr val="accent2"/>
                </a:solidFill>
              </a:rPr>
              <a:t> April 2025 approx. £10pp</a:t>
            </a:r>
          </a:p>
        </p:txBody>
      </p:sp>
    </p:spTree>
    <p:extLst>
      <p:ext uri="{BB962C8B-B14F-4D97-AF65-F5344CB8AC3E}">
        <p14:creationId xmlns:p14="http://schemas.microsoft.com/office/powerpoint/2010/main" val="11823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560320" y="65870"/>
            <a:ext cx="6286500" cy="652865"/>
          </a:xfrm>
        </p:spPr>
        <p:txBody>
          <a:bodyPr>
            <a:noAutofit/>
          </a:bodyPr>
          <a:lstStyle/>
          <a:p>
            <a:pPr algn="ctr"/>
            <a:r>
              <a:rPr lang="en-US" sz="4000" dirty="0"/>
              <a:t>Assessment…</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8</a:t>
            </a:fld>
            <a:endParaRPr lang="en-US" dirty="0"/>
          </a:p>
        </p:txBody>
      </p:sp>
      <p:sp>
        <p:nvSpPr>
          <p:cNvPr id="7" name="Rectangle 6"/>
          <p:cNvSpPr/>
          <p:nvPr/>
        </p:nvSpPr>
        <p:spPr>
          <a:xfrm>
            <a:off x="1165860" y="994856"/>
            <a:ext cx="9997883" cy="5847755"/>
          </a:xfrm>
          <a:prstGeom prst="rect">
            <a:avLst/>
          </a:prstGeom>
        </p:spPr>
        <p:txBody>
          <a:bodyPr wrap="square">
            <a:spAutoFit/>
          </a:bodyPr>
          <a:lstStyle/>
          <a:p>
            <a:pPr algn="ctr"/>
            <a:r>
              <a:rPr lang="en-US" sz="2700" dirty="0">
                <a:solidFill>
                  <a:schemeClr val="accent2"/>
                </a:solidFill>
              </a:rPr>
              <a:t>Assessment in KS2 is carried out daily with live marking happening during the lesson and targeted questioning as the children are working. This ensures that children have time to respond to the feedback, make changes and any misconceptions can be addressed immediately.</a:t>
            </a:r>
          </a:p>
          <a:p>
            <a:pPr algn="ctr"/>
            <a:endParaRPr lang="en-US" sz="2700" dirty="0">
              <a:solidFill>
                <a:schemeClr val="accent2"/>
              </a:solidFill>
            </a:endParaRPr>
          </a:p>
          <a:p>
            <a:pPr algn="ctr"/>
            <a:r>
              <a:rPr lang="en-US" sz="2700" dirty="0">
                <a:solidFill>
                  <a:schemeClr val="accent2"/>
                </a:solidFill>
              </a:rPr>
              <a:t>Children will take part in assessments in reading, writing and mathematics across the year to show progress and inform us of their next steps or any gaps in learning. </a:t>
            </a:r>
          </a:p>
          <a:p>
            <a:pPr algn="ctr"/>
            <a:endParaRPr lang="en-US" sz="2700" dirty="0">
              <a:solidFill>
                <a:schemeClr val="accent2"/>
              </a:solidFill>
            </a:endParaRPr>
          </a:p>
          <a:p>
            <a:pPr algn="ctr"/>
            <a:r>
              <a:rPr lang="en-GB" sz="2700" dirty="0">
                <a:solidFill>
                  <a:schemeClr val="accent2"/>
                </a:solidFill>
              </a:rPr>
              <a:t>The Statutory Assessment does not make up the whole picture. We use teacher assessment to make a final judgement on whether children have met the Expected Standard for the end of Year 4.</a:t>
            </a:r>
            <a:endParaRPr lang="en-US" sz="2700" dirty="0">
              <a:solidFill>
                <a:schemeClr val="accent2"/>
              </a:solidFill>
            </a:endParaRPr>
          </a:p>
          <a:p>
            <a:pPr algn="ctr"/>
            <a:endParaRPr lang="en-US" sz="2300" dirty="0">
              <a:solidFill>
                <a:schemeClr val="accent2"/>
              </a:solidFill>
            </a:endParaRPr>
          </a:p>
        </p:txBody>
      </p:sp>
    </p:spTree>
    <p:extLst>
      <p:ext uri="{BB962C8B-B14F-4D97-AF65-F5344CB8AC3E}">
        <p14:creationId xmlns:p14="http://schemas.microsoft.com/office/powerpoint/2010/main" val="3001964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852009" y="76749"/>
            <a:ext cx="8487981" cy="652865"/>
          </a:xfrm>
        </p:spPr>
        <p:txBody>
          <a:bodyPr>
            <a:noAutofit/>
          </a:bodyPr>
          <a:lstStyle/>
          <a:p>
            <a:pPr algn="ctr"/>
            <a:r>
              <a:rPr lang="en-US" sz="4000" dirty="0"/>
              <a:t>Assessment: Multiplication Check…</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9</a:t>
            </a:fld>
            <a:endParaRPr lang="en-US" dirty="0"/>
          </a:p>
        </p:txBody>
      </p:sp>
      <p:sp>
        <p:nvSpPr>
          <p:cNvPr id="7" name="Rectangle 6"/>
          <p:cNvSpPr/>
          <p:nvPr/>
        </p:nvSpPr>
        <p:spPr>
          <a:xfrm>
            <a:off x="1165860" y="841163"/>
            <a:ext cx="9997883" cy="5940088"/>
          </a:xfrm>
          <a:prstGeom prst="rect">
            <a:avLst/>
          </a:prstGeom>
        </p:spPr>
        <p:txBody>
          <a:bodyPr wrap="square">
            <a:spAutoFit/>
          </a:bodyPr>
          <a:lstStyle/>
          <a:p>
            <a:pPr algn="ctr"/>
            <a:r>
              <a:rPr lang="en-GB" sz="2000" dirty="0">
                <a:solidFill>
                  <a:schemeClr val="accent2"/>
                </a:solidFill>
              </a:rPr>
              <a:t>In Year 4 children have to complete a statutory Multiplication Check (MTC) in June.</a:t>
            </a:r>
          </a:p>
          <a:p>
            <a:pPr algn="ctr"/>
            <a:endParaRPr lang="en-GB" sz="2000" dirty="0">
              <a:solidFill>
                <a:schemeClr val="accent2"/>
              </a:solidFill>
            </a:endParaRPr>
          </a:p>
          <a:p>
            <a:r>
              <a:rPr lang="en-GB" sz="2000" dirty="0">
                <a:solidFill>
                  <a:schemeClr val="accent2"/>
                </a:solidFill>
              </a:rPr>
              <a:t>The purpose of the MTC is to determine whether pupils can recall their times tables fluently, which is essential for future success in mathematics. It also helps schools to identify pupils who have not yet mastered their times tables, so that additional support can be provided.</a:t>
            </a:r>
          </a:p>
          <a:p>
            <a:endParaRPr lang="en-GB" sz="2000" dirty="0">
              <a:solidFill>
                <a:schemeClr val="accent2"/>
              </a:solidFill>
            </a:endParaRPr>
          </a:p>
          <a:p>
            <a:r>
              <a:rPr lang="en-GB" sz="2000" dirty="0">
                <a:solidFill>
                  <a:schemeClr val="accent2"/>
                </a:solidFill>
              </a:rPr>
              <a:t>But why are times tables so important? </a:t>
            </a:r>
          </a:p>
          <a:p>
            <a:r>
              <a:rPr lang="en-GB" sz="2000" dirty="0">
                <a:solidFill>
                  <a:schemeClr val="accent2"/>
                </a:solidFill>
              </a:rPr>
              <a:t>Having rapid recall of times tables makes other areas of maths much easier. Fractions is the most obvious area where learning times tables well is essential. However, every multiplication, division, long multiplication method and short division and long division method require speed and instant recall of times tables while at primary school. At secondary school the needs become even greater.</a:t>
            </a:r>
          </a:p>
          <a:p>
            <a:endParaRPr lang="en-GB" sz="2000" dirty="0">
              <a:solidFill>
                <a:schemeClr val="accent2"/>
              </a:solidFill>
            </a:endParaRPr>
          </a:p>
          <a:p>
            <a:r>
              <a:rPr lang="en-GB" sz="2000" dirty="0">
                <a:solidFill>
                  <a:schemeClr val="accent2"/>
                </a:solidFill>
              </a:rPr>
              <a:t>Furthermore, having the tables secure frees up their working memory for newer, more challenging tasks at hand. So learning them now, in Year 4, sets children up for a more successful maths career later in their school life.</a:t>
            </a:r>
          </a:p>
          <a:p>
            <a:endParaRPr lang="en-GB" sz="2000" dirty="0">
              <a:solidFill>
                <a:schemeClr val="accent2"/>
              </a:solidFill>
            </a:endParaRPr>
          </a:p>
          <a:p>
            <a:r>
              <a:rPr lang="en-GB" sz="2000" dirty="0">
                <a:solidFill>
                  <a:schemeClr val="accent2"/>
                </a:solidFill>
              </a:rPr>
              <a:t>Please help to support us in teaching your child their times tables by encouraging them to complete their 30 minutes of TTRS homework each week.</a:t>
            </a:r>
          </a:p>
        </p:txBody>
      </p:sp>
    </p:spTree>
    <p:extLst>
      <p:ext uri="{BB962C8B-B14F-4D97-AF65-F5344CB8AC3E}">
        <p14:creationId xmlns:p14="http://schemas.microsoft.com/office/powerpoint/2010/main" val="3285098006"/>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51a3c5e-db0b-47ec-a4e1-4b4eaffa937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3EEEF1EE537B4C9DFAAF17D0665173" ma:contentTypeVersion="16" ma:contentTypeDescription="Create a new document." ma:contentTypeScope="" ma:versionID="21c71a46019e4f50623bfb4673809db1">
  <xsd:schema xmlns:xsd="http://www.w3.org/2001/XMLSchema" xmlns:xs="http://www.w3.org/2001/XMLSchema" xmlns:p="http://schemas.microsoft.com/office/2006/metadata/properties" xmlns:ns3="e51a3c5e-db0b-47ec-a4e1-4b4eaffa9374" xmlns:ns4="6384b66f-79fa-47ef-b610-a04b6fd5c3bf" targetNamespace="http://schemas.microsoft.com/office/2006/metadata/properties" ma:root="true" ma:fieldsID="08f0b38dd6157795df18d94f46318e4c" ns3:_="" ns4:_="">
    <xsd:import namespace="e51a3c5e-db0b-47ec-a4e1-4b4eaffa9374"/>
    <xsd:import namespace="6384b66f-79fa-47ef-b610-a04b6fd5c3bf"/>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DateTaken" minOccurs="0"/>
                <xsd:element ref="ns3:MediaServiceGenerationTime" minOccurs="0"/>
                <xsd:element ref="ns3:MediaServiceEventHashCode" minOccurs="0"/>
                <xsd:element ref="ns3:MediaServiceLocation" minOccurs="0"/>
                <xsd:element ref="ns3:MediaServiceAutoTags" minOccurs="0"/>
                <xsd:element ref="ns3:MediaLengthInSeconds" minOccurs="0"/>
                <xsd:element ref="ns3:MediaServiceOCR" minOccurs="0"/>
                <xsd:element ref="ns3:_activity" minOccurs="0"/>
                <xsd:element ref="ns3:MediaServiceSystemTags" minOccurs="0"/>
                <xsd:element ref="ns3:MediaServiceSearchPropertie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1a3c5e-db0b-47ec-a4e1-4b4eaffa9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84b66f-79fa-47ef-b610-a04b6fd5c3bf"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F6C8FF-3D90-457B-9108-406F928CD7CB}">
  <ds:schemaRefs>
    <ds:schemaRef ds:uri="http://purl.org/dc/terms/"/>
    <ds:schemaRef ds:uri="http://schemas.microsoft.com/office/infopath/2007/PartnerControls"/>
    <ds:schemaRef ds:uri="http://schemas.microsoft.com/office/2006/documentManagement/types"/>
    <ds:schemaRef ds:uri="http://www.w3.org/XML/1998/namespace"/>
    <ds:schemaRef ds:uri="e51a3c5e-db0b-47ec-a4e1-4b4eaffa9374"/>
    <ds:schemaRef ds:uri="http://schemas.openxmlformats.org/package/2006/metadata/core-properties"/>
    <ds:schemaRef ds:uri="http://purl.org/dc/dcmitype/"/>
    <ds:schemaRef ds:uri="http://purl.org/dc/elements/1.1/"/>
    <ds:schemaRef ds:uri="6384b66f-79fa-47ef-b610-a04b6fd5c3bf"/>
    <ds:schemaRef ds:uri="http://schemas.microsoft.com/office/2006/metadata/properties"/>
  </ds:schemaRefs>
</ds:datastoreItem>
</file>

<file path=customXml/itemProps2.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3.xml><?xml version="1.0" encoding="utf-8"?>
<ds:datastoreItem xmlns:ds="http://schemas.openxmlformats.org/officeDocument/2006/customXml" ds:itemID="{2CB7CDA0-D7B9-4BF9-BC65-326C2971EE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1a3c5e-db0b-47ec-a4e1-4b4eaffa9374"/>
    <ds:schemaRef ds:uri="6384b66f-79fa-47ef-b610-a04b6fd5c3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1646</Words>
  <Application>Microsoft Office PowerPoint</Application>
  <PresentationFormat>Widescreen</PresentationFormat>
  <Paragraphs>157</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Comic Sans MS</vt:lpstr>
      <vt:lpstr>Franklin Gothic Book</vt:lpstr>
      <vt:lpstr>Office Theme</vt:lpstr>
      <vt:lpstr>Welcome to Year 4</vt:lpstr>
      <vt:lpstr>Meet the teacher – Mrs Archer</vt:lpstr>
      <vt:lpstr>A typical day in Year 4…</vt:lpstr>
      <vt:lpstr>The timetable will look similar to this, occasionally we shuffle foundation subjects around to accommodate different types of learning or longer projects.</vt:lpstr>
      <vt:lpstr>English and Mathematics.</vt:lpstr>
      <vt:lpstr>Topic learning.</vt:lpstr>
      <vt:lpstr>Trips...</vt:lpstr>
      <vt:lpstr>Assessment…</vt:lpstr>
      <vt:lpstr>Assessment: Multiplication Check…</vt:lpstr>
      <vt:lpstr>Home Learning…</vt:lpstr>
      <vt:lpstr>Communication…</vt:lpstr>
      <vt:lpstr>Communication…</vt:lpstr>
      <vt:lpstr> Expectations… </vt:lpstr>
      <vt:lpstr> Celebrating Success…</vt:lpstr>
      <vt:lpstr>AOB… </vt:lpstr>
      <vt:lpstr>Designated Safeguarding leads...…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dc:title>
  <dc:creator/>
  <cp:lastModifiedBy/>
  <cp:revision>365</cp:revision>
  <dcterms:created xsi:type="dcterms:W3CDTF">2021-07-14T13:54:52Z</dcterms:created>
  <dcterms:modified xsi:type="dcterms:W3CDTF">2024-09-09T14:35:04Z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0x0101003C3EEEF1EE537B4C9DFAAF17D0665173</vt:lpwstr>
  </property>
  <property fmtid="{D5CDD505-2E9C-101B-9397-08002B2CF9AE}" pid="3" name="MediaServiceImageTags">
    <vt:lpwstr/>
  </property>
</Properties>
</file>