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3"/>
  </p:notesMasterIdLst>
  <p:handoutMasterIdLst>
    <p:handoutMasterId r:id="rId24"/>
  </p:handoutMasterIdLst>
  <p:sldIdLst>
    <p:sldId id="256" r:id="rId5"/>
    <p:sldId id="258" r:id="rId6"/>
    <p:sldId id="263" r:id="rId7"/>
    <p:sldId id="277" r:id="rId8"/>
    <p:sldId id="266" r:id="rId9"/>
    <p:sldId id="268" r:id="rId10"/>
    <p:sldId id="278" r:id="rId11"/>
    <p:sldId id="279" r:id="rId12"/>
    <p:sldId id="276" r:id="rId13"/>
    <p:sldId id="281" r:id="rId14"/>
    <p:sldId id="269" r:id="rId15"/>
    <p:sldId id="280" r:id="rId16"/>
    <p:sldId id="271" r:id="rId17"/>
    <p:sldId id="272" r:id="rId18"/>
    <p:sldId id="273" r:id="rId19"/>
    <p:sldId id="274" r:id="rId20"/>
    <p:sldId id="275" r:id="rId21"/>
    <p:sldId id="264"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2" autoAdjust="0"/>
  </p:normalViewPr>
  <p:slideViewPr>
    <p:cSldViewPr snapToGrid="0">
      <p:cViewPr varScale="1">
        <p:scale>
          <a:sx n="86" d="100"/>
          <a:sy n="86" d="100"/>
        </p:scale>
        <p:origin x="562" y="72"/>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9/5/2023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9/5/2023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1" r:id="rId7"/>
    <p:sldLayoutId id="2147483679" r:id="rId8"/>
    <p:sldLayoutId id="2147483680" r:id="rId9"/>
    <p:sldLayoutId id="2147483681"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a:latin typeface="+mn-lt"/>
              </a:rPr>
              <a:t>Welcome to Year 2 </a:t>
            </a:r>
            <a:endParaRPr lang="ru-RU" dirty="0">
              <a:latin typeface="+mn-lt"/>
            </a:endParaRPr>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GB" dirty="0"/>
              <a:t>Miss White, Miss </a:t>
            </a:r>
            <a:r>
              <a:rPr lang="en-GB" dirty="0" err="1"/>
              <a:t>Beggs</a:t>
            </a:r>
            <a:r>
              <a:rPr lang="en-GB" dirty="0"/>
              <a:t> and Mrs Hartley </a:t>
            </a:r>
            <a:endParaRPr lang="ru-RU"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74902" y="1607442"/>
            <a:ext cx="4135281" cy="432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10</a:t>
            </a:fld>
            <a:endParaRPr lang="en-US" dirty="0"/>
          </a:p>
        </p:txBody>
      </p:sp>
      <p:pic>
        <p:nvPicPr>
          <p:cNvPr id="5" name="Picture 4">
            <a:extLst>
              <a:ext uri="{FF2B5EF4-FFF2-40B4-BE49-F238E27FC236}">
                <a16:creationId xmlns:a16="http://schemas.microsoft.com/office/drawing/2014/main" id="{D86BCD2E-608F-4496-A46C-3BC5D57391A4}"/>
              </a:ext>
            </a:extLst>
          </p:cNvPr>
          <p:cNvPicPr>
            <a:picLocks noChangeAspect="1"/>
          </p:cNvPicPr>
          <p:nvPr/>
        </p:nvPicPr>
        <p:blipFill>
          <a:blip r:embed="rId2"/>
          <a:stretch>
            <a:fillRect/>
          </a:stretch>
        </p:blipFill>
        <p:spPr>
          <a:xfrm>
            <a:off x="1935332" y="703500"/>
            <a:ext cx="8272655" cy="6154500"/>
          </a:xfrm>
          <a:prstGeom prst="rect">
            <a:avLst/>
          </a:prstGeom>
        </p:spPr>
      </p:pic>
    </p:spTree>
    <p:extLst>
      <p:ext uri="{BB962C8B-B14F-4D97-AF65-F5344CB8AC3E}">
        <p14:creationId xmlns:p14="http://schemas.microsoft.com/office/powerpoint/2010/main" val="184294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95"/>
            <a:ext cx="8506097" cy="544008"/>
          </a:xfrm>
        </p:spPr>
        <p:txBody>
          <a:bodyPr>
            <a:noAutofit/>
          </a:bodyPr>
          <a:lstStyle/>
          <a:p>
            <a:pPr algn="ctr"/>
            <a:r>
              <a:rPr lang="en-US" sz="3600" dirty="0"/>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7" name="Rectangle 6"/>
          <p:cNvSpPr/>
          <p:nvPr/>
        </p:nvSpPr>
        <p:spPr>
          <a:xfrm>
            <a:off x="1019497" y="1078070"/>
            <a:ext cx="10083679" cy="5755422"/>
          </a:xfrm>
          <a:prstGeom prst="rect">
            <a:avLst/>
          </a:prstGeom>
        </p:spPr>
        <p:txBody>
          <a:bodyPr wrap="square" lIns="91440" tIns="45720" rIns="91440" bIns="45720" anchor="t">
            <a:spAutoFit/>
          </a:bodyPr>
          <a:lstStyle/>
          <a:p>
            <a:pPr algn="ctr"/>
            <a:r>
              <a:rPr lang="en-US" sz="2000" dirty="0">
                <a:solidFill>
                  <a:schemeClr val="accent2"/>
                </a:solidFill>
              </a:rPr>
              <a:t>Children are also expected to </a:t>
            </a:r>
            <a:r>
              <a:rPr lang="en-US" sz="2000" dirty="0" err="1">
                <a:solidFill>
                  <a:schemeClr val="accent2"/>
                </a:solidFill>
              </a:rPr>
              <a:t>practise</a:t>
            </a:r>
            <a:r>
              <a:rPr lang="en-US" sz="2000" dirty="0">
                <a:solidFill>
                  <a:schemeClr val="accent2"/>
                </a:solidFill>
              </a:rPr>
              <a:t> 10 spellings every week. This will be given to them in school and will contain the 10 words and 5 columns for them to </a:t>
            </a:r>
            <a:r>
              <a:rPr lang="en-US" sz="2000" dirty="0" err="1">
                <a:solidFill>
                  <a:schemeClr val="accent2"/>
                </a:solidFill>
              </a:rPr>
              <a:t>practise</a:t>
            </a:r>
            <a:r>
              <a:rPr lang="en-US" sz="2000" dirty="0">
                <a:solidFill>
                  <a:schemeClr val="accent2"/>
                </a:solidFill>
              </a:rPr>
              <a:t> writing each word in. </a:t>
            </a:r>
          </a:p>
          <a:p>
            <a:pPr algn="ctr"/>
            <a:endParaRPr lang="en-US" sz="2000" dirty="0">
              <a:solidFill>
                <a:schemeClr val="accent2"/>
              </a:solidFill>
            </a:endParaRPr>
          </a:p>
          <a:p>
            <a:pPr algn="ctr"/>
            <a:r>
              <a:rPr lang="en-US" sz="2000" dirty="0">
                <a:solidFill>
                  <a:schemeClr val="accent2"/>
                </a:solidFill>
              </a:rPr>
              <a:t> These may be spellings we have noticed they need to </a:t>
            </a:r>
            <a:r>
              <a:rPr lang="en-US" sz="2000" dirty="0" err="1">
                <a:solidFill>
                  <a:schemeClr val="accent2"/>
                </a:solidFill>
              </a:rPr>
              <a:t>practise</a:t>
            </a:r>
            <a:r>
              <a:rPr lang="en-US" sz="2000" dirty="0">
                <a:solidFill>
                  <a:schemeClr val="accent2"/>
                </a:solidFill>
              </a:rPr>
              <a:t> from lessons or previous common exception or high frequency words that they should know. </a:t>
            </a:r>
          </a:p>
          <a:p>
            <a:pPr algn="ctr"/>
            <a:endParaRPr lang="en-US" sz="2000" dirty="0">
              <a:solidFill>
                <a:schemeClr val="accent2"/>
              </a:solidFill>
            </a:endParaRPr>
          </a:p>
          <a:p>
            <a:pPr algn="ctr"/>
            <a:r>
              <a:rPr lang="en-US" sz="2000" dirty="0">
                <a:solidFill>
                  <a:schemeClr val="accent2"/>
                </a:solidFill>
              </a:rPr>
              <a:t>When </a:t>
            </a:r>
            <a:r>
              <a:rPr lang="en-US" sz="2000" dirty="0" err="1">
                <a:solidFill>
                  <a:schemeClr val="accent2"/>
                </a:solidFill>
              </a:rPr>
              <a:t>practising</a:t>
            </a:r>
            <a:r>
              <a:rPr lang="en-US" sz="2000" dirty="0">
                <a:solidFill>
                  <a:schemeClr val="accent2"/>
                </a:solidFill>
              </a:rPr>
              <a:t> spelling, children should also be </a:t>
            </a:r>
            <a:r>
              <a:rPr lang="en-US" sz="2000" dirty="0" err="1">
                <a:solidFill>
                  <a:schemeClr val="accent2"/>
                </a:solidFill>
              </a:rPr>
              <a:t>practising</a:t>
            </a:r>
            <a:r>
              <a:rPr lang="en-US" sz="2000" dirty="0">
                <a:solidFill>
                  <a:schemeClr val="accent2"/>
                </a:solidFill>
              </a:rPr>
              <a:t> their handwriting so please encourage your child to form each letter properly and to write small with tall ascenders and descenders. </a:t>
            </a:r>
          </a:p>
          <a:p>
            <a:pPr algn="ctr"/>
            <a:endParaRPr lang="en-US" sz="2000" dirty="0">
              <a:solidFill>
                <a:schemeClr val="accent2"/>
              </a:solidFill>
            </a:endParaRPr>
          </a:p>
          <a:p>
            <a:pPr algn="ctr"/>
            <a:r>
              <a:rPr lang="en-US" sz="2000" dirty="0">
                <a:solidFill>
                  <a:schemeClr val="accent2"/>
                </a:solidFill>
              </a:rPr>
              <a:t>I will give dojos for every attempt the children try each week so please make sure sheets are returned into  bags so the dojos can be handed out.</a:t>
            </a:r>
          </a:p>
          <a:p>
            <a:pPr algn="ctr"/>
            <a:endParaRPr lang="en-US" sz="2000" dirty="0">
              <a:solidFill>
                <a:schemeClr val="accent2"/>
              </a:solidFill>
            </a:endParaRPr>
          </a:p>
          <a:p>
            <a:pPr algn="ctr"/>
            <a:r>
              <a:rPr lang="en-US" sz="2000" dirty="0">
                <a:solidFill>
                  <a:schemeClr val="accent2"/>
                </a:solidFill>
              </a:rPr>
              <a:t>Spelling is a big focus this year so please do support your child with their spelling at home.</a:t>
            </a:r>
          </a:p>
          <a:p>
            <a:pPr algn="ctr"/>
            <a:endParaRPr lang="en-US" sz="2000" dirty="0">
              <a:solidFill>
                <a:schemeClr val="accent2"/>
              </a:solidFill>
            </a:endParaRPr>
          </a:p>
          <a:p>
            <a:pPr algn="ctr"/>
            <a:endParaRPr lang="en-US" sz="2400" dirty="0">
              <a:solidFill>
                <a:schemeClr val="accent2"/>
              </a:solidFill>
            </a:endParaRPr>
          </a:p>
          <a:p>
            <a:pPr algn="ctr"/>
            <a:endParaRPr lang="en-US" sz="2400" dirty="0">
              <a:solidFill>
                <a:schemeClr val="accent2"/>
              </a:solidFill>
            </a:endParaRPr>
          </a:p>
        </p:txBody>
      </p:sp>
    </p:spTree>
    <p:extLst>
      <p:ext uri="{BB962C8B-B14F-4D97-AF65-F5344CB8AC3E}">
        <p14:creationId xmlns:p14="http://schemas.microsoft.com/office/powerpoint/2010/main" val="4030708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95"/>
            <a:ext cx="8506097" cy="544008"/>
          </a:xfrm>
        </p:spPr>
        <p:txBody>
          <a:bodyPr>
            <a:noAutofit/>
          </a:bodyPr>
          <a:lstStyle/>
          <a:p>
            <a:pPr algn="ctr"/>
            <a:r>
              <a:rPr lang="en-US" sz="3600" dirty="0"/>
              <a:t>A few things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1019497" y="1078070"/>
            <a:ext cx="10083679" cy="5016758"/>
          </a:xfrm>
          <a:prstGeom prst="rect">
            <a:avLst/>
          </a:prstGeom>
        </p:spPr>
        <p:txBody>
          <a:bodyPr wrap="square" lIns="91440" tIns="45720" rIns="91440" bIns="45720" anchor="t">
            <a:spAutoFit/>
          </a:bodyPr>
          <a:lstStyle/>
          <a:p>
            <a:pPr algn="ctr"/>
            <a:r>
              <a:rPr lang="en-US" sz="2400" dirty="0">
                <a:solidFill>
                  <a:schemeClr val="accent2"/>
                </a:solidFill>
              </a:rPr>
              <a:t>We are a nut free school – no nut products for snacks or lunch (including Nutella)</a:t>
            </a:r>
          </a:p>
          <a:p>
            <a:pPr algn="ctr"/>
            <a:endParaRPr lang="en-US" sz="2400" dirty="0">
              <a:solidFill>
                <a:schemeClr val="accent2"/>
              </a:solidFill>
            </a:endParaRPr>
          </a:p>
          <a:p>
            <a:pPr algn="ctr"/>
            <a:r>
              <a:rPr lang="en-US" sz="2400" dirty="0">
                <a:solidFill>
                  <a:schemeClr val="accent2"/>
                </a:solidFill>
              </a:rPr>
              <a:t>Medicines – prescribed medicines only and they need to be handed in to the office.</a:t>
            </a:r>
          </a:p>
          <a:p>
            <a:pPr algn="ctr"/>
            <a:endParaRPr lang="en-US" sz="2400" dirty="0">
              <a:solidFill>
                <a:schemeClr val="accent2"/>
              </a:solidFill>
            </a:endParaRPr>
          </a:p>
          <a:p>
            <a:pPr algn="ctr"/>
            <a:r>
              <a:rPr lang="en-US" sz="2400" dirty="0">
                <a:solidFill>
                  <a:schemeClr val="accent2"/>
                </a:solidFill>
              </a:rPr>
              <a:t>Forest School volunteers – Friday afternoons from 2pm starting from 22</a:t>
            </a:r>
            <a:r>
              <a:rPr lang="en-US" sz="2400" baseline="30000" dirty="0">
                <a:solidFill>
                  <a:schemeClr val="accent2"/>
                </a:solidFill>
              </a:rPr>
              <a:t>nd</a:t>
            </a:r>
            <a:r>
              <a:rPr lang="en-US" sz="2400" dirty="0">
                <a:solidFill>
                  <a:schemeClr val="accent2"/>
                </a:solidFill>
              </a:rPr>
              <a:t> September</a:t>
            </a:r>
          </a:p>
          <a:p>
            <a:pPr algn="ctr"/>
            <a:endParaRPr lang="en-US" sz="2400" dirty="0">
              <a:solidFill>
                <a:schemeClr val="accent2"/>
              </a:solidFill>
            </a:endParaRPr>
          </a:p>
          <a:p>
            <a:pPr algn="ctr"/>
            <a:r>
              <a:rPr lang="en-US" sz="2400" dirty="0">
                <a:solidFill>
                  <a:schemeClr val="accent2"/>
                </a:solidFill>
              </a:rPr>
              <a:t>Head/face injuries </a:t>
            </a:r>
          </a:p>
          <a:p>
            <a:pPr algn="ctr"/>
            <a:endParaRPr lang="en-US" sz="2400" dirty="0">
              <a:solidFill>
                <a:schemeClr val="accent2"/>
              </a:solidFill>
            </a:endParaRPr>
          </a:p>
          <a:p>
            <a:pPr algn="ctr"/>
            <a:endParaRPr lang="en-US" sz="2800" dirty="0">
              <a:solidFill>
                <a:schemeClr val="accent2"/>
              </a:solidFill>
            </a:endParaRPr>
          </a:p>
          <a:p>
            <a:pPr algn="ctr"/>
            <a:endParaRPr lang="en-US" sz="2800" dirty="0">
              <a:solidFill>
                <a:schemeClr val="accent2"/>
              </a:solidFill>
            </a:endParaRPr>
          </a:p>
        </p:txBody>
      </p:sp>
    </p:spTree>
    <p:extLst>
      <p:ext uri="{BB962C8B-B14F-4D97-AF65-F5344CB8AC3E}">
        <p14:creationId xmlns:p14="http://schemas.microsoft.com/office/powerpoint/2010/main" val="3767826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Communication…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900691" y="1419405"/>
            <a:ext cx="10905309" cy="4708981"/>
          </a:xfrm>
          <a:prstGeom prst="rect">
            <a:avLst/>
          </a:prstGeom>
        </p:spPr>
        <p:txBody>
          <a:bodyPr wrap="square" lIns="91440" tIns="45720" rIns="91440" bIns="45720" anchor="t">
            <a:spAutoFit/>
          </a:bodyPr>
          <a:lstStyle/>
          <a:p>
            <a:pPr algn="ctr"/>
            <a:r>
              <a:rPr lang="en-GB" sz="2000" dirty="0">
                <a:solidFill>
                  <a:srgbClr val="00B0F0"/>
                </a:solidFill>
                <a:cs typeface="Century Gothic"/>
              </a:rPr>
              <a:t>We are always here to support and listen whatever it may be. You can come talk to us on the door at the beginning or end of the day (being mindful of adults releasing children). We try our best to pass on all messages at home time. </a:t>
            </a:r>
          </a:p>
          <a:p>
            <a:pPr algn="ctr"/>
            <a:endParaRPr lang="en-GB" sz="2000" dirty="0">
              <a:solidFill>
                <a:srgbClr val="00B0F0"/>
              </a:solidFill>
              <a:cs typeface="Century Gothic"/>
            </a:endParaRPr>
          </a:p>
          <a:p>
            <a:pPr algn="ctr"/>
            <a:r>
              <a:rPr lang="en-GB" sz="2000" dirty="0">
                <a:solidFill>
                  <a:srgbClr val="00B0F0"/>
                </a:solidFill>
                <a:cs typeface="Century Gothic"/>
              </a:rPr>
              <a:t>If you have any minor inquiries you can contact us via </a:t>
            </a:r>
            <a:r>
              <a:rPr lang="en-GB" sz="2000" dirty="0" err="1">
                <a:solidFill>
                  <a:srgbClr val="00B0F0"/>
                </a:solidFill>
                <a:cs typeface="Century Gothic"/>
              </a:rPr>
              <a:t>eSchools</a:t>
            </a:r>
            <a:r>
              <a:rPr lang="en-GB" sz="2000" dirty="0">
                <a:solidFill>
                  <a:srgbClr val="00B0F0"/>
                </a:solidFill>
                <a:cs typeface="Century Gothic"/>
              </a:rPr>
              <a:t> or speak to the office to arrange a meeting. We will also use </a:t>
            </a:r>
            <a:r>
              <a:rPr lang="en-GB" sz="2000" dirty="0" err="1">
                <a:solidFill>
                  <a:srgbClr val="00B0F0"/>
                </a:solidFill>
                <a:cs typeface="Century Gothic"/>
              </a:rPr>
              <a:t>eschools</a:t>
            </a:r>
            <a:r>
              <a:rPr lang="en-GB" sz="2000" dirty="0">
                <a:solidFill>
                  <a:srgbClr val="00B0F0"/>
                </a:solidFill>
                <a:cs typeface="Century Gothic"/>
              </a:rPr>
              <a:t> and the reading diaries to send messages home to you. </a:t>
            </a:r>
          </a:p>
          <a:p>
            <a:pPr algn="ctr"/>
            <a:endParaRPr lang="en-GB" sz="2000" dirty="0">
              <a:solidFill>
                <a:srgbClr val="00B0F0"/>
              </a:solidFill>
              <a:cs typeface="Century Gothic"/>
            </a:endParaRPr>
          </a:p>
          <a:p>
            <a:pPr algn="ctr"/>
            <a:r>
              <a:rPr lang="en-GB" sz="2000" dirty="0">
                <a:solidFill>
                  <a:srgbClr val="00B0F0"/>
                </a:solidFill>
                <a:cs typeface="Century Gothic"/>
              </a:rPr>
              <a:t>Important issues can be spoken about in person and appointments with teachers can either be done directly through teachers or via the school office. </a:t>
            </a:r>
          </a:p>
          <a:p>
            <a:pPr algn="ctr"/>
            <a:endParaRPr lang="en-GB" sz="2000" dirty="0">
              <a:solidFill>
                <a:srgbClr val="00B0F0"/>
              </a:solidFill>
              <a:cs typeface="Century Gothic"/>
            </a:endParaRPr>
          </a:p>
          <a:p>
            <a:pPr algn="ctr"/>
            <a:r>
              <a:rPr lang="en-GB" sz="2000" dirty="0">
                <a:solidFill>
                  <a:srgbClr val="00B0F0"/>
                </a:solidFill>
                <a:cs typeface="Century Gothic"/>
              </a:rPr>
              <a:t>Accident forms will be given out at the end of the day  for any minor injuries, such as cuts and grazes. Any serious injuries will be either a phone call/face to face chat. </a:t>
            </a:r>
          </a:p>
          <a:p>
            <a:pPr algn="ctr"/>
            <a:endParaRPr lang="en-GB" sz="2000" dirty="0">
              <a:solidFill>
                <a:srgbClr val="00B0F0"/>
              </a:solidFill>
              <a:cs typeface="Century Gothic"/>
            </a:endParaRPr>
          </a:p>
          <a:p>
            <a:pPr algn="ctr"/>
            <a:r>
              <a:rPr lang="en-GB" sz="2000" dirty="0">
                <a:solidFill>
                  <a:srgbClr val="00B0F0"/>
                </a:solidFill>
                <a:cs typeface="Century Gothic"/>
              </a:rPr>
              <a:t>Please check the website and </a:t>
            </a:r>
            <a:r>
              <a:rPr lang="en-GB" sz="2000" dirty="0" err="1">
                <a:solidFill>
                  <a:srgbClr val="00B0F0"/>
                </a:solidFill>
                <a:cs typeface="Century Gothic"/>
              </a:rPr>
              <a:t>eschools</a:t>
            </a:r>
            <a:r>
              <a:rPr lang="en-GB" sz="2000" dirty="0">
                <a:solidFill>
                  <a:srgbClr val="00B0F0"/>
                </a:solidFill>
                <a:cs typeface="Century Gothic"/>
              </a:rPr>
              <a:t> for copies of the home learning task. Our class timetables and planning.</a:t>
            </a:r>
          </a:p>
        </p:txBody>
      </p:sp>
    </p:spTree>
    <p:extLst>
      <p:ext uri="{BB962C8B-B14F-4D97-AF65-F5344CB8AC3E}">
        <p14:creationId xmlns:p14="http://schemas.microsoft.com/office/powerpoint/2010/main" val="90960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Expectations…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1252743" y="794802"/>
            <a:ext cx="10584180" cy="5632311"/>
          </a:xfrm>
          <a:prstGeom prst="rect">
            <a:avLst/>
          </a:prstGeom>
        </p:spPr>
        <p:txBody>
          <a:bodyPr wrap="square" lIns="91440" tIns="45720" rIns="91440" bIns="45720" anchor="t">
            <a:spAutoFit/>
          </a:bodyPr>
          <a:lstStyle/>
          <a:p>
            <a:pPr algn="ctr"/>
            <a:r>
              <a:rPr lang="en-GB" sz="2400" dirty="0">
                <a:solidFill>
                  <a:srgbClr val="00B0F0"/>
                </a:solidFill>
                <a:cs typeface="Century Gothic"/>
              </a:rPr>
              <a:t>Behaviour – high expectations, in class and in playground, in school on trips and when visitors are in and in after school clubs.</a:t>
            </a:r>
          </a:p>
          <a:p>
            <a:pPr algn="ctr"/>
            <a:endParaRPr lang="en-GB" sz="2400" dirty="0">
              <a:solidFill>
                <a:srgbClr val="00B0F0"/>
              </a:solidFill>
              <a:cs typeface="Century Gothic"/>
            </a:endParaRPr>
          </a:p>
          <a:p>
            <a:pPr algn="ctr"/>
            <a:r>
              <a:rPr lang="en-GB" sz="2400" dirty="0">
                <a:solidFill>
                  <a:srgbClr val="00B0F0"/>
                </a:solidFill>
                <a:cs typeface="Century Gothic"/>
              </a:rPr>
              <a:t>Class dojo points - house points.</a:t>
            </a:r>
          </a:p>
          <a:p>
            <a:pPr algn="ctr"/>
            <a:endParaRPr lang="en-GB" sz="2400" dirty="0">
              <a:solidFill>
                <a:srgbClr val="00B0F0"/>
              </a:solidFill>
              <a:cs typeface="Century Gothic"/>
            </a:endParaRPr>
          </a:p>
          <a:p>
            <a:pPr algn="ctr"/>
            <a:r>
              <a:rPr lang="en-GB" sz="2400" dirty="0">
                <a:solidFill>
                  <a:srgbClr val="00B0F0"/>
                </a:solidFill>
                <a:cs typeface="Century Gothic"/>
              </a:rPr>
              <a:t>School uniform/PE kit/ snack pots should all be clearly labelled and it is the children's responsibility to look after these.</a:t>
            </a:r>
          </a:p>
          <a:p>
            <a:pPr algn="ctr"/>
            <a:endParaRPr lang="en-GB" sz="2400" dirty="0">
              <a:solidFill>
                <a:srgbClr val="00B0F0"/>
              </a:solidFill>
              <a:cs typeface="Century Gothic"/>
            </a:endParaRPr>
          </a:p>
          <a:p>
            <a:pPr algn="ctr"/>
            <a:r>
              <a:rPr lang="en-GB" sz="2400" dirty="0">
                <a:solidFill>
                  <a:srgbClr val="00B0F0"/>
                </a:solidFill>
                <a:cs typeface="Century Gothic"/>
              </a:rPr>
              <a:t>Presentation, in school and when completing homework.</a:t>
            </a:r>
          </a:p>
          <a:p>
            <a:pPr algn="ctr"/>
            <a:endParaRPr lang="en-GB" sz="2400" dirty="0">
              <a:solidFill>
                <a:srgbClr val="00B0F0"/>
              </a:solidFill>
              <a:cs typeface="Century Gothic"/>
            </a:endParaRPr>
          </a:p>
          <a:p>
            <a:pPr algn="ctr"/>
            <a:r>
              <a:rPr lang="en-GB" sz="2400" dirty="0">
                <a:solidFill>
                  <a:srgbClr val="00B0F0"/>
                </a:solidFill>
                <a:cs typeface="Century Gothic"/>
              </a:rPr>
              <a:t>Encourage independence – children to inform when they need a book changed, need to hand in a letter, bring sheets and uniform home, hand homework in.</a:t>
            </a:r>
          </a:p>
          <a:p>
            <a:pPr algn="ctr"/>
            <a:endParaRPr lang="en-GB" sz="2400" dirty="0">
              <a:solidFill>
                <a:srgbClr val="00B0F0"/>
              </a:solidFill>
              <a:cs typeface="Century Gothic"/>
            </a:endParaRPr>
          </a:p>
          <a:p>
            <a:pPr algn="ctr"/>
            <a:r>
              <a:rPr lang="en-GB" sz="2400" dirty="0">
                <a:solidFill>
                  <a:srgbClr val="00B0F0"/>
                </a:solidFill>
                <a:cs typeface="Century Gothic"/>
              </a:rPr>
              <a:t>Named water bottle needs to be in school every day.</a:t>
            </a:r>
          </a:p>
          <a:p>
            <a:pPr marL="285750" indent="-285750" algn="ctr">
              <a:buFont typeface="Arial" panose="020B0604020202020204" pitchFamily="34" charset="0"/>
              <a:buChar char="•"/>
            </a:pPr>
            <a:endParaRPr lang="en-GB" sz="2000" dirty="0"/>
          </a:p>
        </p:txBody>
      </p:sp>
    </p:spTree>
    <p:extLst>
      <p:ext uri="{BB962C8B-B14F-4D97-AF65-F5344CB8AC3E}">
        <p14:creationId xmlns:p14="http://schemas.microsoft.com/office/powerpoint/2010/main" val="392489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t> 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7" name="Rectangle 6"/>
          <p:cNvSpPr/>
          <p:nvPr/>
        </p:nvSpPr>
        <p:spPr>
          <a:xfrm>
            <a:off x="1607820" y="2037062"/>
            <a:ext cx="10584180" cy="3908762"/>
          </a:xfrm>
          <a:prstGeom prst="rect">
            <a:avLst/>
          </a:prstGeom>
        </p:spPr>
        <p:txBody>
          <a:bodyPr wrap="square" lIns="91440" tIns="45720" rIns="91440" bIns="45720" anchor="t">
            <a:spAutoFit/>
          </a:bodyPr>
          <a:lstStyle/>
          <a:p>
            <a:pPr algn="ctr"/>
            <a:r>
              <a:rPr lang="en-GB" sz="3200" dirty="0">
                <a:solidFill>
                  <a:srgbClr val="00B0F0"/>
                </a:solidFill>
                <a:cs typeface="Century Gothic"/>
              </a:rPr>
              <a:t>Weekly celebration assembly</a:t>
            </a:r>
          </a:p>
          <a:p>
            <a:pPr algn="ctr"/>
            <a:endParaRPr lang="en-GB" sz="3200" dirty="0">
              <a:solidFill>
                <a:srgbClr val="00B0F0"/>
              </a:solidFill>
              <a:cs typeface="Century Gothic"/>
            </a:endParaRPr>
          </a:p>
          <a:p>
            <a:pPr algn="ctr"/>
            <a:r>
              <a:rPr lang="en-GB" sz="3200" dirty="0">
                <a:solidFill>
                  <a:srgbClr val="00B0F0"/>
                </a:solidFill>
                <a:cs typeface="Century Gothic"/>
              </a:rPr>
              <a:t>Stickers and Dojo points</a:t>
            </a:r>
          </a:p>
          <a:p>
            <a:pPr algn="ctr"/>
            <a:endParaRPr lang="en-GB" sz="3200" dirty="0">
              <a:solidFill>
                <a:srgbClr val="00B0F0"/>
              </a:solidFill>
              <a:cs typeface="Century Gothic"/>
            </a:endParaRPr>
          </a:p>
          <a:p>
            <a:pPr algn="ctr"/>
            <a:r>
              <a:rPr lang="en-GB" sz="3200" dirty="0">
                <a:solidFill>
                  <a:srgbClr val="00B0F0"/>
                </a:solidFill>
                <a:cs typeface="Century Gothic"/>
              </a:rPr>
              <a:t>Topic Sharing Events </a:t>
            </a:r>
            <a:endParaRPr lang="en-GB" dirty="0"/>
          </a:p>
          <a:p>
            <a:pPr algn="ctr"/>
            <a:endParaRPr lang="en-GB" sz="3200" dirty="0">
              <a:solidFill>
                <a:srgbClr val="00B0F0"/>
              </a:solidFill>
              <a:cs typeface="Century Gothic"/>
            </a:endParaRPr>
          </a:p>
          <a:p>
            <a:pPr algn="ctr"/>
            <a:r>
              <a:rPr lang="en-GB" sz="3200" dirty="0">
                <a:solidFill>
                  <a:srgbClr val="00B0F0"/>
                </a:solidFill>
                <a:cs typeface="Century Gothic"/>
              </a:rPr>
              <a:t>Looking at the website, Twitter and Instagram</a:t>
            </a:r>
          </a:p>
          <a:p>
            <a:pPr marL="285750" indent="-285750" algn="ctr">
              <a:buFont typeface="Arial" panose="020B0604020202020204" pitchFamily="34" charset="0"/>
              <a:buChar char="•"/>
            </a:pPr>
            <a:endParaRPr lang="en-GB" sz="2400" dirty="0"/>
          </a:p>
        </p:txBody>
      </p:sp>
    </p:spTree>
    <p:extLst>
      <p:ext uri="{BB962C8B-B14F-4D97-AF65-F5344CB8AC3E}">
        <p14:creationId xmlns:p14="http://schemas.microsoft.com/office/powerpoint/2010/main" val="176217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dirty="0"/>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7" name="Rectangle 6"/>
          <p:cNvSpPr/>
          <p:nvPr/>
        </p:nvSpPr>
        <p:spPr>
          <a:xfrm>
            <a:off x="1470661" y="1174652"/>
            <a:ext cx="10584180" cy="4055469"/>
          </a:xfrm>
          <a:prstGeom prst="rect">
            <a:avLst/>
          </a:prstGeom>
        </p:spPr>
        <p:txBody>
          <a:bodyPr wrap="square" lIns="91440" tIns="45720" rIns="91440" bIns="45720" anchor="t">
            <a:spAutoFit/>
          </a:bodyPr>
          <a:lstStyle/>
          <a:p>
            <a:pPr algn="ctr"/>
            <a:r>
              <a:rPr lang="en-US" sz="2800" dirty="0">
                <a:solidFill>
                  <a:srgbClr val="00B0F0"/>
                </a:solidFill>
                <a:cs typeface="Century Gothic"/>
              </a:rPr>
              <a:t>Saying Goodbye at the door </a:t>
            </a:r>
          </a:p>
          <a:p>
            <a:pPr algn="ctr"/>
            <a:endParaRPr lang="en-US" sz="2800" dirty="0">
              <a:solidFill>
                <a:srgbClr val="00B0F0"/>
              </a:solidFill>
              <a:cs typeface="Century Gothic"/>
            </a:endParaRPr>
          </a:p>
          <a:p>
            <a:pPr algn="ctr"/>
            <a:r>
              <a:rPr lang="en-US" sz="2800" dirty="0">
                <a:solidFill>
                  <a:srgbClr val="00B0F0"/>
                </a:solidFill>
                <a:cs typeface="Century Gothic"/>
              </a:rPr>
              <a:t>Remind children at home they have a peg in which to store their items, encourage their independence</a:t>
            </a:r>
          </a:p>
          <a:p>
            <a:pPr algn="ctr"/>
            <a:endParaRPr lang="en-US" sz="2800" dirty="0">
              <a:solidFill>
                <a:srgbClr val="00B0F0"/>
              </a:solidFill>
              <a:cs typeface="Century Gothic"/>
            </a:endParaRPr>
          </a:p>
          <a:p>
            <a:pPr algn="ctr"/>
            <a:r>
              <a:rPr lang="en-US" sz="2800" dirty="0">
                <a:solidFill>
                  <a:srgbClr val="00B0F0"/>
                </a:solidFill>
                <a:cs typeface="Century Gothic"/>
              </a:rPr>
              <a:t>Follow us on Twitter and Instagram </a:t>
            </a:r>
          </a:p>
          <a:p>
            <a:pPr algn="ctr"/>
            <a:endParaRPr lang="en-US" sz="2800" dirty="0">
              <a:solidFill>
                <a:srgbClr val="00B0F0"/>
              </a:solidFill>
              <a:cs typeface="Century Gothic"/>
            </a:endParaRPr>
          </a:p>
          <a:p>
            <a:pPr algn="ctr"/>
            <a:r>
              <a:rPr lang="en-US" sz="2800" dirty="0">
                <a:solidFill>
                  <a:srgbClr val="00B0F0"/>
                </a:solidFill>
                <a:cs typeface="Century Gothic"/>
              </a:rPr>
              <a:t>RESPECT – the one school rule </a:t>
            </a:r>
            <a:endParaRPr lang="en-US" sz="2800" dirty="0">
              <a:solidFill>
                <a:srgbClr val="00B0F0"/>
              </a:solidFill>
              <a:ea typeface="+mn-lt"/>
              <a:cs typeface="+mn-lt"/>
            </a:endParaRPr>
          </a:p>
          <a:p>
            <a:pPr algn="ctr">
              <a:lnSpc>
                <a:spcPct val="90000"/>
              </a:lnSpc>
              <a:spcBef>
                <a:spcPts val="1000"/>
              </a:spcBef>
            </a:pPr>
            <a:endParaRPr lang="en-US" sz="2800" dirty="0">
              <a:solidFill>
                <a:srgbClr val="00B0F0"/>
              </a:solidFill>
            </a:endParaRPr>
          </a:p>
        </p:txBody>
      </p:sp>
    </p:spTree>
    <p:extLst>
      <p:ext uri="{BB962C8B-B14F-4D97-AF65-F5344CB8AC3E}">
        <p14:creationId xmlns:p14="http://schemas.microsoft.com/office/powerpoint/2010/main" val="159912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dirty="0"/>
              <a:t>Designated Safeguarding leads...…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17</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1336536" y="1626122"/>
            <a:ext cx="958299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400" dirty="0">
                <a:solidFill>
                  <a:srgbClr val="00B0F0"/>
                </a:solidFill>
                <a:ea typeface="Segoe UI"/>
                <a:cs typeface="Segoe UI"/>
              </a:rPr>
              <a:t>If you have any concerns about your </a:t>
            </a:r>
            <a:r>
              <a:rPr lang="en-US" sz="2400" dirty="0">
                <a:solidFill>
                  <a:srgbClr val="00B0F0"/>
                </a:solidFill>
                <a:ea typeface="Segoe UI"/>
                <a:cs typeface="Segoe UI"/>
              </a:rPr>
              <a:t>​</a:t>
            </a:r>
          </a:p>
          <a:p>
            <a:pPr algn="ctr" rtl="0"/>
            <a:r>
              <a:rPr lang="en-GB" sz="2400" dirty="0">
                <a:solidFill>
                  <a:srgbClr val="00B0F0"/>
                </a:solidFill>
                <a:ea typeface="Segoe UI"/>
                <a:cs typeface="Segoe UI"/>
              </a:rPr>
              <a:t>Child or need our support you can contact me directly through </a:t>
            </a:r>
            <a:r>
              <a:rPr lang="en-GB" sz="2400" dirty="0" err="1">
                <a:solidFill>
                  <a:srgbClr val="00B0F0"/>
                </a:solidFill>
                <a:ea typeface="Segoe UI"/>
                <a:cs typeface="Segoe UI"/>
              </a:rPr>
              <a:t>eschools</a:t>
            </a:r>
            <a:r>
              <a:rPr lang="en-GB" sz="2400" dirty="0">
                <a:solidFill>
                  <a:srgbClr val="00B0F0"/>
                </a:solidFill>
                <a:ea typeface="Segoe UI"/>
                <a:cs typeface="Segoe UI"/>
              </a:rPr>
              <a:t> or come and talk to me after school. You may want to contact the school office and arrange a meeting in private.</a:t>
            </a:r>
            <a:r>
              <a:rPr lang="en-US" sz="2400" dirty="0">
                <a:solidFill>
                  <a:srgbClr val="00B0F0"/>
                </a:solidFill>
                <a:ea typeface="Segoe UI"/>
                <a:cs typeface="Segoe UI"/>
              </a:rPr>
              <a:t>​</a:t>
            </a:r>
          </a:p>
          <a:p>
            <a:pPr algn="ctr" rtl="0"/>
            <a:r>
              <a:rPr lang="en-GB" sz="2400" dirty="0">
                <a:solidFill>
                  <a:srgbClr val="00B0F0"/>
                </a:solidFill>
                <a:ea typeface="Segoe UI"/>
                <a:cs typeface="Segoe UI"/>
              </a:rPr>
              <a:t>The DSL team are always welcoming and can support you with your concerns.</a:t>
            </a:r>
            <a:r>
              <a:rPr lang="en-US" sz="2400" dirty="0">
                <a:solidFill>
                  <a:srgbClr val="00B0F0"/>
                </a:solidFill>
                <a:ea typeface="Segoe UI"/>
                <a:cs typeface="Segoe UI"/>
              </a:rPr>
              <a:t>​</a:t>
            </a:r>
            <a:endParaRPr lang="en-US" sz="2400" dirty="0">
              <a:solidFill>
                <a:srgbClr val="00B0F0"/>
              </a:solidFill>
            </a:endParaRPr>
          </a:p>
        </p:txBody>
      </p:sp>
      <p:pic>
        <p:nvPicPr>
          <p:cNvPr id="10" name="Picture 9">
            <a:extLst>
              <a:ext uri="{FF2B5EF4-FFF2-40B4-BE49-F238E27FC236}">
                <a16:creationId xmlns:a16="http://schemas.microsoft.com/office/drawing/2014/main" id="{F6F06449-D530-4820-87E6-E0699ED16231}"/>
              </a:ext>
            </a:extLst>
          </p:cNvPr>
          <p:cNvPicPr>
            <a:picLocks noChangeAspect="1"/>
          </p:cNvPicPr>
          <p:nvPr/>
        </p:nvPicPr>
        <p:blipFill>
          <a:blip r:embed="rId2"/>
          <a:stretch>
            <a:fillRect/>
          </a:stretch>
        </p:blipFill>
        <p:spPr>
          <a:xfrm>
            <a:off x="1046753" y="5282637"/>
            <a:ext cx="2891092" cy="1435801"/>
          </a:xfrm>
          <a:prstGeom prst="rect">
            <a:avLst/>
          </a:prstGeom>
        </p:spPr>
      </p:pic>
      <p:pic>
        <p:nvPicPr>
          <p:cNvPr id="11" name="Picture 10">
            <a:extLst>
              <a:ext uri="{FF2B5EF4-FFF2-40B4-BE49-F238E27FC236}">
                <a16:creationId xmlns:a16="http://schemas.microsoft.com/office/drawing/2014/main" id="{4EF839CA-2F37-4B08-BA3B-8B04955E16A7}"/>
              </a:ext>
            </a:extLst>
          </p:cNvPr>
          <p:cNvPicPr>
            <a:picLocks noChangeAspect="1"/>
          </p:cNvPicPr>
          <p:nvPr/>
        </p:nvPicPr>
        <p:blipFill>
          <a:blip r:embed="rId3"/>
          <a:stretch>
            <a:fillRect/>
          </a:stretch>
        </p:blipFill>
        <p:spPr>
          <a:xfrm>
            <a:off x="4224916" y="4946476"/>
            <a:ext cx="2923812" cy="1435801"/>
          </a:xfrm>
          <a:prstGeom prst="rect">
            <a:avLst/>
          </a:prstGeom>
        </p:spPr>
      </p:pic>
      <p:pic>
        <p:nvPicPr>
          <p:cNvPr id="12" name="Picture 11">
            <a:extLst>
              <a:ext uri="{FF2B5EF4-FFF2-40B4-BE49-F238E27FC236}">
                <a16:creationId xmlns:a16="http://schemas.microsoft.com/office/drawing/2014/main" id="{B0FCBD8D-353B-47C6-A91A-01BB30F23047}"/>
              </a:ext>
            </a:extLst>
          </p:cNvPr>
          <p:cNvPicPr>
            <a:picLocks noChangeAspect="1"/>
          </p:cNvPicPr>
          <p:nvPr/>
        </p:nvPicPr>
        <p:blipFill>
          <a:blip r:embed="rId4"/>
          <a:stretch>
            <a:fillRect/>
          </a:stretch>
        </p:blipFill>
        <p:spPr>
          <a:xfrm>
            <a:off x="7379205" y="4303778"/>
            <a:ext cx="2858840" cy="1435801"/>
          </a:xfrm>
          <a:prstGeom prst="rect">
            <a:avLst/>
          </a:prstGeom>
        </p:spPr>
      </p:pic>
      <p:pic>
        <p:nvPicPr>
          <p:cNvPr id="13" name="Picture 12">
            <a:extLst>
              <a:ext uri="{FF2B5EF4-FFF2-40B4-BE49-F238E27FC236}">
                <a16:creationId xmlns:a16="http://schemas.microsoft.com/office/drawing/2014/main" id="{6EACA9E5-B9FA-4093-B557-B05DEED658D4}"/>
              </a:ext>
            </a:extLst>
          </p:cNvPr>
          <p:cNvPicPr>
            <a:picLocks noChangeAspect="1"/>
          </p:cNvPicPr>
          <p:nvPr/>
        </p:nvPicPr>
        <p:blipFill>
          <a:blip r:embed="rId5"/>
          <a:stretch>
            <a:fillRect/>
          </a:stretch>
        </p:blipFill>
        <p:spPr>
          <a:xfrm>
            <a:off x="1046753" y="4076698"/>
            <a:ext cx="2891092" cy="1117777"/>
          </a:xfrm>
          <a:prstGeom prst="rect">
            <a:avLst/>
          </a:prstGeom>
        </p:spPr>
      </p:pic>
    </p:spTree>
    <p:extLst>
      <p:ext uri="{BB962C8B-B14F-4D97-AF65-F5344CB8AC3E}">
        <p14:creationId xmlns:p14="http://schemas.microsoft.com/office/powerpoint/2010/main" val="1976197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l="17932" t="26156" r="14038" b="34430"/>
          <a:stretch/>
        </p:blipFill>
        <p:spPr>
          <a:xfrm>
            <a:off x="-1600" y="1096296"/>
            <a:ext cx="6052552" cy="5259842"/>
          </a:xfrm>
        </p:spPr>
      </p:pic>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latin typeface="+mn-lt"/>
              </a:rPr>
              <a:t>Thank You!</a:t>
            </a:r>
            <a:endParaRPr lang="ru-RU" dirty="0">
              <a:latin typeface="+mn-lt"/>
            </a:endParaRPr>
          </a:p>
        </p:txBody>
      </p:sp>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sp>
        <p:nvSpPr>
          <p:cNvPr id="16" name="Title 15">
            <a:extLst>
              <a:ext uri="{FF2B5EF4-FFF2-40B4-BE49-F238E27FC236}">
                <a16:creationId xmlns:a16="http://schemas.microsoft.com/office/drawing/2014/main" id="{7BB31EBE-B76A-44DE-A093-73EF600F4574}"/>
              </a:ext>
            </a:extLst>
          </p:cNvPr>
          <p:cNvSpPr>
            <a:spLocks noGrp="1"/>
          </p:cNvSpPr>
          <p:nvPr>
            <p:ph type="title"/>
          </p:nvPr>
        </p:nvSpPr>
        <p:spPr/>
        <p:txBody>
          <a:bodyPr/>
          <a:lstStyle/>
          <a:p>
            <a:r>
              <a:rPr lang="en-GB" dirty="0">
                <a:latin typeface="+mn-lt"/>
              </a:rPr>
              <a:t>Year 2 staff</a:t>
            </a:r>
          </a:p>
        </p:txBody>
      </p:sp>
      <p:sp>
        <p:nvSpPr>
          <p:cNvPr id="19" name="Text Placeholder 18">
            <a:extLst>
              <a:ext uri="{FF2B5EF4-FFF2-40B4-BE49-F238E27FC236}">
                <a16:creationId xmlns:a16="http://schemas.microsoft.com/office/drawing/2014/main" id="{7D01D037-6273-4B84-95E1-57E922E644C4}"/>
              </a:ext>
            </a:extLst>
          </p:cNvPr>
          <p:cNvSpPr>
            <a:spLocks noGrp="1"/>
          </p:cNvSpPr>
          <p:nvPr>
            <p:ph type="body" idx="1"/>
          </p:nvPr>
        </p:nvSpPr>
        <p:spPr/>
        <p:txBody>
          <a:bodyPr/>
          <a:lstStyle/>
          <a:p>
            <a:r>
              <a:rPr lang="en-GB" dirty="0"/>
              <a:t>Miss White, Miss </a:t>
            </a:r>
            <a:r>
              <a:rPr lang="en-GB" dirty="0" err="1"/>
              <a:t>Beggs</a:t>
            </a:r>
            <a:r>
              <a:rPr lang="en-GB" dirty="0"/>
              <a:t> and Mrs Hartley</a:t>
            </a:r>
          </a:p>
          <a:p>
            <a:r>
              <a:rPr lang="en-GB" dirty="0"/>
              <a:t>Mrs </a:t>
            </a:r>
            <a:r>
              <a:rPr lang="en-GB" dirty="0" err="1"/>
              <a:t>Beesley</a:t>
            </a:r>
            <a:r>
              <a:rPr lang="en-GB" dirty="0"/>
              <a:t> – Monday afternoon</a:t>
            </a:r>
          </a:p>
          <a:p>
            <a:r>
              <a:rPr lang="en-GB" dirty="0"/>
              <a:t>Mrs Fade – Tuesday morning</a:t>
            </a:r>
          </a:p>
        </p:txBody>
      </p:sp>
    </p:spTree>
    <p:extLst>
      <p:ext uri="{BB962C8B-B14F-4D97-AF65-F5344CB8AC3E}">
        <p14:creationId xmlns:p14="http://schemas.microsoft.com/office/powerpoint/2010/main" val="367141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170095"/>
            <a:ext cx="6286500" cy="652865"/>
          </a:xfrm>
        </p:spPr>
        <p:txBody>
          <a:bodyPr>
            <a:noAutofit/>
          </a:bodyPr>
          <a:lstStyle/>
          <a:p>
            <a:pPr algn="ctr"/>
            <a:r>
              <a:rPr lang="en-US" sz="4000" dirty="0"/>
              <a:t>A typical day in Year 2…</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1165859" y="822960"/>
            <a:ext cx="10398611" cy="5293757"/>
          </a:xfrm>
          <a:prstGeom prst="rect">
            <a:avLst/>
          </a:prstGeom>
        </p:spPr>
        <p:txBody>
          <a:bodyPr wrap="square" lIns="91440" tIns="45720" rIns="91440" bIns="45720" anchor="t">
            <a:spAutoFit/>
          </a:bodyPr>
          <a:lstStyle/>
          <a:p>
            <a:pPr algn="ctr"/>
            <a:r>
              <a:rPr lang="en-US" sz="2600" dirty="0">
                <a:solidFill>
                  <a:schemeClr val="accent2"/>
                </a:solidFill>
              </a:rPr>
              <a:t>A typical day in Year 2 is very busy. </a:t>
            </a:r>
          </a:p>
          <a:p>
            <a:pPr algn="ctr"/>
            <a:endParaRPr lang="en-US" sz="2600" dirty="0">
              <a:solidFill>
                <a:schemeClr val="accent2"/>
              </a:solidFill>
            </a:endParaRPr>
          </a:p>
          <a:p>
            <a:pPr algn="ctr"/>
            <a:r>
              <a:rPr lang="en-US" sz="2600" dirty="0">
                <a:solidFill>
                  <a:schemeClr val="accent2"/>
                </a:solidFill>
              </a:rPr>
              <a:t>As soon as the children arrive at school they will put their belongings away and sit at their tables to quietly complete the morning activity of </a:t>
            </a:r>
            <a:r>
              <a:rPr lang="en-US" sz="2600" dirty="0" err="1">
                <a:solidFill>
                  <a:schemeClr val="accent2"/>
                </a:solidFill>
              </a:rPr>
              <a:t>colour</a:t>
            </a:r>
            <a:r>
              <a:rPr lang="en-US" sz="2600" dirty="0">
                <a:solidFill>
                  <a:schemeClr val="accent2"/>
                </a:solidFill>
              </a:rPr>
              <a:t> monsters and handwriting practice during registration. </a:t>
            </a:r>
          </a:p>
          <a:p>
            <a:pPr algn="ctr"/>
            <a:endParaRPr lang="en-US" sz="2600" dirty="0">
              <a:solidFill>
                <a:schemeClr val="accent2"/>
              </a:solidFill>
            </a:endParaRPr>
          </a:p>
          <a:p>
            <a:pPr algn="ctr"/>
            <a:r>
              <a:rPr lang="en-US" sz="2600" dirty="0">
                <a:solidFill>
                  <a:schemeClr val="accent2"/>
                </a:solidFill>
              </a:rPr>
              <a:t>They then move straight into the morning sessions which consist of the core subjects English and Mathematics. </a:t>
            </a:r>
          </a:p>
          <a:p>
            <a:pPr algn="ctr"/>
            <a:endParaRPr lang="en-US" sz="2600" dirty="0">
              <a:solidFill>
                <a:schemeClr val="accent2"/>
              </a:solidFill>
            </a:endParaRPr>
          </a:p>
          <a:p>
            <a:pPr algn="ctr"/>
            <a:r>
              <a:rPr lang="en-US" sz="2600" dirty="0">
                <a:solidFill>
                  <a:schemeClr val="accent2"/>
                </a:solidFill>
              </a:rPr>
              <a:t>After lunch they will cover Topic based learning. </a:t>
            </a:r>
          </a:p>
          <a:p>
            <a:pPr algn="ctr"/>
            <a:endParaRPr lang="en-US" sz="2600" dirty="0">
              <a:solidFill>
                <a:schemeClr val="accent2"/>
              </a:solidFill>
            </a:endParaRPr>
          </a:p>
          <a:p>
            <a:pPr algn="ctr"/>
            <a:r>
              <a:rPr lang="en-US" sz="2600" dirty="0">
                <a:solidFill>
                  <a:schemeClr val="accent2"/>
                </a:solidFill>
              </a:rPr>
              <a:t>In the day we have time for independent reading, whole class reading, an extra 15 minute </a:t>
            </a:r>
            <a:r>
              <a:rPr lang="en-US" sz="2600" dirty="0" err="1">
                <a:solidFill>
                  <a:schemeClr val="accent2"/>
                </a:solidFill>
              </a:rPr>
              <a:t>maths</a:t>
            </a:r>
            <a:r>
              <a:rPr lang="en-US" sz="2600" dirty="0">
                <a:solidFill>
                  <a:schemeClr val="accent2"/>
                </a:solidFill>
              </a:rPr>
              <a:t> session to practice fluency and spelling.</a:t>
            </a: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9460-3542-4E19-8087-B0BAD466D9F8}"/>
              </a:ext>
            </a:extLst>
          </p:cNvPr>
          <p:cNvSpPr>
            <a:spLocks noGrp="1"/>
          </p:cNvSpPr>
          <p:nvPr>
            <p:ph type="title"/>
          </p:nvPr>
        </p:nvSpPr>
        <p:spPr>
          <a:xfrm>
            <a:off x="3783279" y="73329"/>
            <a:ext cx="3968496" cy="832104"/>
          </a:xfrm>
        </p:spPr>
        <p:txBody>
          <a:bodyPr>
            <a:normAutofit/>
          </a:bodyPr>
          <a:lstStyle/>
          <a:p>
            <a:pPr algn="ctr"/>
            <a:r>
              <a:rPr lang="en-GB" sz="3600" dirty="0"/>
              <a:t>Timetable</a:t>
            </a:r>
          </a:p>
        </p:txBody>
      </p:sp>
      <p:sp>
        <p:nvSpPr>
          <p:cNvPr id="4" name="Slide Number Placeholder 3">
            <a:extLst>
              <a:ext uri="{FF2B5EF4-FFF2-40B4-BE49-F238E27FC236}">
                <a16:creationId xmlns:a16="http://schemas.microsoft.com/office/drawing/2014/main" id="{EB68F5AE-AA1D-491A-98D9-2B08688AB20D}"/>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7" name="TextBox 6">
            <a:extLst>
              <a:ext uri="{FF2B5EF4-FFF2-40B4-BE49-F238E27FC236}">
                <a16:creationId xmlns:a16="http://schemas.microsoft.com/office/drawing/2014/main" id="{396C804C-9B19-40E4-AAB4-95A0E21A8A1C}"/>
              </a:ext>
            </a:extLst>
          </p:cNvPr>
          <p:cNvSpPr txBox="1"/>
          <p:nvPr/>
        </p:nvSpPr>
        <p:spPr>
          <a:xfrm>
            <a:off x="159798" y="489381"/>
            <a:ext cx="1627452" cy="1200329"/>
          </a:xfrm>
          <a:prstGeom prst="rect">
            <a:avLst/>
          </a:prstGeom>
          <a:noFill/>
        </p:spPr>
        <p:txBody>
          <a:bodyPr wrap="square" rtlCol="0">
            <a:spAutoFit/>
          </a:bodyPr>
          <a:lstStyle/>
          <a:p>
            <a:r>
              <a:rPr lang="en-GB" dirty="0"/>
              <a:t>Autumn 1 – phonics</a:t>
            </a:r>
          </a:p>
          <a:p>
            <a:r>
              <a:rPr lang="en-GB" dirty="0"/>
              <a:t>Rest of the year - SPAG</a:t>
            </a:r>
          </a:p>
        </p:txBody>
      </p:sp>
      <p:pic>
        <p:nvPicPr>
          <p:cNvPr id="5" name="Picture 4">
            <a:extLst>
              <a:ext uri="{FF2B5EF4-FFF2-40B4-BE49-F238E27FC236}">
                <a16:creationId xmlns:a16="http://schemas.microsoft.com/office/drawing/2014/main" id="{2AF60166-5C21-409B-BB5F-0FE7808380C7}"/>
              </a:ext>
            </a:extLst>
          </p:cNvPr>
          <p:cNvPicPr>
            <a:picLocks noChangeAspect="1"/>
          </p:cNvPicPr>
          <p:nvPr/>
        </p:nvPicPr>
        <p:blipFill>
          <a:blip r:embed="rId2"/>
          <a:stretch>
            <a:fillRect/>
          </a:stretch>
        </p:blipFill>
        <p:spPr>
          <a:xfrm>
            <a:off x="1787250" y="951539"/>
            <a:ext cx="8437802" cy="5906461"/>
          </a:xfrm>
          <a:prstGeom prst="rect">
            <a:avLst/>
          </a:prstGeom>
        </p:spPr>
      </p:pic>
    </p:spTree>
    <p:extLst>
      <p:ext uri="{BB962C8B-B14F-4D97-AF65-F5344CB8AC3E}">
        <p14:creationId xmlns:p14="http://schemas.microsoft.com/office/powerpoint/2010/main" val="352417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dirty="0"/>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7" name="Rectangle 6"/>
          <p:cNvSpPr/>
          <p:nvPr/>
        </p:nvSpPr>
        <p:spPr>
          <a:xfrm>
            <a:off x="1165860" y="1335893"/>
            <a:ext cx="9997883" cy="3277820"/>
          </a:xfrm>
          <a:prstGeom prst="rect">
            <a:avLst/>
          </a:prstGeom>
        </p:spPr>
        <p:txBody>
          <a:bodyPr wrap="square">
            <a:spAutoFit/>
          </a:bodyPr>
          <a:lstStyle/>
          <a:p>
            <a:pPr algn="ctr"/>
            <a:r>
              <a:rPr lang="en-US" sz="2300" dirty="0">
                <a:solidFill>
                  <a:schemeClr val="accent2"/>
                </a:solidFill>
              </a:rPr>
              <a:t>Assessment in KS1 is carried out daily with live marking happening during the lesson and as the children are working. This ensures that children have time to respond to the feedback, make changes and any misconceptions can be addressed immediately.</a:t>
            </a:r>
          </a:p>
          <a:p>
            <a:pPr algn="ctr"/>
            <a:endParaRPr lang="en-US" sz="2300" dirty="0">
              <a:solidFill>
                <a:schemeClr val="accent2"/>
              </a:solidFill>
            </a:endParaRPr>
          </a:p>
          <a:p>
            <a:pPr algn="ctr"/>
            <a:br>
              <a:rPr lang="en-US" sz="2300" dirty="0">
                <a:solidFill>
                  <a:schemeClr val="accent2"/>
                </a:solidFill>
              </a:rPr>
            </a:br>
            <a:br>
              <a:rPr lang="en-US" sz="2300" dirty="0">
                <a:solidFill>
                  <a:schemeClr val="accent2"/>
                </a:solidFill>
              </a:rPr>
            </a:br>
            <a:r>
              <a:rPr lang="en-US" sz="2300" dirty="0">
                <a:solidFill>
                  <a:schemeClr val="accent2"/>
                </a:solidFill>
              </a:rPr>
              <a:t>Any child that did not meet the expected score for the phonics screening test in Year 1 will have an opportunity to try again at the end of Year 2.</a:t>
            </a:r>
          </a:p>
        </p:txBody>
      </p:sp>
    </p:spTree>
    <p:extLst>
      <p:ext uri="{BB962C8B-B14F-4D97-AF65-F5344CB8AC3E}">
        <p14:creationId xmlns:p14="http://schemas.microsoft.com/office/powerpoint/2010/main" val="300196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English, </a:t>
            </a:r>
            <a:r>
              <a:rPr lang="en-US" sz="4000" dirty="0" err="1"/>
              <a:t>Maths</a:t>
            </a:r>
            <a:r>
              <a:rPr lang="en-US" sz="4000" dirty="0"/>
              <a:t> and the other areas.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7" name="Rectangle 6"/>
          <p:cNvSpPr/>
          <p:nvPr/>
        </p:nvSpPr>
        <p:spPr>
          <a:xfrm>
            <a:off x="868680" y="948564"/>
            <a:ext cx="9997883" cy="5463034"/>
          </a:xfrm>
          <a:prstGeom prst="rect">
            <a:avLst/>
          </a:prstGeom>
        </p:spPr>
        <p:txBody>
          <a:bodyPr wrap="square">
            <a:spAutoFit/>
          </a:bodyPr>
          <a:lstStyle/>
          <a:p>
            <a:pPr algn="ctr"/>
            <a:r>
              <a:rPr lang="en-US" sz="2300" dirty="0">
                <a:solidFill>
                  <a:schemeClr val="accent2"/>
                </a:solidFill>
              </a:rPr>
              <a:t>English – is based on a whole class text that is normally linked to that terms topic. Whole class reading also takes place daily to help children be immersed in a text. This means by the end of the half term they will have read and understood a novel. </a:t>
            </a:r>
          </a:p>
          <a:p>
            <a:pPr algn="ctr"/>
            <a:endParaRPr lang="en-US" sz="2300" dirty="0">
              <a:solidFill>
                <a:schemeClr val="accent2"/>
              </a:solidFill>
            </a:endParaRPr>
          </a:p>
          <a:p>
            <a:pPr algn="ctr"/>
            <a:r>
              <a:rPr lang="en-US" sz="2300" dirty="0" err="1">
                <a:solidFill>
                  <a:schemeClr val="accent2"/>
                </a:solidFill>
              </a:rPr>
              <a:t>Maths</a:t>
            </a:r>
            <a:r>
              <a:rPr lang="en-US" sz="2300" dirty="0">
                <a:solidFill>
                  <a:schemeClr val="accent2"/>
                </a:solidFill>
              </a:rPr>
              <a:t> Mastery –is about deepening children’s understanding, use and manipulation of all things </a:t>
            </a:r>
            <a:r>
              <a:rPr lang="en-US" sz="2300" dirty="0" err="1">
                <a:solidFill>
                  <a:schemeClr val="accent2"/>
                </a:solidFill>
              </a:rPr>
              <a:t>maths</a:t>
            </a:r>
            <a:r>
              <a:rPr lang="en-US" sz="2300" dirty="0">
                <a:solidFill>
                  <a:schemeClr val="accent2"/>
                </a:solidFill>
              </a:rPr>
              <a:t>. It will help develop speed and accuracy with arithmetic skills. </a:t>
            </a:r>
          </a:p>
          <a:p>
            <a:pPr algn="ctr"/>
            <a:endParaRPr lang="en-US" sz="2300" dirty="0">
              <a:solidFill>
                <a:schemeClr val="accent2"/>
              </a:solidFill>
            </a:endParaRPr>
          </a:p>
          <a:p>
            <a:pPr algn="ctr"/>
            <a:r>
              <a:rPr lang="en-US" sz="2300" dirty="0">
                <a:solidFill>
                  <a:schemeClr val="accent2"/>
                </a:solidFill>
              </a:rPr>
              <a:t>We will also teach </a:t>
            </a:r>
            <a:r>
              <a:rPr lang="en-US" sz="2400" dirty="0">
                <a:solidFill>
                  <a:schemeClr val="accent2"/>
                </a:solidFill>
              </a:rPr>
              <a:t>Geography, History, Science, French, ICT, RE, PSHE,</a:t>
            </a:r>
          </a:p>
          <a:p>
            <a:pPr algn="ctr"/>
            <a:r>
              <a:rPr lang="en-US" sz="2400" dirty="0">
                <a:solidFill>
                  <a:schemeClr val="accent2"/>
                </a:solidFill>
              </a:rPr>
              <a:t>Music, Art and Design &amp; Technology. Learning in these subjects is, where possible, linked  to each terms topics.</a:t>
            </a:r>
          </a:p>
          <a:p>
            <a:pPr algn="ctr"/>
            <a:endParaRPr lang="en-US" sz="2400" dirty="0">
              <a:solidFill>
                <a:schemeClr val="accent2"/>
              </a:solidFill>
            </a:endParaRPr>
          </a:p>
          <a:p>
            <a:pPr algn="ctr"/>
            <a:r>
              <a:rPr lang="en-US" sz="2300" dirty="0">
                <a:solidFill>
                  <a:schemeClr val="accent2"/>
                </a:solidFill>
              </a:rPr>
              <a:t>This year our term topics will be… Magnificent monarchs, Animal survival, Movers and Shakers, and Coastlines.</a:t>
            </a:r>
          </a:p>
        </p:txBody>
      </p:sp>
    </p:spTree>
    <p:extLst>
      <p:ext uri="{BB962C8B-B14F-4D97-AF65-F5344CB8AC3E}">
        <p14:creationId xmlns:p14="http://schemas.microsoft.com/office/powerpoint/2010/main" val="160738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Long Term Plan</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pic>
        <p:nvPicPr>
          <p:cNvPr id="3" name="Picture 2">
            <a:extLst>
              <a:ext uri="{FF2B5EF4-FFF2-40B4-BE49-F238E27FC236}">
                <a16:creationId xmlns:a16="http://schemas.microsoft.com/office/drawing/2014/main" id="{CE329399-C686-4B07-BAE5-E0E891CAAA23}"/>
              </a:ext>
            </a:extLst>
          </p:cNvPr>
          <p:cNvPicPr>
            <a:picLocks noChangeAspect="1"/>
          </p:cNvPicPr>
          <p:nvPr/>
        </p:nvPicPr>
        <p:blipFill>
          <a:blip r:embed="rId2"/>
          <a:stretch>
            <a:fillRect/>
          </a:stretch>
        </p:blipFill>
        <p:spPr>
          <a:xfrm>
            <a:off x="1635666" y="769826"/>
            <a:ext cx="8920667" cy="5990520"/>
          </a:xfrm>
          <a:prstGeom prst="rect">
            <a:avLst/>
          </a:prstGeom>
        </p:spPr>
      </p:pic>
      <p:sp>
        <p:nvSpPr>
          <p:cNvPr id="5" name="TextBox 4">
            <a:extLst>
              <a:ext uri="{FF2B5EF4-FFF2-40B4-BE49-F238E27FC236}">
                <a16:creationId xmlns:a16="http://schemas.microsoft.com/office/drawing/2014/main" id="{246CB77C-07E8-48C2-9427-090F4C815F09}"/>
              </a:ext>
            </a:extLst>
          </p:cNvPr>
          <p:cNvSpPr txBox="1"/>
          <p:nvPr/>
        </p:nvSpPr>
        <p:spPr>
          <a:xfrm>
            <a:off x="108707" y="1056443"/>
            <a:ext cx="1526959" cy="1477328"/>
          </a:xfrm>
          <a:prstGeom prst="rect">
            <a:avLst/>
          </a:prstGeom>
          <a:noFill/>
        </p:spPr>
        <p:txBody>
          <a:bodyPr wrap="square" rtlCol="0">
            <a:spAutoFit/>
          </a:bodyPr>
          <a:lstStyle/>
          <a:p>
            <a:pPr algn="ctr"/>
            <a:r>
              <a:rPr lang="en-GB" dirty="0">
                <a:highlight>
                  <a:srgbClr val="FFFF00"/>
                </a:highlight>
              </a:rPr>
              <a:t>King’s and Queen’s dress up day: Friday 15</a:t>
            </a:r>
            <a:r>
              <a:rPr lang="en-GB" baseline="30000" dirty="0">
                <a:highlight>
                  <a:srgbClr val="FFFF00"/>
                </a:highlight>
              </a:rPr>
              <a:t>th</a:t>
            </a:r>
            <a:r>
              <a:rPr lang="en-GB" dirty="0">
                <a:highlight>
                  <a:srgbClr val="FFFF00"/>
                </a:highlight>
              </a:rPr>
              <a:t> September</a:t>
            </a:r>
          </a:p>
        </p:txBody>
      </p:sp>
    </p:spTree>
    <p:extLst>
      <p:ext uri="{BB962C8B-B14F-4D97-AF65-F5344CB8AC3E}">
        <p14:creationId xmlns:p14="http://schemas.microsoft.com/office/powerpoint/2010/main" val="4179279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t>Trips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8</a:t>
            </a:fld>
            <a:endParaRPr lang="en-US" dirty="0"/>
          </a:p>
        </p:txBody>
      </p:sp>
      <p:sp>
        <p:nvSpPr>
          <p:cNvPr id="6" name="TextBox 5">
            <a:extLst>
              <a:ext uri="{FF2B5EF4-FFF2-40B4-BE49-F238E27FC236}">
                <a16:creationId xmlns:a16="http://schemas.microsoft.com/office/drawing/2014/main" id="{E39742C9-F1EF-4CF7-83DB-B7D08B823D5C}"/>
              </a:ext>
            </a:extLst>
          </p:cNvPr>
          <p:cNvSpPr txBox="1"/>
          <p:nvPr/>
        </p:nvSpPr>
        <p:spPr>
          <a:xfrm>
            <a:off x="1251751" y="791696"/>
            <a:ext cx="9516863" cy="2677656"/>
          </a:xfrm>
          <a:prstGeom prst="rect">
            <a:avLst/>
          </a:prstGeom>
          <a:noFill/>
        </p:spPr>
        <p:txBody>
          <a:bodyPr wrap="square" rtlCol="0">
            <a:spAutoFit/>
          </a:bodyPr>
          <a:lstStyle/>
          <a:p>
            <a:r>
              <a:rPr lang="en-GB" sz="2400" dirty="0">
                <a:solidFill>
                  <a:srgbClr val="00B0F0"/>
                </a:solidFill>
              </a:rPr>
              <a:t>Animal experience – Autumn 2 – approx. £8</a:t>
            </a:r>
          </a:p>
          <a:p>
            <a:endParaRPr lang="en-GB" sz="2400" dirty="0">
              <a:solidFill>
                <a:srgbClr val="00B0F0"/>
              </a:solidFill>
            </a:endParaRPr>
          </a:p>
          <a:p>
            <a:r>
              <a:rPr lang="en-GB" sz="2400" dirty="0">
                <a:solidFill>
                  <a:srgbClr val="00B0F0"/>
                </a:solidFill>
              </a:rPr>
              <a:t>Birmingham Synagogue and library -  Spring term – approx. £15</a:t>
            </a:r>
          </a:p>
          <a:p>
            <a:endParaRPr lang="en-GB" sz="2400" dirty="0">
              <a:solidFill>
                <a:srgbClr val="00B0F0"/>
              </a:solidFill>
            </a:endParaRPr>
          </a:p>
          <a:p>
            <a:r>
              <a:rPr lang="en-GB" sz="2400" dirty="0">
                <a:solidFill>
                  <a:srgbClr val="00B0F0"/>
                </a:solidFill>
              </a:rPr>
              <a:t>Beach trip (Cotswold Water Park?) – Summer term – approx. £20</a:t>
            </a:r>
          </a:p>
          <a:p>
            <a:endParaRPr lang="en-GB" sz="2400" dirty="0">
              <a:solidFill>
                <a:srgbClr val="00B0F0"/>
              </a:solidFill>
            </a:endParaRPr>
          </a:p>
          <a:p>
            <a:endParaRPr lang="en-GB" sz="2400" dirty="0">
              <a:solidFill>
                <a:srgbClr val="00B0F0"/>
              </a:solidFill>
            </a:endParaRPr>
          </a:p>
        </p:txBody>
      </p:sp>
      <p:pic>
        <p:nvPicPr>
          <p:cNvPr id="1026" name="Picture 2" descr="Educational Animal Encounters Exeter, Devon – Animals 2U South West –  Animals 2U South West">
            <a:extLst>
              <a:ext uri="{FF2B5EF4-FFF2-40B4-BE49-F238E27FC236}">
                <a16:creationId xmlns:a16="http://schemas.microsoft.com/office/drawing/2014/main" id="{4C12E3FE-8AC2-459F-95A3-D700F9ED8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36" y="4208016"/>
            <a:ext cx="3334397" cy="23769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ngers Hill Synagogue - Wikipedia">
            <a:extLst>
              <a:ext uri="{FF2B5EF4-FFF2-40B4-BE49-F238E27FC236}">
                <a16:creationId xmlns:a16="http://schemas.microsoft.com/office/drawing/2014/main" id="{6F6AFF17-1C7B-475B-8CD4-C1FCFEA77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010" y="3309708"/>
            <a:ext cx="4367070" cy="32753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our Guide to the Cotswold Country Park and Beach | Family Trips | Manor">
            <a:extLst>
              <a:ext uri="{FF2B5EF4-FFF2-40B4-BE49-F238E27FC236}">
                <a16:creationId xmlns:a16="http://schemas.microsoft.com/office/drawing/2014/main" id="{45089208-94A3-4DF3-BE82-E346905E4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4018" y="3027286"/>
            <a:ext cx="3905046" cy="264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2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ectangle 6"/>
          <p:cNvSpPr/>
          <p:nvPr/>
        </p:nvSpPr>
        <p:spPr>
          <a:xfrm>
            <a:off x="1020745" y="713389"/>
            <a:ext cx="10694764" cy="3862596"/>
          </a:xfrm>
          <a:prstGeom prst="rect">
            <a:avLst/>
          </a:prstGeom>
        </p:spPr>
        <p:txBody>
          <a:bodyPr wrap="square" lIns="91440" tIns="45720" rIns="91440" bIns="45720" anchor="t">
            <a:spAutoFit/>
          </a:bodyPr>
          <a:lstStyle/>
          <a:p>
            <a:pPr algn="ctr"/>
            <a:r>
              <a:rPr lang="en-US" sz="2300" dirty="0">
                <a:solidFill>
                  <a:schemeClr val="accent2"/>
                </a:solidFill>
              </a:rPr>
              <a:t>C</a:t>
            </a:r>
            <a:r>
              <a:rPr lang="en-US" sz="2200" dirty="0">
                <a:solidFill>
                  <a:schemeClr val="accent2"/>
                </a:solidFill>
              </a:rPr>
              <a:t>hildren are all expected to read once at home every day. </a:t>
            </a:r>
            <a:endParaRPr lang="en-US" dirty="0">
              <a:solidFill>
                <a:schemeClr val="accent2"/>
              </a:solidFill>
            </a:endParaRPr>
          </a:p>
          <a:p>
            <a:pPr algn="ctr"/>
            <a:endParaRPr lang="en-US" sz="2200" dirty="0">
              <a:solidFill>
                <a:schemeClr val="accent2"/>
              </a:solidFill>
            </a:endParaRPr>
          </a:p>
          <a:p>
            <a:pPr algn="ctr"/>
            <a:r>
              <a:rPr lang="en-US" sz="2200" dirty="0">
                <a:solidFill>
                  <a:schemeClr val="accent2"/>
                </a:solidFill>
              </a:rPr>
              <a:t>Please write the date and the page number they read to so we can continue where they got to when reading with them in school. </a:t>
            </a:r>
            <a:endParaRPr lang="en-US" dirty="0">
              <a:solidFill>
                <a:schemeClr val="accent2"/>
              </a:solidFill>
            </a:endParaRPr>
          </a:p>
          <a:p>
            <a:pPr algn="ctr"/>
            <a:endParaRPr lang="en-US" sz="2200" dirty="0">
              <a:solidFill>
                <a:schemeClr val="accent2"/>
              </a:solidFill>
            </a:endParaRPr>
          </a:p>
          <a:p>
            <a:pPr algn="ctr"/>
            <a:endParaRPr lang="en-US" sz="2200" dirty="0">
              <a:solidFill>
                <a:schemeClr val="accent2"/>
              </a:solidFill>
            </a:endParaRPr>
          </a:p>
          <a:p>
            <a:pPr algn="ctr"/>
            <a:r>
              <a:rPr lang="en-US" sz="2200" dirty="0">
                <a:solidFill>
                  <a:schemeClr val="accent2"/>
                </a:solidFill>
              </a:rPr>
              <a:t>Children will also need to complete the 1-minute </a:t>
            </a:r>
            <a:r>
              <a:rPr lang="en-US" sz="2200" dirty="0" err="1">
                <a:solidFill>
                  <a:schemeClr val="accent2"/>
                </a:solidFill>
              </a:rPr>
              <a:t>maths</a:t>
            </a:r>
            <a:r>
              <a:rPr lang="en-US" sz="2200" dirty="0">
                <a:solidFill>
                  <a:schemeClr val="accent2"/>
                </a:solidFill>
              </a:rPr>
              <a:t> challenge on the white rose app at least 3 times a week.</a:t>
            </a:r>
          </a:p>
          <a:p>
            <a:pPr algn="ctr"/>
            <a:endParaRPr lang="en-US" sz="2200" dirty="0">
              <a:solidFill>
                <a:schemeClr val="accent2"/>
              </a:solidFill>
            </a:endParaRPr>
          </a:p>
          <a:p>
            <a:pPr algn="ctr"/>
            <a:endParaRPr lang="en-US" sz="2300" dirty="0">
              <a:solidFill>
                <a:schemeClr val="accent2"/>
              </a:solidFill>
            </a:endParaRPr>
          </a:p>
          <a:p>
            <a:pPr algn="ctr"/>
            <a:r>
              <a:rPr lang="en-US" sz="2300" dirty="0">
                <a:solidFill>
                  <a:schemeClr val="accent2"/>
                </a:solidFill>
              </a:rPr>
              <a:t>. </a:t>
            </a:r>
          </a:p>
        </p:txBody>
      </p:sp>
      <p:pic>
        <p:nvPicPr>
          <p:cNvPr id="3" name="Picture 2">
            <a:extLst>
              <a:ext uri="{FF2B5EF4-FFF2-40B4-BE49-F238E27FC236}">
                <a16:creationId xmlns:a16="http://schemas.microsoft.com/office/drawing/2014/main" id="{BCB03901-5F63-408F-BD39-4EC3B39E8DD7}"/>
              </a:ext>
            </a:extLst>
          </p:cNvPr>
          <p:cNvPicPr>
            <a:picLocks noChangeAspect="1"/>
          </p:cNvPicPr>
          <p:nvPr/>
        </p:nvPicPr>
        <p:blipFill>
          <a:blip r:embed="rId2"/>
          <a:stretch>
            <a:fillRect/>
          </a:stretch>
        </p:blipFill>
        <p:spPr>
          <a:xfrm>
            <a:off x="2006352" y="3583610"/>
            <a:ext cx="6252839" cy="3038278"/>
          </a:xfrm>
          <a:prstGeom prst="rect">
            <a:avLst/>
          </a:prstGeom>
        </p:spPr>
      </p:pic>
    </p:spTree>
    <p:extLst>
      <p:ext uri="{BB962C8B-B14F-4D97-AF65-F5344CB8AC3E}">
        <p14:creationId xmlns:p14="http://schemas.microsoft.com/office/powerpoint/2010/main" val="923917967"/>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1" ma:contentTypeDescription="Create a new document." ma:contentTypeScope="" ma:versionID="43f1963cfefc1394c8a996f74e1226bd">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92f6ddb23dcaf299a8b76aabace18779"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82dc66be-97a6-4b31-86c5-9e8a1a242406" xsi:nil="true"/>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EDCCF9AC-7650-4C9F-9BA2-7536CC186770}"/>
</file>

<file path=customXml/itemProps3.xml><?xml version="1.0" encoding="utf-8"?>
<ds:datastoreItem xmlns:ds="http://schemas.openxmlformats.org/officeDocument/2006/customXml" ds:itemID="{BEF6C8FF-3D90-457B-9108-406F928CD7CB}">
  <ds:schemaRef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 ds:uri="http://purl.org/dc/elements/1.1/"/>
    <ds:schemaRef ds:uri="http://schemas.openxmlformats.org/package/2006/metadata/core-properties"/>
    <ds:schemaRef ds:uri="e11c4378-1959-492f-9283-6b93a22e72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1142</Words>
  <Application>Microsoft Office PowerPoint</Application>
  <PresentationFormat>Widescreen</PresentationFormat>
  <Paragraphs>130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Comic Sans MS</vt:lpstr>
      <vt:lpstr>Franklin Gothic Book</vt:lpstr>
      <vt:lpstr>Segoe UI</vt:lpstr>
      <vt:lpstr>Office Theme</vt:lpstr>
      <vt:lpstr>Welcome to Year 2 </vt:lpstr>
      <vt:lpstr>Year 2 staff</vt:lpstr>
      <vt:lpstr>A typical day in Year 2…</vt:lpstr>
      <vt:lpstr>Timetable</vt:lpstr>
      <vt:lpstr>Assessment…</vt:lpstr>
      <vt:lpstr>English, Maths and the other areas.</vt:lpstr>
      <vt:lpstr>Long Term Plan</vt:lpstr>
      <vt:lpstr>Trips</vt:lpstr>
      <vt:lpstr>Home Learning…</vt:lpstr>
      <vt:lpstr>Home Learning…</vt:lpstr>
      <vt:lpstr>Home Learning…</vt:lpstr>
      <vt:lpstr>A few things</vt:lpstr>
      <vt:lpstr>Communication…</vt:lpstr>
      <vt:lpstr> Expectations… </vt:lpstr>
      <vt:lpstr> Celebrating Success…</vt:lpstr>
      <vt:lpstr>AOB… </vt:lpstr>
      <vt:lpstr>Designated Safeguarding leads...…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366</cp:revision>
  <dcterms:created xsi:type="dcterms:W3CDTF">2021-07-14T13:54:52Z</dcterms:created>
  <dcterms:modified xsi:type="dcterms:W3CDTF">2023-09-05T09:46:10Z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