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934"/>
  </p:normalViewPr>
  <p:slideViewPr>
    <p:cSldViewPr snapToGrid="0" snapToObjects="1">
      <p:cViewPr varScale="1">
        <p:scale>
          <a:sx n="55" d="100"/>
          <a:sy n="55" d="100"/>
        </p:scale>
        <p:origin x="40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3E1D2-6E6A-F144-AA11-C305995796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33EC6E-7A61-9741-B809-941603085E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0DAD1-BE30-CB46-B06C-98EC4BEAE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55CEF-6B57-1742-A147-F7AD7187F4E1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D0644-FE48-F949-AB02-51F360559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5DB46-0670-CF4D-BB89-86223B3EF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1A14-A2BA-514E-8925-EF3A0DAAE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98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693AC-FF4D-8E42-A82B-EF16A04B3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D7A4D1-2830-5446-8F09-16EDD82B68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E19367-3B74-064D-AD28-7C642467E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55CEF-6B57-1742-A147-F7AD7187F4E1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9CFC2-95AA-CA4A-80E6-A2A2A70BC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50FA50-EE77-EE46-BB28-3EC192934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1A14-A2BA-514E-8925-EF3A0DAAE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14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A6D07A-DB02-E143-B46D-1BCE139B60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1C8B3A-DDFB-B04F-A4A9-E0A57E7446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C37FE-F8F1-BB4E-B680-E29B84781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55CEF-6B57-1742-A147-F7AD7187F4E1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6D134-ACD5-8A41-8505-D98FD158D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B8EBC-9234-4B45-A473-838A43C61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1A14-A2BA-514E-8925-EF3A0DAAE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37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874D3-4593-5940-A1FA-88A2CBCF1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C4A99-5BA5-D940-BB01-D82E043B8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938EE8-2F04-A640-A5CA-38AAE9A6C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55CEF-6B57-1742-A147-F7AD7187F4E1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60901-EDCA-9447-BD6E-BBE77ABB6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49E0F5-E9C2-0646-8661-688BF5CBA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1A14-A2BA-514E-8925-EF3A0DAAE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56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20A93-B28E-0F43-8A34-08D78E1AE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B0FB3-9614-ED47-BFE1-3FEA92F69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798DD5-2E83-C149-992D-AE18DCD0C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55CEF-6B57-1742-A147-F7AD7187F4E1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BA6531-77EA-A547-9435-EACD0798E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0C4504-A097-0740-B70F-39A73AAEF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1A14-A2BA-514E-8925-EF3A0DAAE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335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AC197-0BB4-2341-A60E-0C0BB4AE5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44B65-A5F4-AA48-BDF9-121C05B7B8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DA81A1-44A4-BE46-AE87-8ECCC1E6A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7C201A-B9C2-B24D-B6DF-487E7DFE7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55CEF-6B57-1742-A147-F7AD7187F4E1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11D269-BC2F-6A4A-85EC-EFF80B05F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7AAAFA-6C31-A640-979C-FFC29B135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1A14-A2BA-514E-8925-EF3A0DAAE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52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8C7C1-E0CC-8D44-ACE5-BC8DCBD58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91FDA7-EAF4-E74E-9D38-6F08E4CDB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B0B204-6591-1E40-8DED-88A8AA8532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6D243E-7B62-5442-9BFF-9140CA6E53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71DCBB-BAD3-5B4A-8DC8-89F8F594F5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78DE30-3309-F349-AF99-8DEF02BE4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55CEF-6B57-1742-A147-F7AD7187F4E1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187A23-B811-074B-9A34-77589B874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5E987E-F7E8-7341-AD90-B2012F855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1A14-A2BA-514E-8925-EF3A0DAAE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966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BF916-EDDE-BF4A-B347-8DB0765AC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CB7868-BA41-234A-B51B-3F06396F8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55CEF-6B57-1742-A147-F7AD7187F4E1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3D68CC-27BE-7844-9C3B-A0DF7D16C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87E7C4-099C-E542-A629-D6B3ABA0C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1A14-A2BA-514E-8925-EF3A0DAAE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60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357894-8DFB-8542-83C5-3B4D95ADE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55CEF-6B57-1742-A147-F7AD7187F4E1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C53476-A7A7-E640-917E-707AE43AB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6FA3EC-E40B-1F40-90FF-4AF1FB51C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1A14-A2BA-514E-8925-EF3A0DAAE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989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5CAEF-634C-074C-9AB5-0E71B7EAA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3B145-04AA-664E-BB1E-2853528CE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384CAB-7B11-314E-BE64-772724DEF0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210A63-002E-DA43-B3DD-7CE2E7B03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55CEF-6B57-1742-A147-F7AD7187F4E1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C20D31-7AA6-D546-A548-33F3C863C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4D4B20-5A3A-E34C-A44D-8DB6E3288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1A14-A2BA-514E-8925-EF3A0DAAE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683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70B35-6A82-BA42-BBAE-7F6E14D67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89E36E-1F12-1041-A25A-1287332072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EBD883-5B22-5D47-8A0F-F32FBF2B50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04CE30-727F-6247-A6DE-542B1F6DB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55CEF-6B57-1742-A147-F7AD7187F4E1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CC1B1B-6C8D-1647-AE00-8E672C5F1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FD7DB8-2939-464B-B9BF-7C7BACE5E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1A14-A2BA-514E-8925-EF3A0DAAE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798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062D73-2759-F744-A43A-987654993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2FE7F9-CAF0-AB4B-8E6D-957D0B5971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6C4D9-ED87-5943-A0FB-10162C7E91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55CEF-6B57-1742-A147-F7AD7187F4E1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D255A0-3D15-DF45-8F75-6A4F54A23E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44A98-1680-B644-A595-0D701A2863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F1A14-A2BA-514E-8925-EF3A0DAAE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959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t.wikipedia.org/wiki/James_Cook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HMB_Endeavour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ultinationales.org/Great-Barrier-Reef-and-the-Amazon-Rainforest-Among-Outstanding-Natural-Sites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umannhealth.com/health-benefits-sauerkraut/3656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mmons.wikimedia.org/wiki/File:Leg_of_a_patient_with_scorbutus_(scurvy),_1887_Wellcome_L0062031.jpg" TargetMode="Externa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Amazing_Makena_Beach,_Maui_Hawaii_(45689681682).jpg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Discovery_(navette_spatiale)" TargetMode="External"/><Relationship Id="rId7" Type="http://schemas.openxmlformats.org/officeDocument/2006/relationships/hyperlink" Target="http://www.pngall.com/captain-hook-png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de.wikipedia.org/wiki/Datei:1969_James_Cook_NZ_Bicentennial_Silver_Medal_by_James_Berry._Obverse.jpg" TargetMode="Externa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62992-25EC-3746-A5F7-7273CC0ABA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en-US" sz="5400"/>
              <a:t>Captain James Cook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1FDF7C-08B9-9D48-92CE-186D318A57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pPr algn="l"/>
            <a:r>
              <a:rPr lang="en-US" sz="2000"/>
              <a:t>“as far as I think it possible for a man to go”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erson sitting in a chair&#10;&#10;Description automatically generated with medium confidence">
            <a:extLst>
              <a:ext uri="{FF2B5EF4-FFF2-40B4-BE49-F238E27FC236}">
                <a16:creationId xmlns:a16="http://schemas.microsoft.com/office/drawing/2014/main" id="{D9CF6BC9-8B5F-D548-B3F0-A8E5E5608B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22185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686917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watercraft, transport, outdoor&#10;&#10;Description automatically generated">
            <a:extLst>
              <a:ext uri="{FF2B5EF4-FFF2-40B4-BE49-F238E27FC236}">
                <a16:creationId xmlns:a16="http://schemas.microsoft.com/office/drawing/2014/main" id="{7652B932-B899-5744-8AD1-3BBA5731EA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918" r="-2" b="-2"/>
          <a:stretch/>
        </p:blipFill>
        <p:spPr>
          <a:xfrm>
            <a:off x="20" y="10"/>
            <a:ext cx="700987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1"/>
                </a:lnTo>
                <a:lnTo>
                  <a:pt x="6295211" y="1"/>
                </a:lnTo>
                <a:lnTo>
                  <a:pt x="6195255" y="380651"/>
                </a:lnTo>
                <a:cubicBezTo>
                  <a:pt x="5677600" y="2559611"/>
                  <a:pt x="5966601" y="4758249"/>
                  <a:pt x="6880029" y="6647018"/>
                </a:cubicBezTo>
                <a:lnTo>
                  <a:pt x="698828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8626CA-44B5-FC40-92AD-3FBC81E58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1436" y="1396289"/>
            <a:ext cx="4819952" cy="1325563"/>
          </a:xfrm>
        </p:spPr>
        <p:txBody>
          <a:bodyPr>
            <a:normAutofit/>
          </a:bodyPr>
          <a:lstStyle/>
          <a:p>
            <a:r>
              <a:rPr lang="en-US" dirty="0"/>
              <a:t>The life of Captain James Cook.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7CCA1-D09A-D74D-9743-2023DFDF4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1435" y="2871982"/>
            <a:ext cx="4819951" cy="3181684"/>
          </a:xfrm>
        </p:spPr>
        <p:txBody>
          <a:bodyPr anchor="t">
            <a:normAutofit lnSpcReduction="10000"/>
          </a:bodyPr>
          <a:lstStyle/>
          <a:p>
            <a:r>
              <a:rPr lang="en-US" sz="1800" dirty="0"/>
              <a:t>Born on the 7</a:t>
            </a:r>
            <a:r>
              <a:rPr lang="en-US" sz="1800" baseline="30000" dirty="0"/>
              <a:t>th</a:t>
            </a:r>
            <a:r>
              <a:rPr lang="en-US" sz="1800" dirty="0"/>
              <a:t> November 1728 in Yorkshire, England. </a:t>
            </a:r>
          </a:p>
          <a:p>
            <a:r>
              <a:rPr lang="en-US" sz="1800" dirty="0"/>
              <a:t>He was a Royal Navy officer.</a:t>
            </a:r>
          </a:p>
          <a:p>
            <a:r>
              <a:rPr lang="en-US" sz="1800" dirty="0"/>
              <a:t>He fought in the seven years war. </a:t>
            </a:r>
          </a:p>
          <a:p>
            <a:r>
              <a:rPr lang="en-US" sz="1800" dirty="0"/>
              <a:t>He did very well in the siege of Quebec in Canada. </a:t>
            </a:r>
          </a:p>
          <a:p>
            <a:r>
              <a:rPr lang="en-US" sz="1800" dirty="0"/>
              <a:t>Because he did so well, he became the commander of his famous ship, the HMS Endeavour. </a:t>
            </a:r>
          </a:p>
          <a:p>
            <a:r>
              <a:rPr lang="en-US" sz="1800" dirty="0"/>
              <a:t>He went on the first of three of his Pacific voyages in 1766. </a:t>
            </a:r>
          </a:p>
        </p:txBody>
      </p:sp>
    </p:spTree>
    <p:extLst>
      <p:ext uri="{BB962C8B-B14F-4D97-AF65-F5344CB8AC3E}">
        <p14:creationId xmlns:p14="http://schemas.microsoft.com/office/powerpoint/2010/main" val="444150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water, sky, reef, nature&#10;&#10;Description automatically generated">
            <a:extLst>
              <a:ext uri="{FF2B5EF4-FFF2-40B4-BE49-F238E27FC236}">
                <a16:creationId xmlns:a16="http://schemas.microsoft.com/office/drawing/2014/main" id="{E7C1B3F3-9CBA-6742-9259-D08C1FBFDA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114" r="11914"/>
          <a:stretch/>
        </p:blipFill>
        <p:spPr>
          <a:xfrm>
            <a:off x="20" y="10"/>
            <a:ext cx="700987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1"/>
                </a:lnTo>
                <a:lnTo>
                  <a:pt x="6295211" y="1"/>
                </a:lnTo>
                <a:lnTo>
                  <a:pt x="6195255" y="380651"/>
                </a:lnTo>
                <a:cubicBezTo>
                  <a:pt x="5677600" y="2559611"/>
                  <a:pt x="5966601" y="4758249"/>
                  <a:pt x="6880029" y="6647018"/>
                </a:cubicBezTo>
                <a:lnTo>
                  <a:pt x="698828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66D5CF-0590-9341-93A5-F1F74B435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1436" y="1396289"/>
            <a:ext cx="4819952" cy="1325563"/>
          </a:xfrm>
        </p:spPr>
        <p:txBody>
          <a:bodyPr>
            <a:normAutofit/>
          </a:bodyPr>
          <a:lstStyle/>
          <a:p>
            <a:r>
              <a:rPr lang="en-US" dirty="0"/>
              <a:t>In the Pacific.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30B22-578A-4C44-AD21-BB1E1C08A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1435" y="2871982"/>
            <a:ext cx="4819951" cy="3181684"/>
          </a:xfrm>
        </p:spPr>
        <p:txBody>
          <a:bodyPr anchor="t">
            <a:normAutofit/>
          </a:bodyPr>
          <a:lstStyle/>
          <a:p>
            <a:r>
              <a:rPr lang="en-US" sz="1800"/>
              <a:t>His ship nearly sank on the Great Barrier Reef. </a:t>
            </a:r>
          </a:p>
          <a:p>
            <a:r>
              <a:rPr lang="en-US" sz="1800"/>
              <a:t>HMS Endeaver struck some sharp coral on the reef. </a:t>
            </a:r>
          </a:p>
          <a:p>
            <a:r>
              <a:rPr lang="en-US" sz="1800"/>
              <a:t>It took twenty hours for the crew to stop the leak. </a:t>
            </a:r>
          </a:p>
          <a:p>
            <a:r>
              <a:rPr lang="en-US" sz="1800"/>
              <a:t>They had to throw lots of their equipment overboard including their cannons. </a:t>
            </a:r>
          </a:p>
        </p:txBody>
      </p:sp>
    </p:spTree>
    <p:extLst>
      <p:ext uri="{BB962C8B-B14F-4D97-AF65-F5344CB8AC3E}">
        <p14:creationId xmlns:p14="http://schemas.microsoft.com/office/powerpoint/2010/main" val="18901455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35225-33CD-6A4E-8951-CE2EF8E32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5026" y="534248"/>
            <a:ext cx="4888306" cy="1325563"/>
          </a:xfrm>
        </p:spPr>
        <p:txBody>
          <a:bodyPr>
            <a:normAutofit/>
          </a:bodyPr>
          <a:lstStyle/>
          <a:p>
            <a:r>
              <a:rPr lang="en-US" dirty="0"/>
              <a:t>Scurvy, the sailor’s foe.</a:t>
            </a:r>
          </a:p>
        </p:txBody>
      </p:sp>
      <p:sp>
        <p:nvSpPr>
          <p:cNvPr id="21" name="Freeform: Shape 16">
            <a:extLst>
              <a:ext uri="{FF2B5EF4-FFF2-40B4-BE49-F238E27FC236}">
                <a16:creationId xmlns:a16="http://schemas.microsoft.com/office/drawing/2014/main" id="{B5809B1F-0726-44C0-B0A1-7FCE2A129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2560321" y="4232366"/>
            <a:ext cx="5610120" cy="2625634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18">
            <a:extLst>
              <a:ext uri="{FF2B5EF4-FFF2-40B4-BE49-F238E27FC236}">
                <a16:creationId xmlns:a16="http://schemas.microsoft.com/office/drawing/2014/main" id="{26EE9A0B-C601-4E3F-8541-29CA20DE11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" y="0"/>
            <a:ext cx="5904411" cy="4406393"/>
          </a:xfrm>
          <a:custGeom>
            <a:avLst/>
            <a:gdLst>
              <a:gd name="connsiteX0" fmla="*/ 2562355 w 6855833"/>
              <a:gd name="connsiteY0" fmla="*/ 0 h 5116428"/>
              <a:gd name="connsiteX1" fmla="*/ 6855833 w 6855833"/>
              <a:gd name="connsiteY1" fmla="*/ 4293479 h 5116428"/>
              <a:gd name="connsiteX2" fmla="*/ 6833667 w 6855833"/>
              <a:gd name="connsiteY2" fmla="*/ 4732462 h 5116428"/>
              <a:gd name="connsiteX3" fmla="*/ 6775067 w 6855833"/>
              <a:gd name="connsiteY3" fmla="*/ 5116428 h 5116428"/>
              <a:gd name="connsiteX4" fmla="*/ 0 w 6855833"/>
              <a:gd name="connsiteY4" fmla="*/ 5116428 h 5116428"/>
              <a:gd name="connsiteX5" fmla="*/ 0 w 6855833"/>
              <a:gd name="connsiteY5" fmla="*/ 854273 h 5116428"/>
              <a:gd name="connsiteX6" fmla="*/ 161831 w 6855833"/>
              <a:gd name="connsiteY6" fmla="*/ 733259 h 5116428"/>
              <a:gd name="connsiteX7" fmla="*/ 2562355 w 6855833"/>
              <a:gd name="connsiteY7" fmla="*/ 0 h 5116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5833" h="5116428">
                <a:moveTo>
                  <a:pt x="2562355" y="0"/>
                </a:moveTo>
                <a:cubicBezTo>
                  <a:pt x="4933578" y="0"/>
                  <a:pt x="6855833" y="1922255"/>
                  <a:pt x="6855833" y="4293479"/>
                </a:cubicBezTo>
                <a:cubicBezTo>
                  <a:pt x="6855833" y="4441680"/>
                  <a:pt x="6848324" y="4588128"/>
                  <a:pt x="6833667" y="4732462"/>
                </a:cubicBezTo>
                <a:lnTo>
                  <a:pt x="6775067" y="5116428"/>
                </a:lnTo>
                <a:lnTo>
                  <a:pt x="0" y="5116428"/>
                </a:lnTo>
                <a:lnTo>
                  <a:pt x="0" y="854273"/>
                </a:lnTo>
                <a:lnTo>
                  <a:pt x="161831" y="733259"/>
                </a:lnTo>
                <a:cubicBezTo>
                  <a:pt x="847074" y="270317"/>
                  <a:pt x="1673147" y="0"/>
                  <a:pt x="2562355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Picture 10" descr="A picture containing food, cream, plate, close&#10;&#10;Description automatically generated">
            <a:extLst>
              <a:ext uri="{FF2B5EF4-FFF2-40B4-BE49-F238E27FC236}">
                <a16:creationId xmlns:a16="http://schemas.microsoft.com/office/drawing/2014/main" id="{503D57DA-4CF2-F848-873F-92C3F8E884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9178" b="-1"/>
          <a:stretch/>
        </p:blipFill>
        <p:spPr>
          <a:xfrm>
            <a:off x="1" y="10"/>
            <a:ext cx="5681097" cy="4151910"/>
          </a:xfrm>
          <a:custGeom>
            <a:avLst/>
            <a:gdLst/>
            <a:ahLst/>
            <a:cxnLst/>
            <a:rect l="l" t="t" r="r" b="b"/>
            <a:pathLst>
              <a:path w="5681097" h="4151920">
                <a:moveTo>
                  <a:pt x="0" y="0"/>
                </a:moveTo>
                <a:lnTo>
                  <a:pt x="5611423" y="0"/>
                </a:lnTo>
                <a:lnTo>
                  <a:pt x="5663241" y="339527"/>
                </a:lnTo>
                <a:cubicBezTo>
                  <a:pt x="5675049" y="455800"/>
                  <a:pt x="5681097" y="573775"/>
                  <a:pt x="5681097" y="693164"/>
                </a:cubicBezTo>
                <a:cubicBezTo>
                  <a:pt x="5681097" y="2603383"/>
                  <a:pt x="4132560" y="4151920"/>
                  <a:pt x="2222343" y="4151920"/>
                </a:cubicBezTo>
                <a:cubicBezTo>
                  <a:pt x="1386622" y="4151920"/>
                  <a:pt x="620129" y="3855520"/>
                  <a:pt x="22252" y="3362108"/>
                </a:cubicBezTo>
                <a:lnTo>
                  <a:pt x="0" y="3341884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852B7-7290-294F-B706-CC1FEE25B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9142" y="2009941"/>
            <a:ext cx="4884189" cy="2438869"/>
          </a:xfrm>
        </p:spPr>
        <p:txBody>
          <a:bodyPr anchor="t">
            <a:normAutofit/>
          </a:bodyPr>
          <a:lstStyle/>
          <a:p>
            <a:r>
              <a:rPr lang="en-US" sz="1700" dirty="0"/>
              <a:t>Scurvy is a disease that affected sailors because of a lack of vitamin C. </a:t>
            </a:r>
          </a:p>
          <a:p>
            <a:r>
              <a:rPr lang="en-US" sz="1700" dirty="0"/>
              <a:t>It loomed over every long-distance sea voyage. </a:t>
            </a:r>
          </a:p>
          <a:p>
            <a:r>
              <a:rPr lang="en-US" sz="1700" dirty="0"/>
              <a:t>Cook managed to avoid his sailors from getting scurvy because he liked to buy lots of fresh food, especially sauerkraut (PICKLED CABBAGE! EW) </a:t>
            </a:r>
          </a:p>
          <a:p>
            <a:r>
              <a:rPr lang="en-US" sz="1700" dirty="0"/>
              <a:t>Cook convinced his crew to eat it. </a:t>
            </a:r>
          </a:p>
        </p:txBody>
      </p:sp>
      <p:pic>
        <p:nvPicPr>
          <p:cNvPr id="8" name="Picture 7" descr="A close-up of a person's leg&#10;&#10;Description automatically generated with low confidence">
            <a:extLst>
              <a:ext uri="{FF2B5EF4-FFF2-40B4-BE49-F238E27FC236}">
                <a16:creationId xmlns:a16="http://schemas.microsoft.com/office/drawing/2014/main" id="{7306D984-0497-7440-9ED9-E213200A30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8068" r="-2" b="15325"/>
          <a:stretch/>
        </p:blipFill>
        <p:spPr>
          <a:xfrm>
            <a:off x="2785874" y="4448810"/>
            <a:ext cx="5148922" cy="2409190"/>
          </a:xfrm>
          <a:custGeom>
            <a:avLst/>
            <a:gdLst/>
            <a:ahLst/>
            <a:cxnLst/>
            <a:rect l="l" t="t" r="r" b="b"/>
            <a:pathLst>
              <a:path w="5148922" h="2409190">
                <a:moveTo>
                  <a:pt x="2574461" y="0"/>
                </a:moveTo>
                <a:cubicBezTo>
                  <a:pt x="3911983" y="0"/>
                  <a:pt x="5012087" y="1016507"/>
                  <a:pt x="5144375" y="2319127"/>
                </a:cubicBezTo>
                <a:lnTo>
                  <a:pt x="5148922" y="2409190"/>
                </a:lnTo>
                <a:lnTo>
                  <a:pt x="0" y="2409190"/>
                </a:lnTo>
                <a:lnTo>
                  <a:pt x="4548" y="2319127"/>
                </a:lnTo>
                <a:cubicBezTo>
                  <a:pt x="136837" y="1016507"/>
                  <a:pt x="1236939" y="0"/>
                  <a:pt x="2574461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698591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water, nature, outdoor, mountain&#10;&#10;Description automatically generated">
            <a:extLst>
              <a:ext uri="{FF2B5EF4-FFF2-40B4-BE49-F238E27FC236}">
                <a16:creationId xmlns:a16="http://schemas.microsoft.com/office/drawing/2014/main" id="{5622BA7A-C6DF-8043-AD66-72A1AC7DC4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3047" r="19458"/>
          <a:stretch/>
        </p:blipFill>
        <p:spPr>
          <a:xfrm>
            <a:off x="20" y="10"/>
            <a:ext cx="700987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1"/>
                </a:lnTo>
                <a:lnTo>
                  <a:pt x="6295211" y="1"/>
                </a:lnTo>
                <a:lnTo>
                  <a:pt x="6195255" y="380651"/>
                </a:lnTo>
                <a:cubicBezTo>
                  <a:pt x="5677600" y="2559611"/>
                  <a:pt x="5966601" y="4758249"/>
                  <a:pt x="6880029" y="6647018"/>
                </a:cubicBezTo>
                <a:lnTo>
                  <a:pt x="698828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A8BD82-0C77-A941-8A67-DA9F89CAC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1436" y="1396289"/>
            <a:ext cx="4819952" cy="1325563"/>
          </a:xfrm>
        </p:spPr>
        <p:txBody>
          <a:bodyPr>
            <a:normAutofit/>
          </a:bodyPr>
          <a:lstStyle/>
          <a:p>
            <a:r>
              <a:rPr lang="en-US" dirty="0"/>
              <a:t>A God in Hawaii…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862E7-80BA-A649-8A66-EB1FD38E2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1435" y="2871982"/>
            <a:ext cx="4819951" cy="3181684"/>
          </a:xfrm>
        </p:spPr>
        <p:txBody>
          <a:bodyPr anchor="t">
            <a:normAutofit/>
          </a:bodyPr>
          <a:lstStyle/>
          <a:p>
            <a:r>
              <a:rPr lang="en-US" sz="1500"/>
              <a:t>He was mistaken for a God when he arrived in Hawaii. </a:t>
            </a:r>
          </a:p>
          <a:p>
            <a:r>
              <a:rPr lang="en-US" sz="1500"/>
              <a:t>He landed on Sandwich Islands, which were named after his patron the Earl of Sandwich. </a:t>
            </a:r>
          </a:p>
          <a:p>
            <a:r>
              <a:rPr lang="en-US" sz="1500"/>
              <a:t>When he arrived, it was on the day of a very important festival in Hawaii therefore they thought he was a God, they had never seen someone like him before. </a:t>
            </a:r>
          </a:p>
          <a:p>
            <a:r>
              <a:rPr lang="en-US" sz="1500"/>
              <a:t>One day a crew member died from a stroke and this made the Hawaiians realise that they were not immortal and started to not like Captain Cook and his men.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BA1891-D8C1-8645-A2A2-15C3447EA075}"/>
              </a:ext>
            </a:extLst>
          </p:cNvPr>
          <p:cNvSpPr txBox="1"/>
          <p:nvPr/>
        </p:nvSpPr>
        <p:spPr>
          <a:xfrm>
            <a:off x="9884958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commons.wikimedia.org/wiki/File:Amazing_Makena_Beach,_Maui_Hawaii_(45689681682)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2299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47E383-70B8-544B-9E8E-B336795CB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147" y="365760"/>
            <a:ext cx="7569706" cy="1288238"/>
          </a:xfrm>
        </p:spPr>
        <p:txBody>
          <a:bodyPr anchor="ctr">
            <a:normAutofit/>
          </a:bodyPr>
          <a:lstStyle/>
          <a:p>
            <a:pPr algn="ctr"/>
            <a:r>
              <a:rPr lang="en-US" sz="4100"/>
              <a:t>Death – 14</a:t>
            </a:r>
            <a:r>
              <a:rPr lang="en-US" sz="4100" baseline="30000"/>
              <a:t>th</a:t>
            </a:r>
            <a:r>
              <a:rPr lang="en-US" sz="4100"/>
              <a:t> February 1779 (Valentines Day!)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51F39-C20F-9B43-9113-E516D1985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5569" y="1956816"/>
            <a:ext cx="7860863" cy="4024884"/>
          </a:xfrm>
        </p:spPr>
        <p:txBody>
          <a:bodyPr anchor="t">
            <a:normAutofit/>
          </a:bodyPr>
          <a:lstStyle/>
          <a:p>
            <a:r>
              <a:rPr lang="en-US" sz="2400" dirty="0"/>
              <a:t>The native Hawaiians stole a piece from his ship.</a:t>
            </a:r>
          </a:p>
          <a:p>
            <a:r>
              <a:rPr lang="en-US" sz="2400" dirty="0"/>
              <a:t>Captain James Cook fired cannons at them. </a:t>
            </a:r>
          </a:p>
          <a:p>
            <a:r>
              <a:rPr lang="en-US" sz="2400" dirty="0"/>
              <a:t>He went ashore to take their King </a:t>
            </a:r>
            <a:r>
              <a:rPr lang="en-US" sz="2400" dirty="0" err="1"/>
              <a:t>Kalani’opu’u</a:t>
            </a:r>
            <a:r>
              <a:rPr lang="en-US" sz="2400" dirty="0"/>
              <a:t> hostage. </a:t>
            </a:r>
          </a:p>
          <a:p>
            <a:r>
              <a:rPr lang="en-US" sz="2400" dirty="0"/>
              <a:t>A Hawaiian warrior stabbed him with a knife, which was a gift from Captain James Cook. </a:t>
            </a:r>
          </a:p>
          <a:p>
            <a:r>
              <a:rPr lang="en-US" sz="2400" dirty="0"/>
              <a:t>When he died, the Hawaiians treated his body like a King. </a:t>
            </a:r>
          </a:p>
          <a:p>
            <a:r>
              <a:rPr lang="en-US" sz="2400" dirty="0"/>
              <a:t>They cut off his hands and preserved them in salt water, roasted his body and cleaned his bones. </a:t>
            </a:r>
          </a:p>
        </p:txBody>
      </p:sp>
    </p:spTree>
    <p:extLst>
      <p:ext uri="{BB962C8B-B14F-4D97-AF65-F5344CB8AC3E}">
        <p14:creationId xmlns:p14="http://schemas.microsoft.com/office/powerpoint/2010/main" val="33625558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DEAB3-89A8-1748-B3B1-4B88EF2D0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0295" y="1396289"/>
            <a:ext cx="4668257" cy="1325563"/>
          </a:xfrm>
        </p:spPr>
        <p:txBody>
          <a:bodyPr>
            <a:normAutofit/>
          </a:bodyPr>
          <a:lstStyle/>
          <a:p>
            <a:r>
              <a:rPr lang="en-US" dirty="0"/>
              <a:t>Captain James Cook’s legacy. 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1" y="3842187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4530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space shuttle on a launch pad&#10;&#10;Description automatically generated with medium confidence">
            <a:extLst>
              <a:ext uri="{FF2B5EF4-FFF2-40B4-BE49-F238E27FC236}">
                <a16:creationId xmlns:a16="http://schemas.microsoft.com/office/drawing/2014/main" id="{09D7534D-F375-FA49-8758-DFA5194A13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9427" r="3" b="15075"/>
          <a:stretch/>
        </p:blipFill>
        <p:spPr>
          <a:xfrm>
            <a:off x="3559122" y="2661260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11" name="Picture 10" descr="A close-up of a coin&#10;&#10;Description automatically generated">
            <a:extLst>
              <a:ext uri="{FF2B5EF4-FFF2-40B4-BE49-F238E27FC236}">
                <a16:creationId xmlns:a16="http://schemas.microsoft.com/office/drawing/2014/main" id="{7CD5BD22-6CA6-944F-97A2-56E4079326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3135" r="1" b="6158"/>
          <a:stretch/>
        </p:blipFill>
        <p:spPr>
          <a:xfrm>
            <a:off x="20" y="10"/>
            <a:ext cx="3967953" cy="3383270"/>
          </a:xfrm>
          <a:custGeom>
            <a:avLst/>
            <a:gdLst/>
            <a:ahLst/>
            <a:cxnLst/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</p:spPr>
      </p:pic>
      <p:pic>
        <p:nvPicPr>
          <p:cNvPr id="5" name="Picture 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40141B87-431E-234B-88E8-7A072171EEA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12347" b="29375"/>
          <a:stretch/>
        </p:blipFill>
        <p:spPr>
          <a:xfrm>
            <a:off x="4825" y="4007260"/>
            <a:ext cx="3155071" cy="2850749"/>
          </a:xfrm>
          <a:custGeom>
            <a:avLst/>
            <a:gdLst/>
            <a:ahLst/>
            <a:cxnLst/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88CE5-4729-A74C-83AF-5762A6245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0296" y="2871982"/>
            <a:ext cx="4668256" cy="3181684"/>
          </a:xfrm>
        </p:spPr>
        <p:txBody>
          <a:bodyPr anchor="t">
            <a:normAutofit/>
          </a:bodyPr>
          <a:lstStyle/>
          <a:p>
            <a:r>
              <a:rPr lang="en-US" sz="1800"/>
              <a:t>J M Barrier (another James) who wrote Peter Pan played on his name for Captain Hook. </a:t>
            </a:r>
          </a:p>
          <a:p>
            <a:r>
              <a:rPr lang="en-US" sz="1800"/>
              <a:t> Captain James cook explored and mapped more territory than any navigator in his time. </a:t>
            </a:r>
          </a:p>
          <a:p>
            <a:r>
              <a:rPr lang="en-US" sz="1800"/>
              <a:t>He was honoured  by NASA with their shuttles Endeavour and Discovery after his famous ships. </a:t>
            </a:r>
          </a:p>
        </p:txBody>
      </p:sp>
    </p:spTree>
    <p:extLst>
      <p:ext uri="{BB962C8B-B14F-4D97-AF65-F5344CB8AC3E}">
        <p14:creationId xmlns:p14="http://schemas.microsoft.com/office/powerpoint/2010/main" val="19754875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460</Words>
  <Application>Microsoft Office PowerPoint</Application>
  <PresentationFormat>Widescreen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Captain James Cook</vt:lpstr>
      <vt:lpstr>The life of Captain James Cook. </vt:lpstr>
      <vt:lpstr>In the Pacific.</vt:lpstr>
      <vt:lpstr>Scurvy, the sailor’s foe.</vt:lpstr>
      <vt:lpstr>A God in Hawaii… </vt:lpstr>
      <vt:lpstr>Death – 14th February 1779 (Valentines Day!)</vt:lpstr>
      <vt:lpstr>Captain James Cook’s legacy.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Captain James Cook</dc:title>
  <dc:creator>Elizabeth Atherton</dc:creator>
  <cp:lastModifiedBy>T Parton STP</cp:lastModifiedBy>
  <cp:revision>1</cp:revision>
  <dcterms:created xsi:type="dcterms:W3CDTF">2021-06-22T20:07:55Z</dcterms:created>
  <dcterms:modified xsi:type="dcterms:W3CDTF">2022-02-13T11:35:02Z</dcterms:modified>
</cp:coreProperties>
</file>