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2" r:id="rId4"/>
  </p:sldMasterIdLst>
  <p:notesMasterIdLst>
    <p:notesMasterId r:id="rId27"/>
  </p:notesMasterIdLst>
  <p:handoutMasterIdLst>
    <p:handoutMasterId r:id="rId28"/>
  </p:handoutMasterIdLst>
  <p:sldIdLst>
    <p:sldId id="256" r:id="rId5"/>
    <p:sldId id="258" r:id="rId6"/>
    <p:sldId id="263" r:id="rId7"/>
    <p:sldId id="281" r:id="rId8"/>
    <p:sldId id="282" r:id="rId9"/>
    <p:sldId id="283" r:id="rId10"/>
    <p:sldId id="284" r:id="rId11"/>
    <p:sldId id="285" r:id="rId12"/>
    <p:sldId id="286" r:id="rId13"/>
    <p:sldId id="287" r:id="rId14"/>
    <p:sldId id="288" r:id="rId15"/>
    <p:sldId id="289" r:id="rId16"/>
    <p:sldId id="291" r:id="rId17"/>
    <p:sldId id="292" r:id="rId18"/>
    <p:sldId id="293" r:id="rId19"/>
    <p:sldId id="275" r:id="rId20"/>
    <p:sldId id="294" r:id="rId21"/>
    <p:sldId id="295" r:id="rId22"/>
    <p:sldId id="296" r:id="rId23"/>
    <p:sldId id="297" r:id="rId24"/>
    <p:sldId id="299" r:id="rId25"/>
    <p:sldId id="300" r:id="rId2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0" dt="2026-09-07T16:49:27.660"/>
    <p1510:client id="{3800A10D-9EA3-B38A-1B39-E7D28A805941}" v="25" dt="2026-09-08T15:51:03.565"/>
  </p1510:revLst>
</p1510:revInfo>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712" autoAdjust="0"/>
  </p:normalViewPr>
  <p:slideViewPr>
    <p:cSldViewPr snapToGrid="0">
      <p:cViewPr varScale="1">
        <p:scale>
          <a:sx n="85" d="100"/>
          <a:sy n="85" d="100"/>
        </p:scale>
        <p:origin x="590" y="53"/>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9/8/2026</a:t>
            </a:fld>
            <a:endParaRPr lang="en-US" dirty="0"/>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dirty="0"/>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9/8/2026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dirty="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377174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52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265814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421424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53897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9798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2005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01397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225617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144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3669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15233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99802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987248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2240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922855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1"/>
        </a:solidFill>
        <a:effectLst/>
      </p:bgPr>
    </p:bg>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dirty="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dirty="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61" r:id="rId7"/>
    <p:sldLayoutId id="2147483679" r:id="rId8"/>
    <p:sldLayoutId id="2147483680" r:id="rId9"/>
    <p:sldLayoutId id="2147483681" r:id="rId10"/>
    <p:sldLayoutId id="2147483662" r:id="rId11"/>
    <p:sldLayoutId id="2147483663" r:id="rId12"/>
    <p:sldLayoutId id="2147483664" r:id="rId13"/>
    <p:sldLayoutId id="2147483665" r:id="rId14"/>
    <p:sldLayoutId id="2147483666" r:id="rId15"/>
    <p:sldLayoutId id="2147483669" r:id="rId16"/>
    <p:sldLayoutId id="2147483670" r:id="rId17"/>
    <p:sldLayoutId id="2147483667" r:id="rId18"/>
    <p:sldLayoutId id="2147483671" r:id="rId19"/>
    <p:sldLayoutId id="2147483668" r:id="rId20"/>
    <p:sldLayoutId id="2147483660"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emf"/><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p:txBody>
          <a:bodyPr/>
          <a:lstStyle/>
          <a:p>
            <a:r>
              <a:rPr lang="en-US" dirty="0"/>
              <a:t>Welcome to Year 3</a:t>
            </a:r>
            <a:endParaRPr lang="ru-RU" dirty="0"/>
          </a:p>
        </p:txBody>
      </p:sp>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a:xfrm rot="720000">
            <a:off x="7828996" y="5113745"/>
            <a:ext cx="4425371" cy="858767"/>
          </a:xfrm>
        </p:spPr>
        <p:txBody>
          <a:bodyPr>
            <a:normAutofit fontScale="70000" lnSpcReduction="20000"/>
          </a:bodyPr>
          <a:lstStyle/>
          <a:p>
            <a:r>
              <a:rPr lang="en-GB" dirty="0"/>
              <a:t>Miss Clemons</a:t>
            </a:r>
          </a:p>
          <a:p>
            <a:r>
              <a:rPr lang="en-GB" dirty="0"/>
              <a:t>Mrs </a:t>
            </a:r>
            <a:r>
              <a:rPr lang="en-GB" dirty="0" err="1"/>
              <a:t>Mingins</a:t>
            </a:r>
            <a:r>
              <a:rPr lang="en-GB" dirty="0"/>
              <a:t>, Miss Buchanan &amp; Mrs Hartley</a:t>
            </a:r>
            <a:endParaRPr lang="ru-RU" dirty="0"/>
          </a:p>
        </p:txBody>
      </p:sp>
      <p:sp>
        <p:nvSpPr>
          <p:cNvPr id="5" name="AutoShape 2" descr="data:image/png;base64,%20iVBORw0KGgoAAAANSUhEUgAAAHgAAAB9CAYAAABpqadhAAAAAXNSR0IArs4c6QAAAARnQU1BAACxjwv8YQUAAAAJcEhZcwAADsMAAA7DAcdvqGQAAEdzSURBVHhe7b0HgB3VeTb8TLm9bO+rlXZXbVddQhIgkJBAEohmMMYF1zikOIkdxy3+Ay5xHBwHx3bixP6ckLhg07EBAwKJXiQk1CXU6/Zebr/T/uedu4tlWWVXxRayXziau1POnHOet542ikPCH+mCJEL7dXXo9x/pAqU/AnyB0x8MwFnTRMbIDv31h0MXvA2Wyh1ubsFrL7+IRCKGyxYuxMTxE6Freu6GC5jEBl/QAA8mk1iz/k288sC9SL30FHqSaehzL8UVN78fS5ZcicrS0qE7L0y6YAE2bBs79+7Dqicex/4nH8GMlu24Ot9BlhbpiW4La4KVqLhiKa69+SZcOv9iREKRoScvLLrgALaZjrS0YvXq1dj4+KMo2/kGlmmDaMjTsMXwIs2aTvXaOBzL4umYhr3l9Zi89Fosv/FdmDV1Gvxeby6jC4QuKIC7Bwbxwosv4ZVfPgxlwytYZHbisjwFCVXDrxJhPJSehDiCWK7vxnvCXajWbGwatPF0yo+OcY2YsXwFlq9YgSkTJ8Pr8Qzl+s6mCwLgRMbAmnVvYtWjD6Hv5ZWYH2/GlVEg6FfwSkLHw6kxWK/NRsw/GYrihTdzBJOMLbha34UV4TjIA1hPoF8yguiqn47pyynRy5ajYcIEePR3tiP2jgY4bRjYunMnVv7iF2ha9RSm9ezDklAWYwIqdmQUPBAvwfPOVHT5p0LzlkNnQKjQp7YclSFTAoH0Xswwt+KWwCEsDqWhWA7WDDpYZUXQN7YRM69ciuVXL8OUSQ3w+3xDb31n0TsS4FgqiV179+DZJ57EvmefQkP3XlzpS2F8UEWzpeIX8Qiezk7AId9s2IEx8KgeqI7FJyUJEWZFg8lqW+Yg8tJ7MNvahusCzbgsQKBpyNcNAqsyVN1l4zD58sVYuuIazJoxHQV5+XyaIv8OoXcMwFLAju5ebN66Ba898ySOvPoCxncfwfKQgUkhoI/YrUxG8WimHjs902D4xsGr+4eAFdfreKTAJtAUXNhGPyLp3Zhl7cD1AnQwA5HZbXFgdVzFgUg5SubMxfzFSzBnzhzUjatFKMAXn+d0XgNss1jJTAYHDx3CBtrYTc+vRmzz65ie7MCiiIK6oIIeYvdSIoBfZcdhkzYTSb/YTT+0t4EdSdVEInWYPJjZPoRSb1Gid2BFoA2XB7MooRnen3Tw4oCNLU4Q2TG1GDf3YsyavwBTpkxFVVUVQsEgdE0976T7vAJYCpHNZhFLJNHR2Ynt2zZj6xvr0bFpLUpb9mEGYpgTVVHs03HEEMkK43mrBm9pUxD31dPzjRAmAuuCezpEcBQdBpvDEKDT+9Bo78USn6juOMYxgsoYNnbHTKxJAvu8+TDKa1AyqRGNs2agcdo0VFbVIC8aRTAQhJchl66K4R857MNACCTC4JZlwTRNGPQ3UmybTDqNdKwX4aAHFdV10LST+wYjAjiVSiGTTUPz+NiIXqgqC8xCq1LwURReSF7kFt6WCthIU0LjiQR6e/vR2dmBg3t2Y/emjeh6awvC7QcxyYzhopDj2ldL07HH0LEyFsYrRhUOeqcjE6iFRwvDowwDexZ4VVGZC200a2YaCeiZJlSaZDDlMJb4+zCH6rtAtahdbBxKWdhOsHdTofeFC6GUVqB47DhUT2hE1bg6FJeWIS8/D+FQmIDrBETaSxsC3RlqDwUGQTQNExm2RyqdwsDAABKDgzz2or+jC73d3ejvbEd/Vyc6Oloxb+EMfP7LdzHvMbkyn4BOCbBp2Xjm6ZV47cVVKCwsQklFFQLhKHxBP/LyWPBwCLrO0MPvQyBA1SgcSyL8LLztgmhkpeBZZMmFmXQGyWQMMVYgzri188ghdBw+jPjhA3A6jqAw1o1xSGFKUENtWINKtddEUDdnAlhjlGCDXYNWvQ7wVVIVh0WxshYjVcWjJILgsB4232I4JqxMN8JGM+qtg5ijt2GmdwCNvgxKCLbGMvRlbRxI2jiYdtBCZ29ADyAdiELLz4cWLWCbBeDzanA0Lx08MqxtUMI1eNhaKWqtFNsG6QTseIxSOoigQT/AziLfTiPEkpQwNNd47+oBC/riK3H3f/4XiovHDhX2+HRKgNPkqru+9g2s/Y+7MDdkwheOIEa1YHl9sINRmFRFSdUHD21QfkGYHMpSkCNVAu1Qokwzi0Qig3QyjYCVgUUV47ASvsQgImYaRUYcxYqBaq+C6oCOPKrfNB2fI6aOt7IBbMoWYItZhia9BgnvWOjeQviYtyLSerYkdiREqYbicaU6a6TgZLsQyTahCm0Yr/aiQe/HJD2JGq+BAs2GV5ib6jVBlT6YtdDLI2XFpSyLTOEn04CaB4hoDnMlkaHyPCr/VukgqggxadSWOqU+47apFxHFwX+0W2heuAL/dPe3UJh38r70UwKcMCx895vfhufeu/GRfFZM05CgNNqWiSRLHKcA9TEZLKIUUmEB3iYWikhQinOcV6DbBIe/WeiwWwme1XVkafc6LJ2S6qUKDmCXlY/9TgU61AokPeVshTzeG3A5nS3LNNRSvydSWF7xvg1WLGulqeZi8Fr9iFpdKEEvyjCAanUAlVoK5ZqBqCrJdpPohKFcfs2bbCP5KaYv62iMCDSXAXp47LX9aHcC6KAWnKn14X35Gfyo20HP8nfjq3fdjSiF7GR0aoCZ8X9867sI/exf8b68LFal/Thk+AgWOYySF6HtCyim8CutkIM8VazXcGDCbMmVGpNwbb+tkhE8LDQTAe2yfWgxGWs6UXSiCP1KPhIaHRdPIVSdDhPjV53tIB6xaINft8h5QiLVrK3In0g2S0nGN+hfpKBYcXiYfE4SXjuJAI8hZHmXnasFnxWBEMrBK/4M7b7iRRwBSreODDVjVg27ycx04U+wEp/P78I9PRpSN30Ad3z1X+D3BnOZnIBOCXCSEvydb/0nPD/9Bm6NJPCV7gieVC6GL1DFCrDwyMDDwotkUcuSSy3GnlJkKf4QZ7LgUrWY7YWhBpBRQkjzSVMLskIB3hCEJqENVSC1kWv1JIkNZwndcpzflANImFlKL3Zb6i/yKp6w+x8Z1LbJpLxlSCH/BskZOa8QeGkvYR357Tpi1BhOugUfM36Ov42044e9NGM3C8DfhM/D9jsJCcA5r+gEJNKn6h4MSvceC+kXCfVVwwrNQDoyG/2R+eiMLGJagubwEmwPXoWtwaXYxuM2HrczbQ1eiV1MbZGF6A5fjCSfdcIN8AbHIeQvRdgXQpDqyUf51sgoimPkJPYdAW7ONkt4JRIoUAnOwqgeRUySAj/NWoB+S8jrR8gTRJhSFyYwR6eQHuQ1OXrYxoprwz1OBvpQ0uwMTJt60mUi2nBqVsvVaqemkwIsdsFLx8cQrqJNzePdHkotFQglVtSzjSDDl6AnhABTyBNmRZh8YVZk6LecY8WCHj/v1eCj/fUw3xyXuk1CLiXXuw3lhUPVBDoUov7Oe5L2pj9i0HlMxlPu0WJImaITmRgcQHKwB4n+bqTjfcikEkgM8O++diT7O3i+g+e7YKZ6+Hc7Er1tMJIdUIweMjdt+xDJK8SP6TXpbVOpaa6fw7Pi44yATh4m8coP/udetH7vK7jd2457ElH8WL2Rrt80Shu9K5JYH5OVSmeoVFkAL3W1RrucpeGVv12J5D26T9SJzgZIsXDyLDNnIXUvY2timaGnLd53IMDnaeNtNW8I6BMW7/dIQ42b3ActuRNBH+unM+rIKAwDHUQDGYRc80iTRa96MO5lROJDUV6KKlg0lOTgIBaXgQ8NleUUFr+D9g4L/YNk/bz51HKT3VeIvc6kWrE49QjuyG/DfX0Urxveh6/+8zcR8J68u1RU9EkBFiXwfz9+EIe/ewc+rrfgJ4k8/I9yIxwXYF5lLOf0v0Hbuw9VFfRzKZJd9PIGBg1WhnwQocR7sgyXbLR1Bt2YuawozvvELclxZnuXBx5Kdf1YxsrEfd/+LPoTfuilCxmKsZLnKs49ExJ1TLWJjlUIpt/A0it9WLrMh81bLBw5aGHpQh0VFXS+bAUe8uihJoIZszFpAuNeMoIwvjDEzl0WtrxlYfEi3XUoH3gkg/WbbWTyrgYK5smLcgCn23Fl8mF8Jq8NP+ymyr/pvfjnu/6VTtZZAPjHP/k5Dn37Tvyp3oGfp/LwfeUG2GEBmBfNAShtj2BG7X586IMR1I5X8frLJgYHHCy8VCPAIo2UcVZo/z6L4Q5QM07UsUg5n6eqXvuGicNNbJSrPDh0wMLTzySxZU8AifDVUPJnDwEs6TwiAmwZGUSTz2J+7UbUjWeMWuShJCuYNVXF9Km6VA2WRSeJRXe1GZvZ66UTxQvEDDS3SKUcvPyqjGdbFAgFkaiNx5+2sKntSiiF81wTlgO4DUsI8Gej1KK9GrzvGjnAJ7XBLrFgEgLIf+6fQ//Kyw1TRXm5jhtuCLDAHqxZo6C8zIuPfSSIBYsCaJzix4QJPkxkWnpVAFfw3MQJfkyZzPNMDQ0+vOfWAMazgX72oE3HwYP3vSeAMdV+pLN+vkdqeH6SxVDGUqO4bJEfy67xYtNmC929NsbWMZaNOWjqoCaLC7i8l5JsMUzMUOgF1M5uG3v22+gbAMqrdAzGFJSUa7jkMh2+oLibYWnhoTdRDtjoeZSoqO4gX0LUQJDtPzIf5aQAyytseogp6VrjXwodK4VqWa64kLtBfxDj6xTUU3o3bzBcZggEFeyh+tlPiezoElvjuOo3Q5XQ3ePg0BFe221h2xYT7a0OwmGqMxr8KdM1RAsV9MZowDxRMq+U4IQK5vdINjQ6lwmzEIeavWwTizZXQSc10YM/TOMHX0riya8n8OO7krjnxxl0sc4++iabt1n49++k8Mt/SuDJr8bxrc/F8cA9KcQS9JBZzT07s2jtZr29xay7QCM9DK4QE1i4XZYBj4JoNEzbThUwAjolwCo94ITjQ9rVlASYAbyrMinZGm1qZ7wC2zbTueins8UHthPk//xyEg8zvcJKfv+rCfzsoYzrhHlYuEdWGrjrzgRe+locv7gzjm9+JoZnHmYYwFxbmky8+aaN7lgx9EDBELbnIcAskvSTw1eG59YW4IEH08iPkOHpZK1ZbaJlmwn1gIk22teXXzcpsWwr4nG4xcKbW2w0H6AkdwL97Q762m2MH6ugo8PAT3/OZwbGQA/mU5hy9c7JMcWGhlukWiXaGrWlRB8joVMC7A/4YRFI8YV16mXpqstdsVlJDaZnLB57IR8vvpLBzJk6TFbyIO1telAqDAz02zh42EKKv8Ue9VA9CZhpVtghV+fnq5g8UaNj4sG+vQYeW8l3Sb+zn/w6wljvd0/S1CybrxgHOurR0+fBR9+v4e//IYBPfDWAW+8MYtoXQrjta0HcfKMXfjaZRcVXP07Dn/+lF1d/KYh5XwjiI18J4rO857N/48e82Sr64h4krSKaeHpmR3fJDjuaBF0mKFiW9KCNjE4KsFBexA9fQNAAgox7VReeHCn826E62ds+hoxg488/4sXffi6Av7krhOu+EsJl/xjCn7KyCy+m08H7xdlYejEb4o4gln8tjHd9NYS//qcw/vRTQdx2i49Aq4ilCLCST2eErXJi/+88IAkDFQSDHkxv0FFZpiK/QMHMaToWXO7B/EUeTKWzVUNvmiaTbSVSDxQVqricbXDVYh2XXsTnSnPdndUVGsaOkfbNwHFHJo6SUDK69I0ZDCtj5CthrpHJ7wgA9npynRMitxJkK5RlF22X+FqWpTDPwqQ63sNa+P20x7UqZszQ0TBZR2GU53mPvEjMSoDMmRdSMWmshqmTdJQWMQ/a3wxVeHUlK1pGXZFN8BV8yK3F+Qoy/RAaTl3N0v6yjGz8VJKaKe0gFbfRdNDG1u0mmlul05JeM+udoPMl5159zcSO7RbDSRtZw4HBZBE4h76O25vvus/DxN9kdPF6pF+C0RYsnlKHVPip6JQAiyqWbjFRltJ1KbHubxCBUFXD5U6T+sOklMoar64OGzu2WniLFeln2CQTE3Wq5F1HgFfeNPDa6wZ27rQYAkgIwWepGMIEvqiYrEQHRs7l6Jj3nU9EjjUdP5JJYXSCTUVnsB5vMOz5xRMZrHrBwAY6Vm2dNhKs5+EmG9t3mnjh1QweeDyD19ebroB42C6plIV4QoejMvQZcrDeJnrMuT5uwZ4hJhtbIB8JnRJgmXHQT5aJuxxGu2qZLucOXWWBVFbK57r/4vTKnPFOes7PPJfFcy+lsXWPwZCBIUS/g36mw0cMBvdZPP9aBvcxsN+0zXbjY5WxgHQGDMQDUOhBu1x8Xqto8aRlrDaCpi4fkgQoTFV84JCFZ17MUiAsTJ/OuJi2dcdeC48+mkUqbeGySzXMmSU9dg5ee8NklGGT+RUcooPZ3BmE46GDJQC/XXX5MTTUyP/lnUGazN8StBPQKQH2B0LI6EEM0N54VVbKTvJlIs9CUkkPBjKljOuIEr1slQXYvsPCTgIbLXLQOJWxcbWCp+g9//KJFAqLbcyYTsdqkoo0xfYFaQxR4Xx8AyV+x8F8aL6CXIV+Xcvzj8h8goOplWHznkLs3WdAoaqWjh3RZpWVOqqrVNTSQ+7ps1yJTWZthBjeSyePn4LgIVNLSDkQy2LNegPt9KA9foZIw04VSaDV6K0WKIY7QUDG032e3EjTSOiUAOfnRRHOi7gvkhkFOm2wTMUZtg2ariGt1GD9tgK0tqd5L+0sOVkK7vOpjP9oc/MUbNhhYuXLFrLUBi6gzEHscXEJA3deb21N46XXVQyadfDIQPZQX/f5TOL4SDi3v7sBD/3Kjx0b45g4wcGCi73YxHDonh8beOBhmqLNNnpbgddetnH/gyYeeMhC0xEFl19KlOm0/uz+OJ5bU4xscApURg85r/nXpNsmCjQKD6VWJgXmwD9LEiyTxfy+3Fitn3eLI3U0iTSrgRJsaZ2KHz+gYd9bccymaprW6KEz4eDen1v45aOMBQ/bGGxy8PSvWMmHTDz4sIloyINrV+jYtTOJH/5fBuv2jIenYGLOxzimkuclsYy6TjtMYJ7auAD/8I1S/OJxC9OotcSfeGKlhSeeZFy/h1qLwpE4CLy4xqGmAjWYTuEB7v6egv/4+SS0GkvgidSwPYcB/E0S8ydmso8CIqNvZ02CBcKMdLPR7lLzMEnrHwUyK+nxakjoM/CT1Qvxma+V4NU3LMyZQdtMh3vVS6zQmw5q4g4u1my0H3Kwdj0ltl3BFZfr2L/fxGe+EsH9L16GZGjRO0Z63yaWVff5kQrOxatHbsBd/zMZa9c5mDVFYXShIkVA/FTbc8IOIhRYmV9VxMihstzBE8/aeOi5BvR5VkAvaKTtZQsfJ/YXh0rcHsEgq/sRihby7AigI53yLhkBktkXcYJMl4pGQXosCMDRksxCad4QK3kxXjp8Pb778/HYxzBhfC3tNtWwWO3qAAN92h8Z9mUdMa5GpQdp4Xv/68Pag5fDLFwCPViSq+B57Vwdh1gPnXYxWFSDTmMmnn896tatiDiI8zjAKjUZdFZZLRlFyqPkxgZMbNwRhh1qgD9aLJmw3sdqLWljwmunKVi5cCtAs5cXCbtXR0KnBNhDGxuksRTVnM+7Q4SLgdDQ1aOIoEt/a7CwGgd7JmPTDi8LYrkjSsKT+9IKNjKcSJqK6yxUlarYtZtO1YEChMvqGUIRedoa4aGzQtIaw+lYOvraMSbntImAakoW3kgx9jYVueFieRltJuP75hjwRLeKpgHexxCypJDtwKijo78Q3mART0q9f1tyhURy/U4MRZqJBB3dxCib6NQSTK0h21nITL8A7/bLJHMB4jgt5wgnUw0byMfB5jAK81kZlt9MOticUPBqTHUHxKnRUFsrY78WUnYpVRy9Moua4aQk1To25UhCBpnDJK64rXgZt/voyFHzMFkOVYjqpfqTWIyVoQqxeU6uS7IdDzUK7+F5uSc3F+rouv32+45XdyGHTO7xBdDaX4amVjpRl9hur9XixTquulbD3PmqO4x60Qwbb+1V0B2voNdMaTwBuMMkrliARZc1WEnGxD6PGMuR0QgkmA3ij2DA0VzvV7OSBIPpuJWU0IEqxVOATXvLMMi49torHVy7TMP736vhfe9TsXyZig++R6WDlcGazX4o4fpc45/QqeJ7hoCRlJvakwNFZiCbtgeZrE6JYOVjSWQGO2DGDsIe3A2nfzvM3p1I9R6BkU6IkCEdH0S2/wCsgR2w+3fA6DuI1EA7nx1EIpF1Z2VkTZ2MwXozf2coybxRYR5J7oD/8epP0yIDKhnfRDz6ch2aWzRcfxWw+DKapGpg/hwF82dRa+1WsGp9HZxwI1SZAXAKgGX8XCTZS0etKD+EgmKR+pHRSQf8hXoGM/jnf/wX1Pzqe7gmmsYdvUV4NfhueMJ1Q0OHx5BbGEpSogkT817CgunNqKlyEE9qiFGK86IWMjLQvT6ELc1zoBbNO6Fz4TYii2dkDTa69L+SH10bLfbIoF3K0HQkENAHkR/oRWmkDxXFgyguyCDkNeClNomnFOzc58HWA6XUjvloqOnFlPpuhIJZZqOwTB50D/jQFw/yGEYsFWV8HkbazoOhyIC6AEyZ5nsJPS1REl5/EFqoUtjZLctvkKh8agEj1Q9Peg8KQ11kLB2DyQD8XupnasB4pghOaDw0v4yYSX1OBAHzYf4lA8/i7vBaKIaJn5Y24NP//n3MaJg1dM+JSQb8TwnwYMrEXd/4LsIP3o0P5MXw9f5SPOm9CV6RvOMBLMRKis9txHugZZsQ8AwiY/gpbQy59CRM2uGspwre6Jicaj0BB4u0Oql2lHneQHVZgtJBbrdMPmMiL5RFQV4WxYVpjCk3UF1uo6xYxkoVBBjPSYeDqG6pnvSi/feP0ti23cQXP+1nGMN8iYtUXLpI02kyQoLhTDfj1T6gq0dFW7cHfYM+JDOywIt+A5nF50ujvyeFtTuq0KXfAE+A3pJMxj+WhC9BJuc7TIOMoeZWKYgUulcYWrnDgeKsnrT1BWALpb1P4Ft5m5A2bDxcMxNf+O73MamuYeieE9OIAJbhqe/85z3o/n//iI/6e3D3QAF+5bmO4ExzJ9SdmES1ir2jtyzSx0BaxjIt6nmZtiJCK3O6TqSaZcZCKqOh0F6DT97yApYupn2XPtmh2wVEP50C8V49TNKlajIkkb5gW6bKDNVKepuiBQoef9LAmxsMfOoTfgTpiWboBLnXWQ5pfBneFV9DBFBeIvPIjKwsvxm6jxc8PgW9gza+frcXv9ywHP6SqTxPgE/YhCLNLtok+UcyF5LfJ3rmaFKRpb8zfuBx/FveZuwjE740YxHu+M736aRWDd1zYhKAWa2Tk3RwRCO0P1rO7kRVE6oM9Lo0XODjEStgZ917dd1kPgYZIk0nzMg1ihtuHR9cIZsaIJsaQOOYw1i6SENNTQQlpUGUluVSKOKHQ+cpndExEJPuPtpgOnCGzH8S6eTrJcnvVALuAEg0xDpQWRgEbfg6FYI7jJlMO/QZZMKgzEChhsky4te88AX8VMl+d/an2OKSIh8unp1FWDlEDznDFpB2ORHJS6SOkvjbPQ7/HgmJJjThpykK0rcZlKk/msddtDZSOiXAQjqdrH6Zms4WKZbFUlQbpxD8o0gqOZTcP4f/zv15PJKpOqLGfU47Zjd0obBARXyAdjzOlHCQIJApAiJgSjmEzaSnR4TFlcBjSK4JydCcjOEe7x45JfdJkqJR6bjzqWT4T4YyM/wtjGAxj5lTHYyvaKWd7XWnNJ0zYkEVRhcBpPhTBjbo9Pp91Dojf+eIAC4sLoYdCLletPSJarJcZYTjkadFVOuy7LQi2o5ZjRl4qYLFfokSkTQMpKhfOQq/yG+Zk+2lFzt8TZKgNXyM07kzqL7l+tEkecoomHsfSUCWvyUNv2v4GZlAV12lYU7jAHSjyV2k/faD54BkVkshY+AA27ubJkj3eeg8jvx9I7ozLxKE4SUfsXJBeoE6PUk35ji2pc4CSY62zZAsE6PH24aJ9bL0kjabJaWmdONyIflbxpjlKIBIO/f22W5oJuekx0iO4sNJe0hRZe5xrsS5f4dJZjuKehcJdcF1fTlyBP8XkI8mUfmBgI450wwU+ZsZflG6RtaMoyZ3kJBOXITeu7whzb/zCwtYb4ZqI6QRlSzgCyLtCSPBRiyiNxkAY0oaf8rK0B1nkYiEIf23ahtmTe6mepZ3KLSRwJbtFg4ckiFKUFUDa9fLrAhaRjo/Bw+ZeHq1gSdXm+4cMLl3207LnS3R1CxztRmeUceJ6h/mS5cB+Hv3bgu/fJzPHSLAzHvnXhtPrDTx7HMmuruYv3S9DZFoEulqnTRewYSqLliiphkWvp3pWSUVqpVGqZZxZ3MM0sksKCxyd1oYKY0I4HA4DC2cjxhrJjY4SidJhgxz1u/skmxxJM7L2OIWjKtKoKUtN9Fs3z4b6zYRUNpgMUGtLRaeXJl1ARfPvK3dQThfQZq28q1dFh55IotfPmGgrcPBrt0i2bS/LC+zEr3nqnVJIunSb9HaJT1wPPL+dW/SKeS53n4bL7xioIeaQRfxd58V5aW488HnNA7SAWom09BTE1VxDkhzUoioBtIUriSdvvyiEjLmMWrlJDSiUhVEwwgUFKKLAbt4cyEafdv1pM8ywMzOshgjWgOYMb4dIZ9FgCnRVIuHDlIaKYFlFSrSVKetBLSsTENrq00pBg63OjhwgLFwEcubL3EnvU6GFTveku5TmhnpSKf+HYLYfZcALM5LBfOsqsidaG61EAoAV17pwQ03eNypNjsp4W4P3VB1xRwEgyrmzDBQETkCMx1ndnzJWaVcDK/ZMdpfah+qDsvnR0GRrOofebuPCOBoKIhIYTFiDN7pxyBfSdP7PwcAszgSx+Z5OzGltteNOyNRgkWGjdFB6ieQGXrSh5ptbNlhuh32+wm8zHkapKp+7VXT7SYXtS6D7tMbdTxDNWtTF5eXMmYmSGJDpdzDPqJMPwoGKcmsWF+32zeFfr5DJusXF6tU/1SNIv1D9wtJHja12cR6FY1ju+CkO10/YaTTaEZEzIuQwmvGUaySuZm/QwcrL2/kI0lCIwLYH/AgQgnucDyuE1KkphhH0AieVXLFCSZjk/L8DtRWpdDXy9OUFgoIYpTaKZNV5FMNt7bYmNaoYdlVOioIQnengwVzNdxyo4dMkVseMnG8itkzdARCdAxDMqGPDhOFzMVJcBjCQoDzE9zqMpmBkpu7HAooWPlMBvfdl0EPbfAYes3SOSMSLyQ4ii0vLtQxe0qcWq2Ftl7U9NmVYhm8yKMwlerUUjTCSjiCvGj+0NWR0YgAFvNTUV2KOD1pldxbQaOv2QNsLBGHoZY6U2KryfodxRxEXXkbaseQa7MqtlNSuyihJUWMhclTEgePr9cooR5Mn6Jj6VVed+L8FErr9dd4MYugjhuruffXjVPxlx/3omGCjmyGALnS+5sk6lZQnzZFQ+NkDfmMuZcv8fD9mhsHX36pjglkFnHWjiZ3FiUZY1qDjTFFbXS2BsksI2rOEZKsTmSIRGEqop/QzffrkTxEmUZDIy5RRUUFTH/EjYULafQ9ViwH8FlSS2IdLYPSpvWisbYPFeUqLlvgxZxZMrVFwbXLPFh2hQfFBKCqUnWlLUubnF8IFBNMsbN+niumei6glIuTRI2G+rEyQE5wBBDW1i3tb2Ll/inrkmWNlIRHeXz+ioVe3HqzDzOn626YJVHh0STSLIMV9eMIcl0XFKODoIuaPjsgu8bCSqEYdOQUG8107AJFBZTgc6CihcpKS2EE85FkJcopxn4afztn0M4KSYUseqMl4Q401icY8+ooIFiTKJ0yaU/AK6B2krhUpM59NRtZuhplPraoWul9Eod2WCrlnMS40vACuFwXBnXHN3jtaMrZ1dxvN08CLUmkWO59m4+Pes5io+fn6ZgxOYk8TwvNS4ZRwNkB2H2hnUIFJVje32xpKKysIrOeIwkuLixENlKIdlNFsddG0GT8Z7P2I8/ipCTq2aZdn1DVgUl1RIINJd2EsmhNAJMkALmNzVdKDOsS20FMn7SHgOgOGoijIJd4kBjZHUTguXQ2B5hcde/VROJyv32MdWWoX/6XMV0Jn9zJDpLkeXmIJOGSvFsmoKgMGT1eFdMmWwzrWulN97N8QzeeIUk+uiUOVsrdsqlX9aKiagzLJkOYI6cRo1NUmA9vSSUOGSoKWOECNQ7HEkfrLFSIrSdeaUCl91zXzhiTxSKK0pDDSRpbNgUTktFFmdAnYIvXLKpa/pa+aumRStBOC4lk7z8oC8xzyzClw0IqLAwiHSTdPblYvqMTWPsGY+ZWk3k72LPHwvPPG3hrp+nm2domo0s5kLv4jJyTCeuHGIOnUgrGjdMxbUIPzVZ7TnsMc8PpEgsoJfaa/SjTssgKcwd9qK4ul4u5e0ZIUt8RUSTkQ3FVDZosD/IpDVUaYz8W4KwQnRPxnktDrZjZQJdZ8aCjg6CxUWU9cYxhiqyWOESgxMk6cNhyY9N+giSdEfv32O7WEQcO8jfDJunJEiFuaXHw6loTzQRI1K+0u/RUSX7rN1jYzhg5Ebexa6+JNfxb2CIhkxH4zB6Ct24j79llYf1G5tFiuQMcMuTYzBh85SrDXRoqDFVIjp81JY1CP6U4m3YBOjOiL0A7Ebb7UK0b6JNurLx8VNIPGi2NuCSyM05tXR06ZV8rtla9xlDJ6CafCUedGcfKmjqH8d74ylY0TrKxYZuDn96XRUe7jZYmAkbQXnzNwLOUKllQ3tPn8JyNN9jwb+2WlfIOUlS/AwSulzyXIWM4VKX791tU88AYOlp+r0g0PWnWWDovBimFohXEOxb7LoIncbb0Q8qcsWJqEVmlIc5VflTBDjJUExlGtIJO1Sw9bI7uQKMnLZvHNE60UV/RDifTT9PFjM+oTfhe20DUGaAwmWijdlKixSgpPvUY8LE0KlYbP6EW/cEi9LPSE30m/EYXCyK6a+iG0yLhVtpApQ8zJvXSoVKxeatFyTNwiJJossH3UZpklZ6s+znI36UlDFuoc7dstrBpg+naSNHeIqHiORcV5uykrEnWRI8TfLkmClkcqCJ6yZMY+qTYcDv2ygo/gk7N0MJ3CJjiqa9/g+EZmWkcmeOi2R6qZeDl10xGE5o7r1lUviyqSySkqxQYy7BqxsRe+CBqWjy5MwPYsZOoVAYRUR3sy9KZqyxHYaFMrx0djQrg2hpyUEkF9lMCxrEh8y06Wq4dHlU2v0EyoUymtYj3PLMxRRunofmIAGtj72FKCTXH1rekV0ljwylUwxa9a/oB9KgXL/FgXC3fzXtkJEgcH1HbTc0WujqYB6VtDGPi/Kjck2tziYX9dLwqyhhqBYEmqu9YDKjm3xkCLR0qpcUS3+quLyD2tpiAjh2jkrkshikaQhG+n569dFcKZ8m7Q2EPy59GabiF4Z6M+0ib5HyBUZEUUlS80Ysx2gAZhh6048X4hikIh0bnQQtJKUZMxYVRFI+txSGqvUo2ZpXaB9vocwcITpdkTazM0qwvb8O4Ktq3ZjEFGm66kVUTqSNIMv1WOi0mTlBRw4amv4EKSvHs6RrmzNYIBMtGUMbWqCgkGDI4n6EFkflZIl0ixMIEbnMLyDxkadfiZIY8xr+NE1XMm6MjHFRcSZVJ+UsX61h0iYaAX5Z2OpjSoOHG6zwEn1qCec2YwvAtSLNAp0scMJmONKleQV1ZO1/OdqHmOV0ptlhgL81fDc1glgwZ9/pRP348owOqqlHSqAAOBQMYO6kRhy2/G3xP8CThuDuznV5FpLWls8Bn92JqbSfyI/I5HLBxPfjALV5cNl9FZRlw03U6pk5Wcd1yHQsv1d0QppaSK2xVWaGiupLAUqrLXNB1LJivo5QSOX+Ox+2ulNUVjpnzFgRdiXnl/rm8dslcnYyhYEqjdKzk1K90rMixqkpzVwgKgHlklgXzdETCYpcdzJmpYdGlHjJ9bjKCSH9FBb3p8T3wOU1uTD/K5h0ivo/hZ9TpxgSvgSMSIVCw6mpHb3+FRlUCD++ePHUqWvzF6GWFGmiHPdkOtpnY4dFXRhhcJrcVhttpfweRn6+jdpzGRsuNzUys11BVqbldj9LZIdskiFQKhULDMSzjRUqUGEWRTAE/SKkUBypKhikrzS2fESmW6y7xh1yXayVkCgmVxGxKGOX2Wsm9TKLiheQ9bhzOag7nI/F1mZSH9lyuy/ShYFDD7GlZVEQOw8rI3PHTA9gyY6hyulDjdbCNFjA6dhwqK0+++feJaNQlmFhXDbO8BvsSFhr9JgqtDtoc6rXTGC6TvlvHTKC2rAWT62V6aU7apAVlktxwp4E0rHizshWTKxhD54TEprqAyG/+czQQEmYN90TlxPfXJKckdhYv2u3FYhqOreWaexxKwyRMMPynvMftJeNRSJ6Xoc7GiR5Mqu5gCNnFZ+Wlo2tiiSiUbC8atD53aHa3oaC+YTo1x8gnux9Nowa4qqwEFY3TsIMBfgXtcD3tcDbTRS4+DYAZTugMBaaM63T7nrOsjDSU28Du9d9Mw4MF0mwiNb/uAMklmWojR+l9kmvDmLogSRo6Mfz3cB7inEkYRQtEm8sjbXyASaYICcPJdclb0tt581lJbn65g+tsFRfrmD5Zdn2WiQDkmOGbRkSsPyvpM9oxzZfEIB/vCwQxZdZ06DJMdho0aoBlfta02bOxS4lAYavPCcTIcW1uwUZbGfkmREGgEzMnxeAP6K40DTeeNKZMPRKPN0jnR5KoZTm6i8tFDTMGtameLT4g6w5kFxr5W7olRYXKOK9sUCZxrSpdjMxXVLiPjpN7nnkoPJ+mH9BDjdrS6+BIt4PDDI+OMHX2y6QBhkJ0KrO8Rzx6iY1lTw0/n5X8pTzinOXew980M3Nn2aiIHoGdjpOZRtHEik6mSKLEbEGD38CeOEPAygpMmNDgOnGnQ6ec+H48emXdFtz913+OLxpvoV/34FO9UxArutHdet+dzD4CkpUP6aSBudXP4V+/sAUTJoWQZlzpajwWSdSldNGlqGJlPpZ4skmGLAbDGOlRklkdg4PAAM/lprPmJFMno0t/sdjqkhJqGTpgtXUqdu+08OhjBj70AR+KqC0O7LHQ2WKjp5NhEr3phCTJi0wmDOZOpBeNMCTBeWEVfhlt4jkBM8TfsoFuHo9RAi37UEoMHuZ721tT+Ob3fNjceV1uQbusYHhbzk9MspVyKnEY12cfw+cK2vD9JhO+W9+Pf/jyN+jkyZrg0RGhPfXKhuNRV38cn/vk5zF7zb1YXqrjbztKsT54I+1ELdWozPQ4FTG+VTwwEj2YUvBLfPCmNoZCQfTKbjQx2+UR2dDUIJAgsNmYA53ZyqqCdpp7aS+dYY6XSmMyHRGZJyYdH9LZEedxZ1pBK2Nmi1JcWEQvmwAPyPl9DmZOJPA02j0HbWR40qKXSoeamshBPtWvsCcFFP18x8oBYDeZS3YXIn4Yw/xqyEC27iBDVcPXoFvuFUdPNIT0dRNkWRt8qJUhlP8qIP9it748KxU/CZGh2CbKwDp8ybcac7QYvtLnxfu/8U3cesuHWAYWbpQkAGtfIQ39PWIK0GAdaO7CxldfxvKIiV56NW9m86EExrpqMFehkxFvUjV4jBZE2zegc1MGG16xsHmNiYMbLBzZakLfZ2JGp4WpvXTmCPrMjO3unreNwItzI92RRWzoWxmXLi2gRx8iSFGgmgCQH9zlrn5KY2XSwsQuG11HbLcrc343tcaABV+SjEQvOUhAKqlur2Aes+ipj6F0TqApKKBaP0gmSbJCIUqxLL25OOrgT0qBSyIO5vL6XHJYgAwy0MeXsWyywjvFd9m9DMkY6iS9pbDZJrmZHidvE9lBMGOmMTazER8MN2PXQBb7qsbi1g9/BOVlNUN3jZpeOS3FLg/Nv/gi9BXUoDVl4tKggWKrlV5ugtCNhNPEmaIEWv2YpqdQQzXso+iV06ZXeRyMI0hX0Gm8hjHw/GIFM5nqCxibhoFyqsMCqsYQpSlCUZMRJoMSJkm+DSGFk3AuRGmqJugLSoAPjXHwbh5nhBzcyDwvI1NMY36lBFM+SSf3i+QKY4gGoKIgHIyD+Y5KpjLmVcpyiX8gKlq2ZAgSdHl+LkO6hcz78hIHS0sd3FBp472VDhaEHXjsND3vU0lujiyxv9kuTNOozVQL6+gT1M6ei5qx44fuOD0SrE6LGiaMQ8WMeXiFaqzO52CK2gYr3ULVe+osZXKau3+yNYCpQQsLizVcwXj0BsalN7Chlhc5lEiqLDbyIO2wzMfuIwIxOjr5bOUxlLoGvnMBAZd900RaxdBI2OqlxEkPoqwkavBTJYvzQyaQOU2tjCn76KmLka0TCSTghTLPm/dL75QImSggySfEcwt4fSrfI+BWUlvIeLF8SkjMgbxTypVHfr6MdvdaSv+1+QSYcfEN1PkzWDafI7NPyb1urichSrhMzwlTo83z9aMvbaDJH8aceZchHB697T2aThvgPHoWly1bgtesKNL0hq+gN+1PHSTHsgVOYS/cjgV63X47iVqfhUVUeTeycRZFqP7otMwluEXMYqifwW0ealuaMcfdN5nOKmj6MSXoIML7ZDRtmATo9JDnOlYkkMywi0z4BoFtz1fxSJ+Cg7TjUT5XQQ0QIvgClMm8BUD5T8onk+zka2NFlFapjZf3yWCFy0xu7rmjvIk8JDszoJcqnRYFXWRGiZn9Fr1AK8UKnApg2dp/ABOcw5jlS2MDudpbW4/pM2ZCdrU7EzptgOXDi/PnXwR1wixs7cvi0rCJsfZhpDPdLDBb/5REoFTblajX2OBvML0aA9bx2EsekcYbTi6xjWS+U5berXTlixbwuYkNrDqUQtpTRcCnVFLaGqjGx1JKdwwo+FlSRcFyHz75eT/6Z3jwvS4Fbw3SAWPbNdC5GuuTj4uQ4RSTeVmUXgt++vMBHvPc/aloW0VqyT3S3PJOL98tzphsLSVlWk/t8EgvUw/wQK+KrSnVXVmpUk2flFgnYWRPugmX6s3UaibWZbyYtXARampqh246fTptgIWqK0ox98pleCXpQYFi4zJfF2OavRQ0svEpVLV8/tHLBjhEh+nJfuAZSpl4rWsIcIqPi4QxMmFjOzzKchnL1Q7yzT8vHZgAYU4aaRxJZ3AgmXXTHsZULZksqrUMZgXS2N2fwU/pjRXf7MGH/8yHm1Z48Vd/F4C22Isf9FvYREdGZkxUeAwczlhkMhtvDqV1cV7nsduQrRsNOk0CVgaGmYFl0trztzhSskY6bhroyRqI0dns4/3dRpYmgWW14lDc7S5ORhqdqyQqzb1Y6B/E7piFvuISLLhiMcOx0U2wOx6dVpg0TPLka+s249uf/AT+PLEJ/lAIf9dVi6b86xH0l7BhRHH9NslO8abRhxn99+NyZR+aTPkwVu5amMK/iPUSyaIgg06wu+itnZK+JqGj0/ZSemUzTg98uh9JNpBsWJ7bt4MH/heWr7KRAXb0pBCYkMDn/k7BlEl8JqvCpop/8eUsvv1fDqL9EdQVRBEDQzTKbFo2bHmb50VRU21TAnWCyKAOYb6tXDdRqhq0rwScSlu+j9RDMFtYVcftapPn6C+YFnYbfvQUXg9EZvC01OZYkk4aDzLx3bjVehJ/ndeFHzSRma6/CX//1W+grLR66L7TIwmTzghgod6BOO76p3+Dcv/d+GSNim/3hfETZykCBfMgn97JVfoYEjCynSjvfwpj0UOA5KsjjHWlSXn00e4ECJ6leHlNdQFIOH7E1RAMLepuhJKCz/1ymnxH0HbB5dOsiYCsintG5rKMFMpCHZha047CaIxmRb7B60VrdxC7WsvQZ1VB80TcDgZH1XN5uPCQ2Czyn0bNIV+YkTxlz0jRIvIBL9WSxd8W35mTYvnErYd1HXqafgHVOtnCCoyD46Gbzbx+i/i+NPMpH3wOXwuvo5pO4ftOKT5217/g+hXvgibb154BnRWApaN/1Uvr8MPP/DX+JrsNRiCIz/dMQmveCgQDRXCs40kxm5EN4w41MoyQ7RFcdNzmcehQqTDkA1mEXOCSThFZ9KwKAFT9Lgjurbn7XR9GqjGURU6G+KT8piRlM0mqypQLhLtLj+Z3tztSdNlGiXfzOdncPEe5PHPHHMlfuaPIdO7v3EDCsMTSKePx6KYUC5Vzj3juuE2ck95s4gBuEemNtOKelgySy27CF//xLoxhDHymJACfkQ0WkkacM6MBdUtW4MkBDyZQhS31HoGS2OP2NR9/EEJ6shjI+MbADo6D4R/rfnff9OWOir8GXm8pPN5CHvPg9wQZ/ngpJYxb2ag5qRJJks/hmVSjBh0aHillchw+L12E0tDeQBh6qBRauBqecBk8gSi9ZM297j5P9evuouMmeW74mEtu3kySr86jfGjWS4fMS6aQrY1ETctm6XS4305v1/p42AqRWQ2xvdm3sCzQhUNxA/vzq7B4xfWoKK8cuunM6YwBFirMj2DZdStwsGIqdg8YuDHC8MfcQnUocbFUVbj9WBLJITBUpaLyXLV31FF1QZLjrxvanS8rKt9NrhwNpeMRz4t0kiFc9Uq7qVFF0w93AWX8wus5CRwd5fL9dTmOSq5ED6W3z/12/qKF3Am7qUO4XN2NCXQKn4tpqLrsSlxyyeXQR/hFlZHQWQFYpHj2jEZMXn49nor7UKXbuNbfBm9iOwz5xu4p4uIT0/EY4zRJ2nm0WJ4jEpbLZmMYa2zHtcFe7KfnfLC4CldduxxVpzE19mR0VgAWKsoPY9m1K9BeNw/re7O4MWpiprMTJrk0165nEazjkuQ/nKRaw8cTJGG6o5OrVI89dy7KzLiXfocvvQc3ePehRjOxKuVB/RVX4tL5l5zApJ0+SW3PGs2a3oCL3/1ePGUVQTUM3BbpQUlyI7JGjG86e2rnt0kAoRfM6shkt5wzJL9lfw8qY/7jJnqEct3mb5Pls5jkaDPMcSTG5tHMyncURIVLWHO2AR4yGJkOzDE3UnpjWNvnoGnsFKy4+RaUlpxd6RU6Yy/6WNp1oAnfvPMrmLTmQbyvXMW/9YbxMK6Alj/P9YKPHw+eLhEA+Z8NhlSzm7d8QMq1fARSvoIqMzzcdzJlDXHRZLe9DO2xhHC5LGRqj6iZQICswoA8m+G9Fnk/OAlOYLg36Sw0E6UzYxkojz2POwKvYwx9gbtjEcz7q0/jr/7iEwj4g0M3nh0SL/qsAyxh00OPr8L9X/ki/jy7EwURL+7sKsbW4DXwhyfxrXRuzkZjCbHBJNyyu55HMLUWl871orHR427bIKsd5l+kobAgN+dKpad7uEk2THPQMCE3E0POy8yRrTssHGmy3W8ZySK0x55Ku5u42EVXwim6nMUVRSdscyZE1UxuUmKb8THlWXw0MoAfdjhovWQZ7vza1zG+jm1zlumcACzU0x/Ht779X+i89zv4bFEc67Mq/mVgAnoLr4PXV8y2OktSzFDHymYQGHwa8+o24fIFfowZo6O93UF1lYIFl0pvF+NNcZh5u6xJktkfsoeHTN2RAFqWo8oyFFm1IMtFZanprr0ZvPSag5bslVCK5hMWefpMmonMxLDQSDbhstRjuKPwCLaSAR+I1uMvvvpVXHf1De49Z5sE4LNqg4dJHK7bPvgeJOdchQd7VCwMKXiX7yC0/nVsxAzbVVr3LBDbXNYbeXw+LFvux4yLfHjiKQfdfQqmz/XTiuroHFCQMDTaXRV+v4a8qMSfKtJkuv64gtYuBeE8FdVjNfxqpYnOXgfXLNdRUupF1hGVeeZNpND/yBgDqE29jj/Lb0U8q+DhbBSXvvtWLFm4RO7I3XgO6LRmdIyESosKoEUK8di6bSgeaMPSAhWHEwwJzBA0XwW1KxvuTJUH4zPHIXiZXsyZ1IQZ0xW8vsZBcpDqNWZj24sG2tYb2L7Nwt42292cRSbGyQYuq1Zm0b42i52vGnh9reEuS2npsjF9ugaf18SzL4fRZ89wv6oirtFpE5lZNhSNxN/AJ/xvYo7PxPc7qUEWLcenPvkplBSXDd14TuiVcwaw0NgxVejManj2jY2Yp8Yxj6HTzsEuNDtR6H6C7N51ZiDLXGrTcOAkmhFwBmHRXvZ2OthGldu2wUSoycL2AzY2UA3Lh5tlEt7q5w089UQW3oMW4kd4/ZDtLhGZ0CiaxXG/5bSzuR5OaCqtgAxAnCbA9BFkdxwlvhnvV17FbXlJ/KLLwabqqfirz34GM6edes/nM6RzC7B876G+vhY7upNYt2kLloYNTPBlsGWwB90ooGod7oQ/fZDdkSXFh46WARR42/Ded3swe5YXpVUaqiZpqLlIx/gFHuQXKagZI04XVXO3g9paDVMXeVA9y4Ppl3tx+WIPFi/20gZbePIZFa2J6fDk1fEFp1c+6a2yZAwqsQdXGc/jk0V9tLsWHvRU4f2f/gyuW74Csuz0HNO5BVgoHPRj3IQJeH5/B/a+tRPXs6HL1Bje7O9DXC8jyDJjXzzr0yQ6SvKtfCXdgisuasHVSz0or9Awrk5FPSV23EwP6hpUd7qtbI8kG7QYaRsTJ+qYTiesok7DmBrN3cglGpE5WjY2bVWwv6sOarCS2YueGSXAfEYGNZKJI5iXeQ5fLG5Df9rCvw+EcNmf/AU++uEPwS+Ttc89nd6ku9HSpNpq/MWnPomdExbhf5sNLImquD3SBH/fi0inO6hmZTz3dB0NNibjHS/tZiRiu1swyFdAZVGbfFnNSuW+BHr4oAODzo07Sc9U3LXALUdspGW7B2pg2QtEZmvKQIHfI8N+Q8HxKMllCNWLeLINU9PP47P5R+ClVvge7W79jbfiox/5MJn+zAfyR0q/E4CFLpkzFX/2uc/i9YrZeKAlg/cUKvh4aB+8vauRThFkqtnTA5kguBLjYzhEh4t/iuaTWZtbtlAlPpLBfQ9lKJXUEszephTvYcz72OoMfvLzJH56Xxp79lGZ0vyK3xcj4H0xGaL05cAaBchyv4ySxZMdqIu/gE9HD7gTBP+zDQgtuR5/8zefRGX52e+tOhn9zgCWtlq25BJ8/It34smCWXi8PYsPF9u4PbgTvr5VSKXbhyR5tEVy3KG/tBlFR5cH2Yzt7nklHRcvvJplKGS5H8SMFllYs87Ac/Se29pMd8loiCr5AJ0s+dRtIk7J9Sno6mao1B+Ao8tn1kcOsIwJC7iJdBfqEs/h76O7UE9N8M3DWcTmXoFPf+FzGF9Hm/47pt8ZwEIeTcONV1+Bj9/xZTwaasTK9jQ+Xmzh9sAuBHufpWptdmPGURWLoZZG0TOUUmzbX4C2dgMeP6VwAO5eHgWFQE21Spur4uARAz+6NwVVt9jYCmoJcmWlgr7B3MoI+cLJth0W2vrKoAWGtksYUSgnHRkeJDJ9qEu+gi8S3CkMh75LcFsbL8Jff/7zmNIwZYhhfrd0zp2sY0nAmFhXA720Cg++sROR/g68p1SDavZgx+AAklohdE+etBlphNJDqXfUAAZ6k8jXmjF5so38Qg+am20cop3t7XHQ1uygqU0kFu4OAJ2dNtqaZI2Tgll0xBqnqVj/ZgI/edCLw/F50KNjma+ERycvgzuXg+Cm6EtMSLyAL0S2YZJm4LtNJjpmLMDnv/wlXDz3kjOe/nqadO696OORgDxpQh308ho8vH4HPL1tuLFYR8Duwc6BbiTUfGjeolGoSKpp3YOMHcXefRk0HehGdZnphktvbrDwyJMW9u+lCmV4VEonrI0x8ca3qMZpG5de5cHci1Q8/AsTP7w3H7u65kLNa2T8S03iDtifjGQ+mEofohkTky/gs+EdqCG4/95iopfgfuaOO3HpxZeyvr8XcIV+PwALyZKRSeProJWNwc/W70eyoxm3lKgoV/uxN9aDHic8BHKu8+FUJHMkVG8QMWcMwSukgxXDRdPi7mr/l16zMZAAGsMOFoZtHKE3vT+hYBxV9y03anj5NQv/+r91aLOXwlvQ4DJLblDkJMRy2WTAbHw/GlKr8JnofneLx39rcTA48xJ89o5/wKWXLPh9giv0uwmTTkQ+r4abr1+GP7nzK3h5zHw80GpgGUOdLxQ0oSGxEsbABliyWlEmyuV09gnJZQHHhC8Qgq98Lra0XoynX/CjqMBGeSlDI15mKAxZsCgrqKQDo5SefFeHiVWvBJD0zUS4pJaSy2unBFdzV1oY8b2Yzzj3H/IPoUphKNRqInMR1fKdX8IlF1/mOn+/b/q9AiwkH1p81zWL8Bdf+jI2TFqMH1FtzvJZuKOkE5dkV8Ppf41xK11c1/k6OcguWVkyjgU9VI6tuwuQJaKl0mFGRA7GFTzWq6GLcbJ8BzkSlS38GQ93FyIQKeEZwx34PzEJY9AU8B1abAOWGs/g7wuOoJCq/AfdGqwFV+ILd/x/rlo+H8AV+r2p6KNJY+BaO3YMysZPxkutcWzdexAXe9NYFDWRSLbjcCqDlJZHjMPkSAH55Cpb7rDhRWqwG1PGNEG+5SgjR7LzToRhqOwUILvzzJ9tu18J3XigAVp0IkFhvq7dPZaReF66RMlkaXMAkdgbuEV5FX+V34PelIUfDAYRXHYTPkVv+aJZc12n7zyhV87JePDpkhRk6+6D+L//dw/6n/oZ3ufpQm3Eg18MeHBfug6tgXnwhydAl0nq7rSaExfdkYnxsSOYXbEaC2a2kIkIuUd11xXLumB307R+Fc+uq8bhzBL4otW8MJznbwIsfoBMrk2nWlGZeB0fCuzADaE0NvaZeEgpxvibPoDb/+x2jB935muJzibJePB5BfAwNbV346f33oc3f/Y/WEYn5upSHetSCu7pL8VW71wgMp2qXT4FT0BO5OlSK8jgvR0/ghLfLlQU9cIyFcTTQYQCuXnOR7qLMehMhB6WPajYDMfmJV48VbJhGbS3ezA9uxYfjxzCbMa4v+q08Hy4Gos+8jF89MMfQ2mx2IHzi85bgIUGYkk8/PjT+NV//xemH16P2+go9VNN3tsfwlNGAwYi8xEIVEoUyrsF6Nxzv0FUlbJVk5nOwDJyi8AU2cSDdlb6r3VfyP2SmDveewy47miQxLfGALyDG7Fc2YiPUyUHTQv3ys624y/Czbf/GW5Ycc2oN+n+XdF5DbBQOmvg1bUbcN8P/xva60/gtmiSKtuLJwc0/Dhejf2+i+CNNMIjm7+cSJrdWFoWq+XUrvw7XOHcQL6Ae1QTuLd53PFhmfJblVqPm7y78Z68FMM3A/fFAghevgwf+ctP4JK58+A59tNo5xGd9wALSel27z+C+3/2c2x96MdYlj6M68t92Guo+FFfGM9bjUhH5iIQFGm2ibHY0dOjt6U2G4c/sRVL8CY+FOlEjWbh8fYMVvsrMf/WD+G2D9+GifX18kTuwfOU3hEAD1Nv/yAef2o1Hrvnh6jZtxYfKnFQFvTg0V4F9yfH4IB/DrTwZHj1kKuCRz3GLLbWkbHiI5iQXodbKLU3UWrj9Mr+u83G4Qlz8e7bb8eKq69mbF0w9ND5Te8ogIUyWRObd+zGQz+7Hwd/dT+ud9pwdRmlOaPgf3tDeMEcT2meBW9wHH0shiou0Keqnkit7HCTQF5iGxZTaj8c6UCD38arPQbuT0dRsvQGfPBPb8fM6dPofZ+/KvlYescBLCSF7ekbwFNPP49f/PcPMfbgG/hwsYliv46VMeD+wWLs8s0BwtNpH/NzdlYmvv8WyfCeTqm1oKSa0JBdj/f7duOaSMrdOfa+LgsbyyZjyUdvx7tuuAGV5ed0ctw5oXckwMOUtSxs37kfP7rnRzjy9EO4zunA1cU6uqlmH+z34Kl0DTr8s6GH6qHpMoOCKnvYCaM3LjvJG9lelKe34Tp1I94b7XEH59dTah/JRuBZeA1u/fifYu7sOQiM4nOu5xO9owEeph7a5idXvoAnfvIjlOx+DbdE0miI6NiUAn7aG8Q6ux4pqm0tUAOV3rYs+Jb9IAOpvZhtrscHgk1YGDLRm3bwxKCCrRWNuOjWD+Kmm29Ctew0/g6mCwJgIVlUtmPvITz68CPY/sQjmN69G9flWwjoCl5OKHg6WYC31MmIBRqhI4sJxnaGPntwTSiGEGv/4gCwWi9F0ZIVuPG2D+KimTPhewfZ2hPRBQPwMCUzWbyydhMe/fn96Hr9GVyRbcWVUQu6ruKlhBfPJ6MY47Vwa2QQYzUTOxIOVhpR9DTMxaL33oarly1DSf752WlxOnTBATxMXX2DeOrZF7Hq0YcQfGstrrQ7MIfRk0agPXTT2pMWVqcD2F3ViMnX3IAbb3oXJjGuPb+j2tHTBQvwMB1oasNTz7yAzU8/huK9b6Ah3YVBxrs7C8chb+FyXH3zLZg/ayb8MvJwAdIFD7CQYTnYfeAQXly1GltffhEFpUVYcM01uOTiS1Ai3+a5gOkPAuBhSmZNtLR3uCstKmSA+A+A/qAA/kMkAfi8mXrwRzo39EeAL3D6I8AXOP0R4AubFMW27a8P/fFHurBIURTl+f8fDBM80mmoCLkAAAAASUVORK5CYII="/>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74957">
            <a:off x="874902" y="1607442"/>
            <a:ext cx="4135281" cy="4329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74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21129583">
            <a:off x="40613" y="996497"/>
            <a:ext cx="4936743" cy="933744"/>
          </a:xfrm>
        </p:spPr>
        <p:txBody>
          <a:bodyPr>
            <a:normAutofit/>
          </a:bodyPr>
          <a:lstStyle/>
          <a:p>
            <a:r>
              <a:rPr lang="en-US" dirty="0"/>
              <a:t>Meet the teachers</a:t>
            </a:r>
          </a:p>
        </p:txBody>
      </p:sp>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a:xfrm>
            <a:off x="410417" y="2472267"/>
            <a:ext cx="5497324" cy="3987800"/>
          </a:xfrm>
        </p:spPr>
        <p:txBody>
          <a:bodyPr>
            <a:normAutofit/>
          </a:bodyPr>
          <a:lstStyle/>
          <a:p>
            <a:pPr algn="ctr">
              <a:lnSpc>
                <a:spcPct val="120000"/>
              </a:lnSpc>
            </a:pPr>
            <a:r>
              <a:rPr lang="en-US" sz="2800" b="0" dirty="0">
                <a:latin typeface="+mj-lt"/>
              </a:rPr>
              <a:t>Welcome to Year 3! </a:t>
            </a:r>
          </a:p>
          <a:p>
            <a:pPr algn="ctr">
              <a:lnSpc>
                <a:spcPct val="120000"/>
              </a:lnSpc>
            </a:pPr>
            <a:r>
              <a:rPr lang="en-US" sz="2800" b="0" dirty="0">
                <a:latin typeface="+mj-lt"/>
              </a:rPr>
              <a:t>I am Miss Clemons and with me in year 4 we have:</a:t>
            </a:r>
          </a:p>
          <a:p>
            <a:pPr algn="ctr">
              <a:lnSpc>
                <a:spcPct val="120000"/>
              </a:lnSpc>
            </a:pPr>
            <a:r>
              <a:rPr lang="en-US" sz="2800" b="0" dirty="0" err="1">
                <a:latin typeface="+mj-lt"/>
              </a:rPr>
              <a:t>Mrs</a:t>
            </a:r>
            <a:r>
              <a:rPr lang="en-US" sz="2800" b="0" dirty="0">
                <a:latin typeface="+mj-lt"/>
              </a:rPr>
              <a:t> </a:t>
            </a:r>
            <a:r>
              <a:rPr lang="en-US" sz="2800" b="0" dirty="0" err="1">
                <a:latin typeface="+mj-lt"/>
              </a:rPr>
              <a:t>Mingins</a:t>
            </a:r>
            <a:r>
              <a:rPr lang="en-US" sz="2800" b="0" dirty="0">
                <a:latin typeface="+mj-lt"/>
              </a:rPr>
              <a:t> in the mornings, Miss Buchanan Monday-Wednesday and </a:t>
            </a:r>
            <a:r>
              <a:rPr lang="en-US" sz="2800" b="0" dirty="0" err="1">
                <a:latin typeface="+mj-lt"/>
              </a:rPr>
              <a:t>Mrs</a:t>
            </a:r>
            <a:r>
              <a:rPr lang="en-US" sz="2800" b="0" dirty="0">
                <a:latin typeface="+mj-lt"/>
              </a:rPr>
              <a:t> Hartley Thursday-Friday</a:t>
            </a:r>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2</a:t>
            </a:fld>
            <a:endParaRPr lang="en-US" dirty="0"/>
          </a:p>
        </p:txBody>
      </p:sp>
      <p:pic>
        <p:nvPicPr>
          <p:cNvPr id="12" name="Picture 11">
            <a:extLst>
              <a:ext uri="{FF2B5EF4-FFF2-40B4-BE49-F238E27FC236}">
                <a16:creationId xmlns:a16="http://schemas.microsoft.com/office/drawing/2014/main" id="{8DE93AA4-E81A-4CFC-9C39-E5ECEB61FBE9}"/>
              </a:ext>
            </a:extLst>
          </p:cNvPr>
          <p:cNvPicPr>
            <a:picLocks noChangeAspect="1"/>
          </p:cNvPicPr>
          <p:nvPr/>
        </p:nvPicPr>
        <p:blipFill>
          <a:blip r:embed="rId2"/>
          <a:stretch>
            <a:fillRect/>
          </a:stretch>
        </p:blipFill>
        <p:spPr>
          <a:xfrm rot="764004">
            <a:off x="9034615" y="1031609"/>
            <a:ext cx="2120034" cy="2188668"/>
          </a:xfrm>
          <a:prstGeom prst="rect">
            <a:avLst/>
          </a:prstGeom>
        </p:spPr>
      </p:pic>
      <p:pic>
        <p:nvPicPr>
          <p:cNvPr id="14" name="Picture 13">
            <a:extLst>
              <a:ext uri="{FF2B5EF4-FFF2-40B4-BE49-F238E27FC236}">
                <a16:creationId xmlns:a16="http://schemas.microsoft.com/office/drawing/2014/main" id="{A0D2C559-F69B-40B5-A642-C01A3DF5B54C}"/>
              </a:ext>
            </a:extLst>
          </p:cNvPr>
          <p:cNvPicPr>
            <a:picLocks noChangeAspect="1"/>
          </p:cNvPicPr>
          <p:nvPr/>
        </p:nvPicPr>
        <p:blipFill>
          <a:blip r:embed="rId3"/>
          <a:stretch>
            <a:fillRect/>
          </a:stretch>
        </p:blipFill>
        <p:spPr>
          <a:xfrm rot="683499">
            <a:off x="6337400" y="2658311"/>
            <a:ext cx="2094171" cy="2108564"/>
          </a:xfrm>
          <a:prstGeom prst="rect">
            <a:avLst/>
          </a:prstGeom>
        </p:spPr>
      </p:pic>
      <p:pic>
        <p:nvPicPr>
          <p:cNvPr id="16" name="Picture 15">
            <a:extLst>
              <a:ext uri="{FF2B5EF4-FFF2-40B4-BE49-F238E27FC236}">
                <a16:creationId xmlns:a16="http://schemas.microsoft.com/office/drawing/2014/main" id="{B5D57466-72DA-45AD-B4B8-5D6364318957}"/>
              </a:ext>
            </a:extLst>
          </p:cNvPr>
          <p:cNvPicPr>
            <a:picLocks noChangeAspect="1"/>
          </p:cNvPicPr>
          <p:nvPr/>
        </p:nvPicPr>
        <p:blipFill>
          <a:blip r:embed="rId4"/>
          <a:stretch>
            <a:fillRect/>
          </a:stretch>
        </p:blipFill>
        <p:spPr>
          <a:xfrm rot="734168">
            <a:off x="8511104" y="3353763"/>
            <a:ext cx="2026532" cy="2082053"/>
          </a:xfrm>
          <a:prstGeom prst="rect">
            <a:avLst/>
          </a:prstGeom>
        </p:spPr>
      </p:pic>
      <p:pic>
        <p:nvPicPr>
          <p:cNvPr id="18" name="Picture 17">
            <a:extLst>
              <a:ext uri="{FF2B5EF4-FFF2-40B4-BE49-F238E27FC236}">
                <a16:creationId xmlns:a16="http://schemas.microsoft.com/office/drawing/2014/main" id="{CD8D44B0-9ADF-4ECB-9B63-EB8DDDB0BB23}"/>
              </a:ext>
            </a:extLst>
          </p:cNvPr>
          <p:cNvPicPr>
            <a:picLocks noChangeAspect="1"/>
          </p:cNvPicPr>
          <p:nvPr/>
        </p:nvPicPr>
        <p:blipFill>
          <a:blip r:embed="rId5"/>
          <a:stretch>
            <a:fillRect/>
          </a:stretch>
        </p:blipFill>
        <p:spPr>
          <a:xfrm rot="780442">
            <a:off x="6970875" y="299060"/>
            <a:ext cx="2060625" cy="2142396"/>
          </a:xfrm>
          <a:prstGeom prst="rect">
            <a:avLst/>
          </a:prstGeom>
        </p:spPr>
      </p:pic>
    </p:spTree>
    <p:extLst>
      <p:ext uri="{BB962C8B-B14F-4D97-AF65-F5344CB8AC3E}">
        <p14:creationId xmlns:p14="http://schemas.microsoft.com/office/powerpoint/2010/main" val="3671418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568709" y="86205"/>
            <a:ext cx="6286500" cy="652865"/>
          </a:xfrm>
        </p:spPr>
        <p:txBody>
          <a:bodyPr>
            <a:noAutofit/>
          </a:bodyPr>
          <a:lstStyle/>
          <a:p>
            <a:pPr algn="ctr"/>
            <a:r>
              <a:rPr lang="en-US" sz="4000" dirty="0"/>
              <a:t>A typical day in Year 4…</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3</a:t>
            </a:fld>
            <a:endParaRPr lang="en-US" dirty="0"/>
          </a:p>
        </p:txBody>
      </p:sp>
      <p:sp>
        <p:nvSpPr>
          <p:cNvPr id="7" name="Rectangle 6"/>
          <p:cNvSpPr/>
          <p:nvPr/>
        </p:nvSpPr>
        <p:spPr>
          <a:xfrm>
            <a:off x="1082180" y="822960"/>
            <a:ext cx="10374714" cy="5293757"/>
          </a:xfrm>
          <a:prstGeom prst="rect">
            <a:avLst/>
          </a:prstGeom>
        </p:spPr>
        <p:txBody>
          <a:bodyPr wrap="square" lIns="91440" tIns="45720" rIns="91440" bIns="45720" anchor="t">
            <a:spAutoFit/>
          </a:bodyPr>
          <a:lstStyle/>
          <a:p>
            <a:r>
              <a:rPr lang="en-US" sz="2600" dirty="0">
                <a:solidFill>
                  <a:schemeClr val="accent2"/>
                </a:solidFill>
              </a:rPr>
              <a:t>As soon as the children arrive at school they will put their belongings away in their lockers and sit at their tables to quietly complete handwriting during registration. During this time, adults also do check-ins to see how children are. </a:t>
            </a:r>
          </a:p>
          <a:p>
            <a:endParaRPr lang="en-US" sz="2600" dirty="0">
              <a:solidFill>
                <a:schemeClr val="accent2"/>
              </a:solidFill>
            </a:endParaRPr>
          </a:p>
          <a:p>
            <a:r>
              <a:rPr lang="en-US" sz="2600" dirty="0">
                <a:solidFill>
                  <a:schemeClr val="accent2"/>
                </a:solidFill>
              </a:rPr>
              <a:t>They then will have their morning lessons which consist of the core subjects Spellings, Mathematics, English and Reading comprehension.</a:t>
            </a:r>
          </a:p>
          <a:p>
            <a:endParaRPr lang="en-US" sz="2600" dirty="0">
              <a:solidFill>
                <a:schemeClr val="accent2"/>
              </a:solidFill>
            </a:endParaRPr>
          </a:p>
          <a:p>
            <a:r>
              <a:rPr lang="en-US" sz="2600" dirty="0">
                <a:solidFill>
                  <a:schemeClr val="accent2"/>
                </a:solidFill>
              </a:rPr>
              <a:t>After lunch they will have our topic based learning and the foundation subjects such as History, Geography, science, PSHE, RE, Music, French, DT/Art etc. </a:t>
            </a:r>
          </a:p>
          <a:p>
            <a:endParaRPr lang="en-US" sz="2600" dirty="0">
              <a:solidFill>
                <a:schemeClr val="accent2"/>
              </a:solidFill>
            </a:endParaRPr>
          </a:p>
          <a:p>
            <a:r>
              <a:rPr lang="en-US" sz="2600" dirty="0">
                <a:solidFill>
                  <a:schemeClr val="accent2"/>
                </a:solidFill>
              </a:rPr>
              <a:t>The day will end with either an assembly or a look at events in the news.</a:t>
            </a:r>
          </a:p>
        </p:txBody>
      </p:sp>
    </p:spTree>
    <p:extLst>
      <p:ext uri="{BB962C8B-B14F-4D97-AF65-F5344CB8AC3E}">
        <p14:creationId xmlns:p14="http://schemas.microsoft.com/office/powerpoint/2010/main" val="4138966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C0CDE5-970C-4CC4-BF43-0DA127E73E82}" type="slidenum">
              <a:rPr lang="en-US" noProof="0" smtClean="0"/>
              <a:t>4</a:t>
            </a:fld>
            <a:endParaRPr lang="en-US" noProof="0" dirty="0"/>
          </a:p>
        </p:txBody>
      </p:sp>
      <p:sp>
        <p:nvSpPr>
          <p:cNvPr id="5" name="Title 1">
            <a:extLst>
              <a:ext uri="{FF2B5EF4-FFF2-40B4-BE49-F238E27FC236}">
                <a16:creationId xmlns:a16="http://schemas.microsoft.com/office/drawing/2014/main" id="{F845AB00-1C5C-4EB0-B93F-C03AB7A9BC6F}"/>
              </a:ext>
            </a:extLst>
          </p:cNvPr>
          <p:cNvSpPr>
            <a:spLocks noGrp="1"/>
          </p:cNvSpPr>
          <p:nvPr>
            <p:ph type="title"/>
          </p:nvPr>
        </p:nvSpPr>
        <p:spPr>
          <a:xfrm>
            <a:off x="0" y="0"/>
            <a:ext cx="12192000" cy="985421"/>
          </a:xfrm>
        </p:spPr>
        <p:txBody>
          <a:bodyPr>
            <a:noAutofit/>
          </a:bodyPr>
          <a:lstStyle/>
          <a:p>
            <a:pPr algn="ctr"/>
            <a:r>
              <a:rPr lang="en-US" dirty="0"/>
              <a:t>The timetable will look similar to this, occasionally we shuffle foundation subjects around to accommodate different types of learning or longer projects.</a:t>
            </a:r>
            <a:br>
              <a:rPr lang="en-US" dirty="0"/>
            </a:br>
            <a:r>
              <a:rPr lang="en-US" dirty="0"/>
              <a:t>This year we have and A/B cycle where children will get an extra STEM based lesson fortnightly.</a:t>
            </a:r>
          </a:p>
        </p:txBody>
      </p:sp>
      <p:pic>
        <p:nvPicPr>
          <p:cNvPr id="11" name="Picture 10">
            <a:extLst>
              <a:ext uri="{FF2B5EF4-FFF2-40B4-BE49-F238E27FC236}">
                <a16:creationId xmlns:a16="http://schemas.microsoft.com/office/drawing/2014/main" id="{D8038CB9-F3B2-490B-980D-CC0C577B88E5}"/>
              </a:ext>
            </a:extLst>
          </p:cNvPr>
          <p:cNvPicPr>
            <a:picLocks noChangeAspect="1"/>
          </p:cNvPicPr>
          <p:nvPr/>
        </p:nvPicPr>
        <p:blipFill>
          <a:blip r:embed="rId2"/>
          <a:stretch>
            <a:fillRect/>
          </a:stretch>
        </p:blipFill>
        <p:spPr>
          <a:xfrm>
            <a:off x="1750093" y="1091701"/>
            <a:ext cx="8691814" cy="5626855"/>
          </a:xfrm>
          <a:prstGeom prst="rect">
            <a:avLst/>
          </a:prstGeom>
        </p:spPr>
      </p:pic>
    </p:spTree>
    <p:extLst>
      <p:ext uri="{BB962C8B-B14F-4D97-AF65-F5344CB8AC3E}">
        <p14:creationId xmlns:p14="http://schemas.microsoft.com/office/powerpoint/2010/main" val="2321442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C0CDE5-970C-4CC4-BF43-0DA127E73E82}" type="slidenum">
              <a:rPr lang="en-US" noProof="0" smtClean="0"/>
              <a:t>5</a:t>
            </a:fld>
            <a:endParaRPr lang="en-US" noProof="0" dirty="0"/>
          </a:p>
        </p:txBody>
      </p:sp>
      <p:sp>
        <p:nvSpPr>
          <p:cNvPr id="5" name="Title 1">
            <a:extLst>
              <a:ext uri="{FF2B5EF4-FFF2-40B4-BE49-F238E27FC236}">
                <a16:creationId xmlns:a16="http://schemas.microsoft.com/office/drawing/2014/main" id="{F845AB00-1C5C-4EB0-B93F-C03AB7A9BC6F}"/>
              </a:ext>
            </a:extLst>
          </p:cNvPr>
          <p:cNvSpPr>
            <a:spLocks noGrp="1"/>
          </p:cNvSpPr>
          <p:nvPr>
            <p:ph type="title"/>
          </p:nvPr>
        </p:nvSpPr>
        <p:spPr>
          <a:xfrm>
            <a:off x="0" y="0"/>
            <a:ext cx="12192000" cy="985421"/>
          </a:xfrm>
        </p:spPr>
        <p:txBody>
          <a:bodyPr>
            <a:noAutofit/>
          </a:bodyPr>
          <a:lstStyle/>
          <a:p>
            <a:pPr algn="ctr"/>
            <a:r>
              <a:rPr lang="en-US" dirty="0"/>
              <a:t>The timetable will look similar to this, occasionally we shuffle foundation subjects around to accommodate different types of learning or longer projects.</a:t>
            </a:r>
            <a:br>
              <a:rPr lang="en-US" dirty="0"/>
            </a:br>
            <a:r>
              <a:rPr lang="en-US" dirty="0"/>
              <a:t>This year we have and A/B cycle where children will get an extra STEM based lesson fortnightly.</a:t>
            </a:r>
          </a:p>
        </p:txBody>
      </p:sp>
      <p:pic>
        <p:nvPicPr>
          <p:cNvPr id="3" name="Picture 2">
            <a:extLst>
              <a:ext uri="{FF2B5EF4-FFF2-40B4-BE49-F238E27FC236}">
                <a16:creationId xmlns:a16="http://schemas.microsoft.com/office/drawing/2014/main" id="{9D6D3273-B8CE-40E9-8E99-B369A3A5156B}"/>
              </a:ext>
            </a:extLst>
          </p:cNvPr>
          <p:cNvPicPr>
            <a:picLocks noChangeAspect="1"/>
          </p:cNvPicPr>
          <p:nvPr/>
        </p:nvPicPr>
        <p:blipFill>
          <a:blip r:embed="rId2"/>
          <a:stretch>
            <a:fillRect/>
          </a:stretch>
        </p:blipFill>
        <p:spPr>
          <a:xfrm>
            <a:off x="1457354" y="1084032"/>
            <a:ext cx="9094105" cy="5634817"/>
          </a:xfrm>
          <a:prstGeom prst="rect">
            <a:avLst/>
          </a:prstGeom>
        </p:spPr>
      </p:pic>
    </p:spTree>
    <p:extLst>
      <p:ext uri="{BB962C8B-B14F-4D97-AF65-F5344CB8AC3E}">
        <p14:creationId xmlns:p14="http://schemas.microsoft.com/office/powerpoint/2010/main" val="4232474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21903-6225-4AD2-B3B9-E7592D9CBC24}"/>
              </a:ext>
            </a:extLst>
          </p:cNvPr>
          <p:cNvSpPr>
            <a:spLocks noGrp="1"/>
          </p:cNvSpPr>
          <p:nvPr>
            <p:ph type="title"/>
          </p:nvPr>
        </p:nvSpPr>
        <p:spPr>
          <a:xfrm>
            <a:off x="3419061" y="147567"/>
            <a:ext cx="5367130" cy="832104"/>
          </a:xfrm>
        </p:spPr>
        <p:txBody>
          <a:bodyPr>
            <a:noAutofit/>
          </a:bodyPr>
          <a:lstStyle/>
          <a:p>
            <a:pPr algn="ctr"/>
            <a:r>
              <a:rPr lang="en-GB" sz="2800" dirty="0">
                <a:latin typeface="+mj-lt"/>
              </a:rPr>
              <a:t>Year 3’s Creative Learning Themes for 2026-2027</a:t>
            </a:r>
          </a:p>
        </p:txBody>
      </p:sp>
      <p:sp>
        <p:nvSpPr>
          <p:cNvPr id="4" name="Slide Number Placeholder 3">
            <a:extLst>
              <a:ext uri="{FF2B5EF4-FFF2-40B4-BE49-F238E27FC236}">
                <a16:creationId xmlns:a16="http://schemas.microsoft.com/office/drawing/2014/main" id="{862712B4-5EB2-45CE-ACD9-817C7FE65321}"/>
              </a:ext>
            </a:extLst>
          </p:cNvPr>
          <p:cNvSpPr>
            <a:spLocks noGrp="1"/>
          </p:cNvSpPr>
          <p:nvPr>
            <p:ph type="sldNum" sz="quarter" idx="12"/>
          </p:nvPr>
        </p:nvSpPr>
        <p:spPr/>
        <p:txBody>
          <a:bodyPr/>
          <a:lstStyle/>
          <a:p>
            <a:fld id="{98C0CDE5-970C-4CC4-BF43-0DA127E73E82}" type="slidenum">
              <a:rPr lang="en-US" noProof="0" smtClean="0"/>
              <a:t>6</a:t>
            </a:fld>
            <a:endParaRPr lang="en-US" noProof="0" dirty="0"/>
          </a:p>
        </p:txBody>
      </p:sp>
      <p:pic>
        <p:nvPicPr>
          <p:cNvPr id="6" name="Picture 5">
            <a:extLst>
              <a:ext uri="{FF2B5EF4-FFF2-40B4-BE49-F238E27FC236}">
                <a16:creationId xmlns:a16="http://schemas.microsoft.com/office/drawing/2014/main" id="{E4D61758-01D2-4ACE-9626-4BB831D83E59}"/>
              </a:ext>
            </a:extLst>
          </p:cNvPr>
          <p:cNvPicPr>
            <a:picLocks noChangeAspect="1"/>
          </p:cNvPicPr>
          <p:nvPr/>
        </p:nvPicPr>
        <p:blipFill>
          <a:blip r:embed="rId2"/>
          <a:stretch>
            <a:fillRect/>
          </a:stretch>
        </p:blipFill>
        <p:spPr>
          <a:xfrm>
            <a:off x="1471323" y="2708346"/>
            <a:ext cx="3244024" cy="3061460"/>
          </a:xfrm>
          <a:prstGeom prst="rect">
            <a:avLst/>
          </a:prstGeom>
        </p:spPr>
      </p:pic>
      <p:pic>
        <p:nvPicPr>
          <p:cNvPr id="10" name="Media Placeholder 9">
            <a:extLst>
              <a:ext uri="{FF2B5EF4-FFF2-40B4-BE49-F238E27FC236}">
                <a16:creationId xmlns:a16="http://schemas.microsoft.com/office/drawing/2014/main" id="{05C6F4E3-8052-4D44-84A2-15AD04DC46CC}"/>
              </a:ext>
            </a:extLst>
          </p:cNvPr>
          <p:cNvPicPr>
            <a:picLocks noGrp="1" noChangeAspect="1"/>
          </p:cNvPicPr>
          <p:nvPr>
            <p:ph type="media" sz="quarter" idx="13"/>
          </p:nvPr>
        </p:nvPicPr>
        <p:blipFill>
          <a:blip r:embed="rId3"/>
          <a:stretch>
            <a:fillRect/>
          </a:stretch>
        </p:blipFill>
        <p:spPr>
          <a:xfrm>
            <a:off x="4955012" y="2708346"/>
            <a:ext cx="3405808" cy="3061460"/>
          </a:xfrm>
          <a:prstGeom prst="rect">
            <a:avLst/>
          </a:prstGeom>
        </p:spPr>
      </p:pic>
      <p:sp>
        <p:nvSpPr>
          <p:cNvPr id="11" name="TextBox 10">
            <a:extLst>
              <a:ext uri="{FF2B5EF4-FFF2-40B4-BE49-F238E27FC236}">
                <a16:creationId xmlns:a16="http://schemas.microsoft.com/office/drawing/2014/main" id="{87D437ED-5005-47F4-839E-936B025835E2}"/>
              </a:ext>
            </a:extLst>
          </p:cNvPr>
          <p:cNvSpPr txBox="1"/>
          <p:nvPr/>
        </p:nvSpPr>
        <p:spPr>
          <a:xfrm>
            <a:off x="1309538" y="1500064"/>
            <a:ext cx="3405809" cy="1015663"/>
          </a:xfrm>
          <a:prstGeom prst="rect">
            <a:avLst/>
          </a:prstGeom>
          <a:noFill/>
        </p:spPr>
        <p:txBody>
          <a:bodyPr wrap="square" rtlCol="0">
            <a:spAutoFit/>
          </a:bodyPr>
          <a:lstStyle/>
          <a:p>
            <a:pPr algn="ctr"/>
            <a:r>
              <a:rPr lang="en-GB" sz="2400" b="1" dirty="0">
                <a:solidFill>
                  <a:schemeClr val="accent1"/>
                </a:solidFill>
                <a:latin typeface="+mj-lt"/>
              </a:rPr>
              <a:t>Autumn –</a:t>
            </a:r>
          </a:p>
          <a:p>
            <a:pPr algn="ctr"/>
            <a:r>
              <a:rPr lang="en-GB" b="1" dirty="0">
                <a:solidFill>
                  <a:schemeClr val="accent1"/>
                </a:solidFill>
                <a:latin typeface="+mj-lt"/>
              </a:rPr>
              <a:t>The Sensational Stone-Age</a:t>
            </a:r>
          </a:p>
          <a:p>
            <a:pPr algn="ctr"/>
            <a:r>
              <a:rPr lang="en-GB" b="1" dirty="0">
                <a:solidFill>
                  <a:schemeClr val="accent1"/>
                </a:solidFill>
                <a:latin typeface="+mj-lt"/>
              </a:rPr>
              <a:t>The Brilliant Bronze Age</a:t>
            </a:r>
          </a:p>
        </p:txBody>
      </p:sp>
      <p:pic>
        <p:nvPicPr>
          <p:cNvPr id="13" name="Picture 12">
            <a:extLst>
              <a:ext uri="{FF2B5EF4-FFF2-40B4-BE49-F238E27FC236}">
                <a16:creationId xmlns:a16="http://schemas.microsoft.com/office/drawing/2014/main" id="{7C66A3C2-60FF-4E1F-B458-386DB35F0B3B}"/>
              </a:ext>
            </a:extLst>
          </p:cNvPr>
          <p:cNvPicPr>
            <a:picLocks noChangeAspect="1"/>
          </p:cNvPicPr>
          <p:nvPr/>
        </p:nvPicPr>
        <p:blipFill rotWithShape="1">
          <a:blip r:embed="rId4"/>
          <a:srcRect l="9254"/>
          <a:stretch/>
        </p:blipFill>
        <p:spPr>
          <a:xfrm>
            <a:off x="8520348" y="2409862"/>
            <a:ext cx="3285652" cy="3359944"/>
          </a:xfrm>
          <a:prstGeom prst="rect">
            <a:avLst/>
          </a:prstGeom>
        </p:spPr>
      </p:pic>
      <p:sp>
        <p:nvSpPr>
          <p:cNvPr id="15" name="Rectangle 14">
            <a:extLst>
              <a:ext uri="{FF2B5EF4-FFF2-40B4-BE49-F238E27FC236}">
                <a16:creationId xmlns:a16="http://schemas.microsoft.com/office/drawing/2014/main" id="{40CB0417-D591-4F8A-A051-B579041AFECA}"/>
              </a:ext>
            </a:extLst>
          </p:cNvPr>
          <p:cNvSpPr/>
          <p:nvPr/>
        </p:nvSpPr>
        <p:spPr>
          <a:xfrm>
            <a:off x="4780807" y="1500065"/>
            <a:ext cx="3405809" cy="1015663"/>
          </a:xfrm>
          <a:prstGeom prst="rect">
            <a:avLst/>
          </a:prstGeom>
        </p:spPr>
        <p:txBody>
          <a:bodyPr wrap="square">
            <a:spAutoFit/>
          </a:bodyPr>
          <a:lstStyle/>
          <a:p>
            <a:pPr algn="ctr"/>
            <a:r>
              <a:rPr lang="en-GB" sz="2400" b="1" dirty="0">
                <a:solidFill>
                  <a:schemeClr val="accent1"/>
                </a:solidFill>
                <a:latin typeface="+mj-lt"/>
              </a:rPr>
              <a:t>Spring – </a:t>
            </a:r>
          </a:p>
          <a:p>
            <a:pPr algn="ctr"/>
            <a:r>
              <a:rPr lang="en-GB" b="1" dirty="0">
                <a:solidFill>
                  <a:schemeClr val="accent1"/>
                </a:solidFill>
                <a:latin typeface="+mj-lt"/>
              </a:rPr>
              <a:t>The Incredible Iron Age</a:t>
            </a:r>
          </a:p>
          <a:p>
            <a:pPr algn="ctr"/>
            <a:r>
              <a:rPr lang="en-GB" b="1" dirty="0">
                <a:solidFill>
                  <a:schemeClr val="accent1"/>
                </a:solidFill>
                <a:latin typeface="+mj-lt"/>
              </a:rPr>
              <a:t>Rocks, Relics and Rumbles</a:t>
            </a:r>
          </a:p>
        </p:txBody>
      </p:sp>
      <p:sp>
        <p:nvSpPr>
          <p:cNvPr id="16" name="Rectangle 15">
            <a:extLst>
              <a:ext uri="{FF2B5EF4-FFF2-40B4-BE49-F238E27FC236}">
                <a16:creationId xmlns:a16="http://schemas.microsoft.com/office/drawing/2014/main" id="{FEBD44CD-5C11-4AAE-BA23-453C5AB5B1DA}"/>
              </a:ext>
            </a:extLst>
          </p:cNvPr>
          <p:cNvSpPr/>
          <p:nvPr/>
        </p:nvSpPr>
        <p:spPr>
          <a:xfrm>
            <a:off x="8722898" y="1425690"/>
            <a:ext cx="2880551" cy="1015663"/>
          </a:xfrm>
          <a:prstGeom prst="rect">
            <a:avLst/>
          </a:prstGeom>
        </p:spPr>
        <p:txBody>
          <a:bodyPr wrap="square">
            <a:spAutoFit/>
          </a:bodyPr>
          <a:lstStyle/>
          <a:p>
            <a:pPr algn="ctr"/>
            <a:r>
              <a:rPr lang="en-GB" sz="2400" b="1" dirty="0">
                <a:solidFill>
                  <a:schemeClr val="accent1"/>
                </a:solidFill>
                <a:latin typeface="+mj-lt"/>
              </a:rPr>
              <a:t>Summer – </a:t>
            </a:r>
          </a:p>
          <a:p>
            <a:pPr algn="ctr"/>
            <a:r>
              <a:rPr lang="en-GB" b="1" dirty="0">
                <a:solidFill>
                  <a:schemeClr val="accent1"/>
                </a:solidFill>
                <a:latin typeface="+mj-lt"/>
              </a:rPr>
              <a:t>Empowered Emperors</a:t>
            </a:r>
          </a:p>
          <a:p>
            <a:pPr algn="ctr"/>
            <a:r>
              <a:rPr lang="en-GB" b="1" dirty="0">
                <a:solidFill>
                  <a:schemeClr val="accent1"/>
                </a:solidFill>
                <a:latin typeface="+mj-lt"/>
              </a:rPr>
              <a:t>Exceptional Empires</a:t>
            </a:r>
          </a:p>
        </p:txBody>
      </p:sp>
    </p:spTree>
    <p:extLst>
      <p:ext uri="{BB962C8B-B14F-4D97-AF65-F5344CB8AC3E}">
        <p14:creationId xmlns:p14="http://schemas.microsoft.com/office/powerpoint/2010/main" val="3833215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latin typeface="+mj-lt"/>
              </a:rPr>
              <a:t>English Key Texts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7</a:t>
            </a:fld>
            <a:endParaRPr lang="en-US" dirty="0"/>
          </a:p>
        </p:txBody>
      </p:sp>
      <p:sp>
        <p:nvSpPr>
          <p:cNvPr id="7" name="Rectangle 6"/>
          <p:cNvSpPr/>
          <p:nvPr/>
        </p:nvSpPr>
        <p:spPr>
          <a:xfrm>
            <a:off x="0" y="760702"/>
            <a:ext cx="12024360" cy="1015663"/>
          </a:xfrm>
          <a:prstGeom prst="rect">
            <a:avLst/>
          </a:prstGeom>
        </p:spPr>
        <p:txBody>
          <a:bodyPr wrap="square">
            <a:spAutoFit/>
          </a:bodyPr>
          <a:lstStyle/>
          <a:p>
            <a:pPr algn="ctr"/>
            <a:r>
              <a:rPr lang="en-US" sz="2000" dirty="0">
                <a:solidFill>
                  <a:schemeClr val="accent1"/>
                </a:solidFill>
                <a:latin typeface="+mj-lt"/>
              </a:rPr>
              <a:t>English is based on a whole class text that is normally linked to that terms topic.</a:t>
            </a:r>
            <a:r>
              <a:rPr lang="en-GB" sz="2000" dirty="0">
                <a:solidFill>
                  <a:schemeClr val="accent1"/>
                </a:solidFill>
                <a:latin typeface="+mj-lt"/>
              </a:rPr>
              <a:t> </a:t>
            </a:r>
            <a:endParaRPr lang="en-US" sz="2000" dirty="0">
              <a:solidFill>
                <a:schemeClr val="accent1"/>
              </a:solidFill>
              <a:latin typeface="+mj-lt"/>
            </a:endParaRPr>
          </a:p>
          <a:p>
            <a:pPr algn="ctr"/>
            <a:endParaRPr lang="en-US" sz="1600" b="1" dirty="0">
              <a:solidFill>
                <a:schemeClr val="accent2"/>
              </a:solidFill>
            </a:endParaRPr>
          </a:p>
          <a:p>
            <a:endParaRPr lang="en-US" sz="2400" dirty="0">
              <a:solidFill>
                <a:schemeClr val="accent2"/>
              </a:solidFill>
            </a:endParaRPr>
          </a:p>
        </p:txBody>
      </p:sp>
      <p:pic>
        <p:nvPicPr>
          <p:cNvPr id="3" name="Picture 2">
            <a:extLst>
              <a:ext uri="{FF2B5EF4-FFF2-40B4-BE49-F238E27FC236}">
                <a16:creationId xmlns:a16="http://schemas.microsoft.com/office/drawing/2014/main" id="{4B7AB3DC-AB91-4F39-842E-BF2B8DDC9960}"/>
              </a:ext>
            </a:extLst>
          </p:cNvPr>
          <p:cNvPicPr>
            <a:picLocks noChangeAspect="1"/>
          </p:cNvPicPr>
          <p:nvPr/>
        </p:nvPicPr>
        <p:blipFill>
          <a:blip r:embed="rId2"/>
          <a:stretch>
            <a:fillRect/>
          </a:stretch>
        </p:blipFill>
        <p:spPr>
          <a:xfrm>
            <a:off x="410727" y="3038917"/>
            <a:ext cx="1822511" cy="1824452"/>
          </a:xfrm>
          <a:prstGeom prst="rect">
            <a:avLst/>
          </a:prstGeom>
        </p:spPr>
      </p:pic>
      <p:pic>
        <p:nvPicPr>
          <p:cNvPr id="10" name="Picture 9">
            <a:extLst>
              <a:ext uri="{FF2B5EF4-FFF2-40B4-BE49-F238E27FC236}">
                <a16:creationId xmlns:a16="http://schemas.microsoft.com/office/drawing/2014/main" id="{5EFBE1E4-B26B-4A14-A215-5A2B545B03D7}"/>
              </a:ext>
            </a:extLst>
          </p:cNvPr>
          <p:cNvPicPr>
            <a:picLocks noChangeAspect="1"/>
          </p:cNvPicPr>
          <p:nvPr/>
        </p:nvPicPr>
        <p:blipFill>
          <a:blip r:embed="rId3"/>
          <a:stretch>
            <a:fillRect/>
          </a:stretch>
        </p:blipFill>
        <p:spPr>
          <a:xfrm>
            <a:off x="4002420" y="3314714"/>
            <a:ext cx="2140764" cy="2009896"/>
          </a:xfrm>
          <a:prstGeom prst="rect">
            <a:avLst/>
          </a:prstGeom>
        </p:spPr>
      </p:pic>
      <p:sp>
        <p:nvSpPr>
          <p:cNvPr id="13" name="TextBox 12">
            <a:extLst>
              <a:ext uri="{FF2B5EF4-FFF2-40B4-BE49-F238E27FC236}">
                <a16:creationId xmlns:a16="http://schemas.microsoft.com/office/drawing/2014/main" id="{49EAE31D-C7F8-49B4-9D07-B028B13D6A0E}"/>
              </a:ext>
            </a:extLst>
          </p:cNvPr>
          <p:cNvSpPr txBox="1"/>
          <p:nvPr/>
        </p:nvSpPr>
        <p:spPr>
          <a:xfrm>
            <a:off x="8319876" y="1060878"/>
            <a:ext cx="3484728" cy="1815882"/>
          </a:xfrm>
          <a:prstGeom prst="rect">
            <a:avLst/>
          </a:prstGeom>
          <a:noFill/>
        </p:spPr>
        <p:txBody>
          <a:bodyPr wrap="square" rtlCol="0">
            <a:spAutoFit/>
          </a:bodyPr>
          <a:lstStyle/>
          <a:p>
            <a:pPr algn="ctr"/>
            <a:r>
              <a:rPr lang="en-GB" sz="1600" b="1" i="1" dirty="0">
                <a:solidFill>
                  <a:schemeClr val="accent1"/>
                </a:solidFill>
                <a:latin typeface="+mj-lt"/>
              </a:rPr>
              <a:t>Summer – Emperors &amp; Empires</a:t>
            </a:r>
          </a:p>
          <a:p>
            <a:pPr algn="ctr"/>
            <a:endParaRPr lang="en-GB" sz="1600" dirty="0">
              <a:solidFill>
                <a:schemeClr val="accent1"/>
              </a:solidFill>
              <a:latin typeface="+mj-lt"/>
            </a:endParaRPr>
          </a:p>
          <a:p>
            <a:pPr algn="ctr"/>
            <a:r>
              <a:rPr lang="en-GB" sz="1600" dirty="0">
                <a:solidFill>
                  <a:srgbClr val="0070C0"/>
                </a:solidFill>
                <a:latin typeface="+mj-lt"/>
              </a:rPr>
              <a:t>The Romans: Gods, Emperors and Dormice! By Marcia Williams</a:t>
            </a:r>
          </a:p>
          <a:p>
            <a:pPr algn="ctr"/>
            <a:endParaRPr lang="en-GB" sz="1600" dirty="0">
              <a:solidFill>
                <a:srgbClr val="0070C0"/>
              </a:solidFill>
              <a:latin typeface="+mj-lt"/>
            </a:endParaRPr>
          </a:p>
          <a:p>
            <a:pPr algn="ctr"/>
            <a:r>
              <a:rPr lang="en-GB" sz="1600" dirty="0">
                <a:solidFill>
                  <a:srgbClr val="0070C0"/>
                </a:solidFill>
                <a:latin typeface="+mj-lt"/>
              </a:rPr>
              <a:t>Julius Zebra – Rumble with the Romans: Colin Northfield</a:t>
            </a:r>
          </a:p>
        </p:txBody>
      </p:sp>
      <p:sp>
        <p:nvSpPr>
          <p:cNvPr id="15" name="TextBox 14">
            <a:extLst>
              <a:ext uri="{FF2B5EF4-FFF2-40B4-BE49-F238E27FC236}">
                <a16:creationId xmlns:a16="http://schemas.microsoft.com/office/drawing/2014/main" id="{720F2C3A-5321-4ACC-B45C-5037DFC0899C}"/>
              </a:ext>
            </a:extLst>
          </p:cNvPr>
          <p:cNvSpPr txBox="1"/>
          <p:nvPr/>
        </p:nvSpPr>
        <p:spPr>
          <a:xfrm>
            <a:off x="4294283" y="1268533"/>
            <a:ext cx="3850381" cy="1569660"/>
          </a:xfrm>
          <a:prstGeom prst="rect">
            <a:avLst/>
          </a:prstGeom>
          <a:noFill/>
        </p:spPr>
        <p:txBody>
          <a:bodyPr wrap="square" rtlCol="0">
            <a:spAutoFit/>
          </a:bodyPr>
          <a:lstStyle/>
          <a:p>
            <a:pPr algn="ctr"/>
            <a:r>
              <a:rPr lang="en-GB" sz="1600" b="1" i="1" dirty="0">
                <a:solidFill>
                  <a:schemeClr val="accent1"/>
                </a:solidFill>
                <a:latin typeface="+mj-lt"/>
              </a:rPr>
              <a:t>Spring – Rocks, Relics and Rumbles</a:t>
            </a:r>
          </a:p>
          <a:p>
            <a:pPr algn="ctr"/>
            <a:endParaRPr lang="en-GB" sz="1600" b="1" i="1" dirty="0">
              <a:solidFill>
                <a:schemeClr val="accent1"/>
              </a:solidFill>
              <a:latin typeface="+mj-lt"/>
            </a:endParaRPr>
          </a:p>
          <a:p>
            <a:pPr algn="ctr"/>
            <a:r>
              <a:rPr lang="en-GB" sz="1600" dirty="0">
                <a:solidFill>
                  <a:schemeClr val="accent1"/>
                </a:solidFill>
                <a:latin typeface="+mj-lt"/>
              </a:rPr>
              <a:t>	</a:t>
            </a:r>
          </a:p>
          <a:p>
            <a:pPr algn="ctr"/>
            <a:r>
              <a:rPr lang="en-GB" sz="1600" dirty="0">
                <a:solidFill>
                  <a:schemeClr val="accent1"/>
                </a:solidFill>
                <a:latin typeface="+mj-lt"/>
              </a:rPr>
              <a:t>Pebble in my Pocket by Meredith Hooper</a:t>
            </a:r>
          </a:p>
          <a:p>
            <a:pPr algn="ctr"/>
            <a:r>
              <a:rPr lang="en-GB" sz="1600" dirty="0">
                <a:solidFill>
                  <a:schemeClr val="accent1"/>
                </a:solidFill>
                <a:latin typeface="+mj-lt"/>
              </a:rPr>
              <a:t>Escape from Pompeii by </a:t>
            </a:r>
            <a:r>
              <a:rPr lang="en-GB" sz="1600" dirty="0">
                <a:solidFill>
                  <a:srgbClr val="0070C0"/>
                </a:solidFill>
                <a:latin typeface="+mj-lt"/>
              </a:rPr>
              <a:t>Christina </a:t>
            </a:r>
            <a:r>
              <a:rPr lang="en-GB" sz="1600" dirty="0" err="1">
                <a:solidFill>
                  <a:srgbClr val="0070C0"/>
                </a:solidFill>
                <a:latin typeface="+mj-lt"/>
              </a:rPr>
              <a:t>Balit</a:t>
            </a:r>
            <a:endParaRPr lang="en-GB" sz="1600" dirty="0">
              <a:solidFill>
                <a:srgbClr val="0070C0"/>
              </a:solidFill>
              <a:latin typeface="+mj-lt"/>
            </a:endParaRPr>
          </a:p>
        </p:txBody>
      </p:sp>
      <p:sp>
        <p:nvSpPr>
          <p:cNvPr id="16" name="TextBox 15">
            <a:extLst>
              <a:ext uri="{FF2B5EF4-FFF2-40B4-BE49-F238E27FC236}">
                <a16:creationId xmlns:a16="http://schemas.microsoft.com/office/drawing/2014/main" id="{FBB03D64-7484-4979-AEDB-D9872EE25012}"/>
              </a:ext>
            </a:extLst>
          </p:cNvPr>
          <p:cNvSpPr txBox="1"/>
          <p:nvPr/>
        </p:nvSpPr>
        <p:spPr>
          <a:xfrm>
            <a:off x="278811" y="1183989"/>
            <a:ext cx="3723609" cy="1815882"/>
          </a:xfrm>
          <a:prstGeom prst="rect">
            <a:avLst/>
          </a:prstGeom>
          <a:noFill/>
        </p:spPr>
        <p:txBody>
          <a:bodyPr wrap="square" rtlCol="0">
            <a:spAutoFit/>
          </a:bodyPr>
          <a:lstStyle/>
          <a:p>
            <a:pPr algn="ctr"/>
            <a:r>
              <a:rPr lang="en-GB" sz="1400" b="1" i="1" dirty="0">
                <a:solidFill>
                  <a:schemeClr val="accent1"/>
                </a:solidFill>
                <a:latin typeface="+mj-lt"/>
              </a:rPr>
              <a:t>  </a:t>
            </a:r>
            <a:r>
              <a:rPr lang="en-GB" sz="1600" b="1" i="1" dirty="0">
                <a:solidFill>
                  <a:schemeClr val="accent1"/>
                </a:solidFill>
                <a:latin typeface="+mj-lt"/>
              </a:rPr>
              <a:t>Autumn – Through the Ages</a:t>
            </a:r>
            <a:r>
              <a:rPr lang="en-GB" sz="1600" dirty="0">
                <a:solidFill>
                  <a:schemeClr val="accent1"/>
                </a:solidFill>
                <a:latin typeface="+mj-lt"/>
              </a:rPr>
              <a:t> 	</a:t>
            </a:r>
          </a:p>
          <a:p>
            <a:pPr algn="ctr"/>
            <a:endParaRPr lang="en-GB" sz="1600" dirty="0">
              <a:solidFill>
                <a:schemeClr val="accent1"/>
              </a:solidFill>
              <a:latin typeface="+mj-lt"/>
            </a:endParaRPr>
          </a:p>
          <a:p>
            <a:pPr algn="ctr"/>
            <a:r>
              <a:rPr lang="en-GB" sz="1600" dirty="0">
                <a:solidFill>
                  <a:schemeClr val="accent1"/>
                </a:solidFill>
                <a:latin typeface="+mj-lt"/>
              </a:rPr>
              <a:t>Stone Age Boy by Satoshi Kitamura</a:t>
            </a:r>
          </a:p>
          <a:p>
            <a:pPr algn="ctr"/>
            <a:r>
              <a:rPr lang="en-GB" sz="1600" dirty="0">
                <a:solidFill>
                  <a:schemeClr val="accent1"/>
                </a:solidFill>
                <a:latin typeface="+mj-lt"/>
              </a:rPr>
              <a:t>The Lost Spear by Saviour </a:t>
            </a:r>
            <a:r>
              <a:rPr lang="en-GB" sz="1600" dirty="0" err="1">
                <a:solidFill>
                  <a:schemeClr val="accent1"/>
                </a:solidFill>
                <a:latin typeface="+mj-lt"/>
              </a:rPr>
              <a:t>Pirotta</a:t>
            </a:r>
            <a:endParaRPr lang="en-GB" sz="1600" dirty="0">
              <a:solidFill>
                <a:schemeClr val="accent1"/>
              </a:solidFill>
              <a:latin typeface="+mj-lt"/>
            </a:endParaRPr>
          </a:p>
          <a:p>
            <a:pPr algn="ctr"/>
            <a:r>
              <a:rPr lang="en-GB" sz="1600" dirty="0">
                <a:solidFill>
                  <a:schemeClr val="accent1"/>
                </a:solidFill>
                <a:latin typeface="+mj-lt"/>
              </a:rPr>
              <a:t>How to Wash a Woolly Mammoth by Michelle Robinson </a:t>
            </a:r>
          </a:p>
        </p:txBody>
      </p:sp>
      <p:pic>
        <p:nvPicPr>
          <p:cNvPr id="2050" name="Picture 2" descr="The Stolen Spear Book Review">
            <a:extLst>
              <a:ext uri="{FF2B5EF4-FFF2-40B4-BE49-F238E27FC236}">
                <a16:creationId xmlns:a16="http://schemas.microsoft.com/office/drawing/2014/main" id="{F0BB675F-417F-4101-BACA-31F3356D10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0408" y="3038917"/>
            <a:ext cx="1210272" cy="18734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ow to Wash a Woolly Mammoth: Amazon.co.uk: Robinson, Michelle, Hindley,  Kate: 9780857075802: Books">
            <a:extLst>
              <a:ext uri="{FF2B5EF4-FFF2-40B4-BE49-F238E27FC236}">
                <a16:creationId xmlns:a16="http://schemas.microsoft.com/office/drawing/2014/main" id="{74FE45C0-FDF8-45AD-B73E-A6F70E0419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5153" y="4966737"/>
            <a:ext cx="1822511" cy="182801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The Romans: Gods, Emperors and Dormice Book Review">
            <a:extLst>
              <a:ext uri="{FF2B5EF4-FFF2-40B4-BE49-F238E27FC236}">
                <a16:creationId xmlns:a16="http://schemas.microsoft.com/office/drawing/2014/main" id="{545FE2FB-64CD-4735-9D6F-49FEC951EC35}"/>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82885" y="3038917"/>
            <a:ext cx="1561716" cy="2155515"/>
          </a:xfrm>
          <a:prstGeom prst="rect">
            <a:avLst/>
          </a:prstGeom>
          <a:noFill/>
          <a:ln>
            <a:noFill/>
          </a:ln>
        </p:spPr>
      </p:pic>
      <p:pic>
        <p:nvPicPr>
          <p:cNvPr id="23" name="Picture 22">
            <a:extLst>
              <a:ext uri="{FF2B5EF4-FFF2-40B4-BE49-F238E27FC236}">
                <a16:creationId xmlns:a16="http://schemas.microsoft.com/office/drawing/2014/main" id="{E3C47386-4082-4B5E-B1D2-550AEC084BEB}"/>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60116" y="2902149"/>
            <a:ext cx="1561716" cy="2064588"/>
          </a:xfrm>
          <a:prstGeom prst="rect">
            <a:avLst/>
          </a:prstGeom>
          <a:noFill/>
          <a:ln>
            <a:noFill/>
          </a:ln>
        </p:spPr>
      </p:pic>
      <p:pic>
        <p:nvPicPr>
          <p:cNvPr id="5122" name="Picture 2" descr="Escape from Pompeii : Balit, Christina: Amazon.co.uk: Books">
            <a:extLst>
              <a:ext uri="{FF2B5EF4-FFF2-40B4-BE49-F238E27FC236}">
                <a16:creationId xmlns:a16="http://schemas.microsoft.com/office/drawing/2014/main" id="{6A0D166E-7F8D-4DC6-88F2-9F4E7F8B9B1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34923" y="4299697"/>
            <a:ext cx="2140763" cy="2164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68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C779A43-1A83-4C4C-822C-CC58B0AE588F}"/>
              </a:ext>
            </a:extLst>
          </p:cNvPr>
          <p:cNvSpPr>
            <a:spLocks noGrp="1"/>
          </p:cNvSpPr>
          <p:nvPr>
            <p:ph type="sldNum" sz="quarter" idx="12"/>
          </p:nvPr>
        </p:nvSpPr>
        <p:spPr/>
        <p:txBody>
          <a:bodyPr/>
          <a:lstStyle/>
          <a:p>
            <a:fld id="{98C0CDE5-970C-4CC4-BF43-0DA127E73E82}" type="slidenum">
              <a:rPr lang="en-US" noProof="0" smtClean="0"/>
              <a:t>8</a:t>
            </a:fld>
            <a:endParaRPr lang="en-US" noProof="0" dirty="0"/>
          </a:p>
        </p:txBody>
      </p:sp>
      <p:sp>
        <p:nvSpPr>
          <p:cNvPr id="4" name="Title 3">
            <a:extLst>
              <a:ext uri="{FF2B5EF4-FFF2-40B4-BE49-F238E27FC236}">
                <a16:creationId xmlns:a16="http://schemas.microsoft.com/office/drawing/2014/main" id="{85E0C7A9-4C0F-4D84-A2AF-C82ED9541A8F}"/>
              </a:ext>
            </a:extLst>
          </p:cNvPr>
          <p:cNvSpPr>
            <a:spLocks noGrp="1"/>
          </p:cNvSpPr>
          <p:nvPr>
            <p:ph type="title"/>
          </p:nvPr>
        </p:nvSpPr>
        <p:spPr/>
        <p:txBody>
          <a:bodyPr/>
          <a:lstStyle/>
          <a:p>
            <a:r>
              <a:rPr lang="en-GB" dirty="0"/>
              <a:t> Maths</a:t>
            </a:r>
          </a:p>
        </p:txBody>
      </p:sp>
      <p:sp>
        <p:nvSpPr>
          <p:cNvPr id="6" name="TextBox 5">
            <a:extLst>
              <a:ext uri="{FF2B5EF4-FFF2-40B4-BE49-F238E27FC236}">
                <a16:creationId xmlns:a16="http://schemas.microsoft.com/office/drawing/2014/main" id="{FAFE5EF3-4FD3-4629-BA91-4C286B007B4B}"/>
              </a:ext>
            </a:extLst>
          </p:cNvPr>
          <p:cNvSpPr txBox="1"/>
          <p:nvPr/>
        </p:nvSpPr>
        <p:spPr>
          <a:xfrm>
            <a:off x="1016205" y="2081189"/>
            <a:ext cx="2935705" cy="2308324"/>
          </a:xfrm>
          <a:prstGeom prst="rect">
            <a:avLst/>
          </a:prstGeom>
          <a:noFill/>
        </p:spPr>
        <p:txBody>
          <a:bodyPr wrap="square" rtlCol="0">
            <a:spAutoFit/>
          </a:bodyPr>
          <a:lstStyle/>
          <a:p>
            <a:pPr algn="ctr"/>
            <a:r>
              <a:rPr lang="en-GB" sz="2400" b="1" i="1" dirty="0">
                <a:solidFill>
                  <a:schemeClr val="accent1"/>
                </a:solidFill>
                <a:latin typeface="+mj-lt"/>
              </a:rPr>
              <a:t>Autumn</a:t>
            </a:r>
          </a:p>
          <a:p>
            <a:pPr algn="ctr"/>
            <a:r>
              <a:rPr lang="en-GB" sz="2400" dirty="0">
                <a:solidFill>
                  <a:schemeClr val="accent1"/>
                </a:solidFill>
                <a:latin typeface="+mj-lt"/>
              </a:rPr>
              <a:t>Place Value</a:t>
            </a:r>
          </a:p>
          <a:p>
            <a:pPr algn="ctr"/>
            <a:r>
              <a:rPr lang="en-GB" sz="2400" dirty="0">
                <a:solidFill>
                  <a:schemeClr val="accent1"/>
                </a:solidFill>
                <a:latin typeface="+mj-lt"/>
              </a:rPr>
              <a:t>Addition and Subtraction</a:t>
            </a:r>
          </a:p>
          <a:p>
            <a:pPr algn="ctr"/>
            <a:r>
              <a:rPr lang="en-GB" sz="2400" dirty="0">
                <a:solidFill>
                  <a:schemeClr val="accent1"/>
                </a:solidFill>
                <a:latin typeface="+mj-lt"/>
              </a:rPr>
              <a:t>Multiplication and Division A</a:t>
            </a:r>
          </a:p>
        </p:txBody>
      </p:sp>
      <p:sp>
        <p:nvSpPr>
          <p:cNvPr id="7" name="TextBox 6">
            <a:extLst>
              <a:ext uri="{FF2B5EF4-FFF2-40B4-BE49-F238E27FC236}">
                <a16:creationId xmlns:a16="http://schemas.microsoft.com/office/drawing/2014/main" id="{64090DEB-035C-4F73-A42C-64E585A9343B}"/>
              </a:ext>
            </a:extLst>
          </p:cNvPr>
          <p:cNvSpPr txBox="1"/>
          <p:nvPr/>
        </p:nvSpPr>
        <p:spPr>
          <a:xfrm>
            <a:off x="4805380" y="2037599"/>
            <a:ext cx="3080085" cy="2585323"/>
          </a:xfrm>
          <a:prstGeom prst="rect">
            <a:avLst/>
          </a:prstGeom>
          <a:noFill/>
        </p:spPr>
        <p:txBody>
          <a:bodyPr wrap="square" rtlCol="0">
            <a:spAutoFit/>
          </a:bodyPr>
          <a:lstStyle/>
          <a:p>
            <a:pPr algn="ctr"/>
            <a:r>
              <a:rPr lang="en-GB" sz="2400" b="1" i="1" dirty="0">
                <a:solidFill>
                  <a:schemeClr val="accent1"/>
                </a:solidFill>
                <a:latin typeface="+mj-lt"/>
              </a:rPr>
              <a:t>Spring</a:t>
            </a:r>
          </a:p>
          <a:p>
            <a:pPr algn="ctr"/>
            <a:r>
              <a:rPr lang="en-GB" sz="2400" dirty="0">
                <a:solidFill>
                  <a:schemeClr val="accent1"/>
                </a:solidFill>
                <a:latin typeface="+mj-lt"/>
              </a:rPr>
              <a:t>Multiplication &amp; Division B</a:t>
            </a:r>
          </a:p>
          <a:p>
            <a:pPr algn="ctr"/>
            <a:r>
              <a:rPr lang="en-GB" sz="2400" dirty="0">
                <a:solidFill>
                  <a:schemeClr val="accent1"/>
                </a:solidFill>
                <a:latin typeface="+mj-lt"/>
              </a:rPr>
              <a:t>Length &amp; Perimeter</a:t>
            </a:r>
          </a:p>
          <a:p>
            <a:pPr algn="ctr"/>
            <a:r>
              <a:rPr lang="en-GB" sz="2400" dirty="0">
                <a:solidFill>
                  <a:schemeClr val="accent1"/>
                </a:solidFill>
                <a:latin typeface="+mj-lt"/>
              </a:rPr>
              <a:t>Fractions A</a:t>
            </a:r>
          </a:p>
          <a:p>
            <a:pPr algn="ctr"/>
            <a:r>
              <a:rPr lang="en-GB" sz="2400" dirty="0">
                <a:solidFill>
                  <a:schemeClr val="accent1"/>
                </a:solidFill>
                <a:latin typeface="+mj-lt"/>
              </a:rPr>
              <a:t>Mass &amp; Capacity</a:t>
            </a:r>
          </a:p>
          <a:p>
            <a:endParaRPr lang="en-GB" dirty="0"/>
          </a:p>
        </p:txBody>
      </p:sp>
      <p:sp>
        <p:nvSpPr>
          <p:cNvPr id="8" name="TextBox 7">
            <a:extLst>
              <a:ext uri="{FF2B5EF4-FFF2-40B4-BE49-F238E27FC236}">
                <a16:creationId xmlns:a16="http://schemas.microsoft.com/office/drawing/2014/main" id="{E4E9F0C4-2DED-4743-B6DF-E33FB30B55C3}"/>
              </a:ext>
            </a:extLst>
          </p:cNvPr>
          <p:cNvSpPr txBox="1"/>
          <p:nvPr/>
        </p:nvSpPr>
        <p:spPr>
          <a:xfrm>
            <a:off x="8590547" y="2074441"/>
            <a:ext cx="2743200" cy="2308324"/>
          </a:xfrm>
          <a:prstGeom prst="rect">
            <a:avLst/>
          </a:prstGeom>
          <a:noFill/>
        </p:spPr>
        <p:txBody>
          <a:bodyPr wrap="square" rtlCol="0">
            <a:spAutoFit/>
          </a:bodyPr>
          <a:lstStyle/>
          <a:p>
            <a:pPr algn="ctr"/>
            <a:r>
              <a:rPr lang="en-GB" sz="2400" b="1" i="1" dirty="0">
                <a:solidFill>
                  <a:schemeClr val="accent1"/>
                </a:solidFill>
                <a:latin typeface="+mj-lt"/>
              </a:rPr>
              <a:t>Summer</a:t>
            </a:r>
          </a:p>
          <a:p>
            <a:pPr algn="ctr"/>
            <a:r>
              <a:rPr lang="en-GB" sz="2400" dirty="0">
                <a:solidFill>
                  <a:schemeClr val="accent1"/>
                </a:solidFill>
                <a:latin typeface="+mj-lt"/>
              </a:rPr>
              <a:t>Fractions B</a:t>
            </a:r>
          </a:p>
          <a:p>
            <a:pPr algn="ctr"/>
            <a:r>
              <a:rPr lang="en-GB" sz="2400" dirty="0">
                <a:solidFill>
                  <a:schemeClr val="accent1"/>
                </a:solidFill>
                <a:latin typeface="+mj-lt"/>
              </a:rPr>
              <a:t>Money</a:t>
            </a:r>
          </a:p>
          <a:p>
            <a:pPr algn="ctr"/>
            <a:r>
              <a:rPr lang="en-GB" sz="2400" dirty="0">
                <a:solidFill>
                  <a:schemeClr val="accent1"/>
                </a:solidFill>
                <a:latin typeface="+mj-lt"/>
              </a:rPr>
              <a:t>Time</a:t>
            </a:r>
          </a:p>
          <a:p>
            <a:pPr algn="ctr"/>
            <a:r>
              <a:rPr lang="en-GB" sz="2400" dirty="0">
                <a:solidFill>
                  <a:schemeClr val="accent1"/>
                </a:solidFill>
                <a:latin typeface="+mj-lt"/>
              </a:rPr>
              <a:t>Shape</a:t>
            </a:r>
          </a:p>
          <a:p>
            <a:pPr algn="ctr"/>
            <a:r>
              <a:rPr lang="en-GB" sz="2400" dirty="0">
                <a:solidFill>
                  <a:schemeClr val="accent1"/>
                </a:solidFill>
                <a:latin typeface="+mj-lt"/>
              </a:rPr>
              <a:t>Statistics</a:t>
            </a:r>
          </a:p>
        </p:txBody>
      </p:sp>
      <p:sp>
        <p:nvSpPr>
          <p:cNvPr id="9" name="TextBox 8">
            <a:extLst>
              <a:ext uri="{FF2B5EF4-FFF2-40B4-BE49-F238E27FC236}">
                <a16:creationId xmlns:a16="http://schemas.microsoft.com/office/drawing/2014/main" id="{2990B526-9276-4D04-AA90-8689BD00196A}"/>
              </a:ext>
            </a:extLst>
          </p:cNvPr>
          <p:cNvSpPr txBox="1"/>
          <p:nvPr/>
        </p:nvSpPr>
        <p:spPr>
          <a:xfrm>
            <a:off x="2501333" y="4761421"/>
            <a:ext cx="7688177" cy="1631216"/>
          </a:xfrm>
          <a:prstGeom prst="rect">
            <a:avLst/>
          </a:prstGeom>
          <a:noFill/>
        </p:spPr>
        <p:txBody>
          <a:bodyPr wrap="square" rtlCol="0">
            <a:spAutoFit/>
          </a:bodyPr>
          <a:lstStyle/>
          <a:p>
            <a:r>
              <a:rPr lang="en-GB" sz="2000" dirty="0">
                <a:solidFill>
                  <a:schemeClr val="accent1"/>
                </a:solidFill>
                <a:latin typeface="+mj-lt"/>
              </a:rPr>
              <a:t>Maths is taught every day following the scheme of learning across the year. Importance of multiplication * division is reinforced with continued practice using Time Tables Rockstar after break. Maths Mastery aids with the deepening children’s understanding, use and manipulation of all things maths! </a:t>
            </a:r>
          </a:p>
        </p:txBody>
      </p:sp>
      <p:sp>
        <p:nvSpPr>
          <p:cNvPr id="10" name="TextBox 9">
            <a:extLst>
              <a:ext uri="{FF2B5EF4-FFF2-40B4-BE49-F238E27FC236}">
                <a16:creationId xmlns:a16="http://schemas.microsoft.com/office/drawing/2014/main" id="{B33B6C44-AF31-40B9-82D4-27A1AF350197}"/>
              </a:ext>
            </a:extLst>
          </p:cNvPr>
          <p:cNvSpPr txBox="1"/>
          <p:nvPr/>
        </p:nvSpPr>
        <p:spPr>
          <a:xfrm>
            <a:off x="4593345" y="1325051"/>
            <a:ext cx="4126831" cy="523220"/>
          </a:xfrm>
          <a:prstGeom prst="rect">
            <a:avLst/>
          </a:prstGeom>
          <a:noFill/>
        </p:spPr>
        <p:txBody>
          <a:bodyPr wrap="square" rtlCol="0">
            <a:spAutoFit/>
          </a:bodyPr>
          <a:lstStyle/>
          <a:p>
            <a:r>
              <a:rPr lang="en-GB" sz="2800" dirty="0">
                <a:solidFill>
                  <a:schemeClr val="accent1"/>
                </a:solidFill>
                <a:latin typeface="+mj-lt"/>
              </a:rPr>
              <a:t>Scheme of Learning</a:t>
            </a:r>
          </a:p>
        </p:txBody>
      </p:sp>
    </p:spTree>
    <p:extLst>
      <p:ext uri="{BB962C8B-B14F-4D97-AF65-F5344CB8AC3E}">
        <p14:creationId xmlns:p14="http://schemas.microsoft.com/office/powerpoint/2010/main" val="3800274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latin typeface="+mj-lt"/>
              </a:rPr>
              <a:t>Topic Learning</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9</a:t>
            </a:fld>
            <a:endParaRPr lang="en-US" dirty="0"/>
          </a:p>
        </p:txBody>
      </p:sp>
      <p:sp>
        <p:nvSpPr>
          <p:cNvPr id="7" name="Rectangle 6"/>
          <p:cNvSpPr/>
          <p:nvPr/>
        </p:nvSpPr>
        <p:spPr>
          <a:xfrm>
            <a:off x="1588168" y="847915"/>
            <a:ext cx="9324115" cy="4616648"/>
          </a:xfrm>
          <a:prstGeom prst="rect">
            <a:avLst/>
          </a:prstGeom>
        </p:spPr>
        <p:txBody>
          <a:bodyPr wrap="square">
            <a:spAutoFit/>
          </a:bodyPr>
          <a:lstStyle/>
          <a:p>
            <a:pPr algn="ctr"/>
            <a:endParaRPr lang="en-US" sz="2300" dirty="0">
              <a:solidFill>
                <a:schemeClr val="accent2"/>
              </a:solidFill>
            </a:endParaRPr>
          </a:p>
          <a:p>
            <a:pPr algn="ctr"/>
            <a:endParaRPr lang="en-US" sz="2300" dirty="0">
              <a:solidFill>
                <a:schemeClr val="accent2"/>
              </a:solidFill>
              <a:latin typeface="+mj-lt"/>
            </a:endParaRPr>
          </a:p>
          <a:p>
            <a:pPr algn="ctr"/>
            <a:r>
              <a:rPr lang="en-US" sz="3200" dirty="0">
                <a:solidFill>
                  <a:schemeClr val="accent2"/>
                </a:solidFill>
                <a:latin typeface="+mj-lt"/>
              </a:rPr>
              <a:t>Where possible the foundation subjects - Geography, History, Science, French, ICT, RE, PSHE, Music and Art/Design – are linked to each term’s theme of learning incorporating cross curriculum teaching where possible.</a:t>
            </a:r>
          </a:p>
          <a:p>
            <a:pPr algn="ctr"/>
            <a:endParaRPr lang="en-US" sz="3200" dirty="0">
              <a:solidFill>
                <a:schemeClr val="accent2"/>
              </a:solidFill>
            </a:endParaRPr>
          </a:p>
          <a:p>
            <a:pPr algn="ctr"/>
            <a:endParaRPr lang="en-US" sz="3200" dirty="0">
              <a:solidFill>
                <a:schemeClr val="accent2"/>
              </a:solidFill>
            </a:endParaRPr>
          </a:p>
          <a:p>
            <a:pPr algn="ctr"/>
            <a:endParaRPr lang="en-US" sz="2400" dirty="0">
              <a:solidFill>
                <a:schemeClr val="accent2"/>
              </a:solidFill>
            </a:endParaRPr>
          </a:p>
        </p:txBody>
      </p:sp>
    </p:spTree>
    <p:extLst>
      <p:ext uri="{BB962C8B-B14F-4D97-AF65-F5344CB8AC3E}">
        <p14:creationId xmlns:p14="http://schemas.microsoft.com/office/powerpoint/2010/main" val="3352843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C2F2B12-4E42-4ACE-BE91-3605A1358B51}"/>
              </a:ext>
            </a:extLst>
          </p:cNvPr>
          <p:cNvSpPr>
            <a:spLocks noGrp="1"/>
          </p:cNvSpPr>
          <p:nvPr>
            <p:ph type="sldNum" sz="quarter" idx="12"/>
          </p:nvPr>
        </p:nvSpPr>
        <p:spPr/>
        <p:txBody>
          <a:bodyPr/>
          <a:lstStyle/>
          <a:p>
            <a:fld id="{98C0CDE5-970C-4CC4-BF43-0DA127E73E82}" type="slidenum">
              <a:rPr lang="en-US" noProof="0" smtClean="0"/>
              <a:t>10</a:t>
            </a:fld>
            <a:endParaRPr lang="en-US" noProof="0" dirty="0"/>
          </a:p>
        </p:txBody>
      </p:sp>
      <p:sp>
        <p:nvSpPr>
          <p:cNvPr id="4" name="Title 3">
            <a:extLst>
              <a:ext uri="{FF2B5EF4-FFF2-40B4-BE49-F238E27FC236}">
                <a16:creationId xmlns:a16="http://schemas.microsoft.com/office/drawing/2014/main" id="{610A4ECA-5DB9-433B-9797-1B29AD786EAF}"/>
              </a:ext>
            </a:extLst>
          </p:cNvPr>
          <p:cNvSpPr>
            <a:spLocks noGrp="1"/>
          </p:cNvSpPr>
          <p:nvPr>
            <p:ph type="title"/>
          </p:nvPr>
        </p:nvSpPr>
        <p:spPr>
          <a:xfrm rot="21180000">
            <a:off x="173203" y="278328"/>
            <a:ext cx="4648714" cy="1325563"/>
          </a:xfrm>
        </p:spPr>
        <p:txBody>
          <a:bodyPr>
            <a:normAutofit/>
          </a:bodyPr>
          <a:lstStyle/>
          <a:p>
            <a:r>
              <a:rPr lang="en-GB" sz="2800" dirty="0"/>
              <a:t>PE and Outdoor Learning</a:t>
            </a:r>
          </a:p>
        </p:txBody>
      </p:sp>
      <p:sp>
        <p:nvSpPr>
          <p:cNvPr id="5" name="Content Placeholder 4">
            <a:extLst>
              <a:ext uri="{FF2B5EF4-FFF2-40B4-BE49-F238E27FC236}">
                <a16:creationId xmlns:a16="http://schemas.microsoft.com/office/drawing/2014/main" id="{4ED9BC3B-BDD2-43D9-8D84-A1937E2315C1}"/>
              </a:ext>
            </a:extLst>
          </p:cNvPr>
          <p:cNvSpPr>
            <a:spLocks noGrp="1"/>
          </p:cNvSpPr>
          <p:nvPr>
            <p:ph idx="1"/>
          </p:nvPr>
        </p:nvSpPr>
        <p:spPr>
          <a:xfrm>
            <a:off x="2142227" y="1630018"/>
            <a:ext cx="8592034" cy="4680932"/>
          </a:xfrm>
        </p:spPr>
        <p:txBody>
          <a:bodyPr>
            <a:noAutofit/>
          </a:bodyPr>
          <a:lstStyle/>
          <a:p>
            <a:pPr marL="0" indent="0" algn="ctr">
              <a:buNone/>
            </a:pPr>
            <a:r>
              <a:rPr lang="en-GB" dirty="0">
                <a:solidFill>
                  <a:schemeClr val="accent1"/>
                </a:solidFill>
                <a:latin typeface="+mj-lt"/>
              </a:rPr>
              <a:t>Year 3 PE lessons are on </a:t>
            </a:r>
            <a:r>
              <a:rPr lang="en-GB" dirty="0">
                <a:solidFill>
                  <a:srgbClr val="00B050"/>
                </a:solidFill>
                <a:latin typeface="+mj-lt"/>
              </a:rPr>
              <a:t>Monday and Thursday</a:t>
            </a:r>
            <a:r>
              <a:rPr lang="en-GB" dirty="0">
                <a:solidFill>
                  <a:schemeClr val="accent1"/>
                </a:solidFill>
                <a:latin typeface="+mj-lt"/>
              </a:rPr>
              <a:t>. </a:t>
            </a:r>
          </a:p>
          <a:p>
            <a:pPr marL="0" indent="0" algn="ctr">
              <a:buNone/>
            </a:pPr>
            <a:r>
              <a:rPr lang="en-GB" sz="2400" dirty="0">
                <a:solidFill>
                  <a:schemeClr val="accent1"/>
                </a:solidFill>
                <a:highlight>
                  <a:srgbClr val="FFFF00"/>
                </a:highlight>
                <a:latin typeface="+mj-lt"/>
              </a:rPr>
              <a:t>Children will need come into school in their PE kits.</a:t>
            </a:r>
          </a:p>
          <a:p>
            <a:pPr marL="0" indent="0" algn="ctr">
              <a:buNone/>
            </a:pPr>
            <a:endParaRPr lang="en-GB" dirty="0">
              <a:solidFill>
                <a:schemeClr val="accent1"/>
              </a:solidFill>
              <a:latin typeface="+mj-lt"/>
            </a:endParaRPr>
          </a:p>
          <a:p>
            <a:pPr marL="0" indent="0" algn="ctr">
              <a:buNone/>
            </a:pPr>
            <a:r>
              <a:rPr lang="en-GB" dirty="0">
                <a:solidFill>
                  <a:schemeClr val="accent1"/>
                </a:solidFill>
                <a:latin typeface="+mj-lt"/>
              </a:rPr>
              <a:t>You will be sent dates with plenty of notice – waterproofs and wellies/walking boots will be needed!​ We will hopefully restart Forest School later on in the year.</a:t>
            </a:r>
          </a:p>
          <a:p>
            <a:pPr marL="0" indent="0" algn="ctr">
              <a:buNone/>
            </a:pPr>
            <a:endParaRPr lang="en-GB" dirty="0">
              <a:solidFill>
                <a:schemeClr val="accent1"/>
              </a:solidFill>
              <a:latin typeface="+mj-lt"/>
            </a:endParaRPr>
          </a:p>
          <a:p>
            <a:pPr marL="0" indent="0" algn="ctr">
              <a:buNone/>
            </a:pPr>
            <a:r>
              <a:rPr lang="en-GB" b="1" dirty="0">
                <a:solidFill>
                  <a:srgbClr val="FF0000"/>
                </a:solidFill>
                <a:latin typeface="+mj-lt"/>
              </a:rPr>
              <a:t>Please ensure every item is clearly named!</a:t>
            </a:r>
          </a:p>
          <a:p>
            <a:pPr marL="0" indent="0">
              <a:buNone/>
            </a:pPr>
            <a:endParaRPr lang="en-GB" dirty="0">
              <a:solidFill>
                <a:schemeClr val="accent1"/>
              </a:solidFill>
              <a:latin typeface="+mj-lt"/>
            </a:endParaRPr>
          </a:p>
        </p:txBody>
      </p:sp>
    </p:spTree>
    <p:extLst>
      <p:ext uri="{BB962C8B-B14F-4D97-AF65-F5344CB8AC3E}">
        <p14:creationId xmlns:p14="http://schemas.microsoft.com/office/powerpoint/2010/main" val="527851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latin typeface="+mj-lt"/>
              </a:rPr>
              <a:t>Trips &amp; Visitors...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11</a:t>
            </a:fld>
            <a:endParaRPr lang="en-US" dirty="0"/>
          </a:p>
        </p:txBody>
      </p:sp>
      <p:sp>
        <p:nvSpPr>
          <p:cNvPr id="7" name="Rectangle 6"/>
          <p:cNvSpPr/>
          <p:nvPr/>
        </p:nvSpPr>
        <p:spPr>
          <a:xfrm>
            <a:off x="914400" y="1029980"/>
            <a:ext cx="9997883" cy="4811895"/>
          </a:xfrm>
          <a:prstGeom prst="rect">
            <a:avLst/>
          </a:prstGeom>
        </p:spPr>
        <p:txBody>
          <a:bodyPr wrap="square" lIns="91440" tIns="45720" rIns="91440" bIns="45720" anchor="t">
            <a:spAutoFit/>
          </a:bodyPr>
          <a:lstStyle/>
          <a:p>
            <a:pPr algn="ctr"/>
            <a:r>
              <a:rPr lang="en-US" sz="2300" dirty="0">
                <a:solidFill>
                  <a:schemeClr val="accent1"/>
                </a:solidFill>
                <a:latin typeface="+mj-lt"/>
              </a:rPr>
              <a:t>To further enhance the curriculum and children’s class based education, we have planned trips and experiences that will captivate and stimulate the intrinsic learning. </a:t>
            </a:r>
          </a:p>
          <a:p>
            <a:pPr algn="ctr"/>
            <a:endParaRPr lang="en-US" sz="2300" dirty="0">
              <a:solidFill>
                <a:schemeClr val="accent1"/>
              </a:solidFill>
              <a:latin typeface="+mj-lt"/>
            </a:endParaRPr>
          </a:p>
          <a:p>
            <a:pPr algn="ctr"/>
            <a:r>
              <a:rPr lang="en-US" sz="2300" dirty="0">
                <a:solidFill>
                  <a:schemeClr val="accent1"/>
                </a:solidFill>
                <a:latin typeface="+mj-lt"/>
              </a:rPr>
              <a:t>The planned and potential trips for the year are…</a:t>
            </a:r>
          </a:p>
          <a:p>
            <a:pPr algn="ctr"/>
            <a:endParaRPr lang="en-US" sz="2300" i="1" dirty="0">
              <a:solidFill>
                <a:schemeClr val="accent1"/>
              </a:solidFill>
              <a:latin typeface="+mj-lt"/>
            </a:endParaRPr>
          </a:p>
          <a:p>
            <a:pPr algn="ctr">
              <a:lnSpc>
                <a:spcPct val="150000"/>
              </a:lnSpc>
            </a:pPr>
            <a:r>
              <a:rPr lang="en-US" sz="2300" i="1" dirty="0">
                <a:solidFill>
                  <a:schemeClr val="accent1"/>
                </a:solidFill>
                <a:latin typeface="+mj-lt"/>
              </a:rPr>
              <a:t>Stonehenge: </a:t>
            </a:r>
            <a:r>
              <a:rPr lang="en-US" sz="2300" i="1" dirty="0">
                <a:solidFill>
                  <a:srgbClr val="FF0000"/>
                </a:solidFill>
                <a:latin typeface="+mj-lt"/>
              </a:rPr>
              <a:t>22</a:t>
            </a:r>
            <a:r>
              <a:rPr lang="en-US" sz="2300" i="1" baseline="30000" dirty="0">
                <a:solidFill>
                  <a:srgbClr val="FF0000"/>
                </a:solidFill>
                <a:latin typeface="+mj-lt"/>
              </a:rPr>
              <a:t>nd</a:t>
            </a:r>
            <a:r>
              <a:rPr lang="en-US" sz="2300" i="1" dirty="0">
                <a:solidFill>
                  <a:srgbClr val="FF0000"/>
                </a:solidFill>
                <a:latin typeface="+mj-lt"/>
              </a:rPr>
              <a:t> September </a:t>
            </a:r>
          </a:p>
          <a:p>
            <a:pPr algn="ctr">
              <a:lnSpc>
                <a:spcPct val="150000"/>
              </a:lnSpc>
            </a:pPr>
            <a:r>
              <a:rPr lang="en-US" sz="2300" i="1" dirty="0">
                <a:solidFill>
                  <a:schemeClr val="accent1"/>
                </a:solidFill>
                <a:latin typeface="+mj-lt"/>
              </a:rPr>
              <a:t>Heart of England: </a:t>
            </a:r>
            <a:r>
              <a:rPr lang="en-US" sz="2300" i="1" dirty="0">
                <a:solidFill>
                  <a:srgbClr val="FF0000"/>
                </a:solidFill>
                <a:latin typeface="+mj-lt"/>
              </a:rPr>
              <a:t>20th October &amp; Spring term date TBC</a:t>
            </a:r>
          </a:p>
          <a:p>
            <a:pPr algn="ctr">
              <a:lnSpc>
                <a:spcPct val="150000"/>
              </a:lnSpc>
            </a:pPr>
            <a:r>
              <a:rPr lang="en-US" sz="2300" i="1" dirty="0">
                <a:solidFill>
                  <a:schemeClr val="accent1"/>
                </a:solidFill>
                <a:latin typeface="+mj-lt"/>
              </a:rPr>
              <a:t>Christmas Theatre: </a:t>
            </a:r>
            <a:r>
              <a:rPr lang="en-US" sz="2300" i="1" dirty="0">
                <a:solidFill>
                  <a:srgbClr val="FF0000"/>
                </a:solidFill>
                <a:latin typeface="+mj-lt"/>
              </a:rPr>
              <a:t>Date &amp; Cost TBC </a:t>
            </a:r>
          </a:p>
          <a:p>
            <a:pPr algn="ctr">
              <a:lnSpc>
                <a:spcPct val="150000"/>
              </a:lnSpc>
            </a:pPr>
            <a:r>
              <a:rPr lang="en-US" sz="2300" i="1" dirty="0">
                <a:solidFill>
                  <a:schemeClr val="accent1"/>
                </a:solidFill>
                <a:latin typeface="+mj-lt"/>
              </a:rPr>
              <a:t>Shakespeare Week trip: </a:t>
            </a:r>
            <a:r>
              <a:rPr lang="en-US" sz="2300" i="1" dirty="0">
                <a:solidFill>
                  <a:srgbClr val="FF0000"/>
                </a:solidFill>
                <a:latin typeface="+mj-lt"/>
              </a:rPr>
              <a:t>Spring term – no cost</a:t>
            </a:r>
          </a:p>
          <a:p>
            <a:pPr algn="ctr">
              <a:lnSpc>
                <a:spcPct val="150000"/>
              </a:lnSpc>
            </a:pPr>
            <a:r>
              <a:rPr lang="en-US" sz="2300" i="1" dirty="0">
                <a:solidFill>
                  <a:srgbClr val="0070C0"/>
                </a:solidFill>
                <a:latin typeface="+mj-lt"/>
              </a:rPr>
              <a:t>Roman workshop: </a:t>
            </a:r>
            <a:r>
              <a:rPr lang="en-US" sz="2300" i="1" dirty="0">
                <a:solidFill>
                  <a:srgbClr val="FF0000"/>
                </a:solidFill>
                <a:latin typeface="+mj-lt"/>
              </a:rPr>
              <a:t>Summer term &amp; cost TBC</a:t>
            </a:r>
          </a:p>
        </p:txBody>
      </p:sp>
    </p:spTree>
    <p:extLst>
      <p:ext uri="{BB962C8B-B14F-4D97-AF65-F5344CB8AC3E}">
        <p14:creationId xmlns:p14="http://schemas.microsoft.com/office/powerpoint/2010/main" val="3459176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560320" y="65870"/>
            <a:ext cx="6286500" cy="652865"/>
          </a:xfrm>
        </p:spPr>
        <p:txBody>
          <a:bodyPr>
            <a:noAutofit/>
          </a:bodyPr>
          <a:lstStyle/>
          <a:p>
            <a:pPr algn="ctr"/>
            <a:r>
              <a:rPr lang="en-US" sz="4000" dirty="0">
                <a:latin typeface="+mj-lt"/>
              </a:rPr>
              <a:t>Assessment…</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12</a:t>
            </a:fld>
            <a:endParaRPr lang="en-US" dirty="0"/>
          </a:p>
        </p:txBody>
      </p:sp>
      <p:sp>
        <p:nvSpPr>
          <p:cNvPr id="7" name="Rectangle 6"/>
          <p:cNvSpPr/>
          <p:nvPr/>
        </p:nvSpPr>
        <p:spPr>
          <a:xfrm>
            <a:off x="1450489" y="1275017"/>
            <a:ext cx="9291021" cy="4447371"/>
          </a:xfrm>
          <a:prstGeom prst="rect">
            <a:avLst/>
          </a:prstGeom>
        </p:spPr>
        <p:txBody>
          <a:bodyPr wrap="square">
            <a:spAutoFit/>
          </a:bodyPr>
          <a:lstStyle/>
          <a:p>
            <a:pPr algn="ctr"/>
            <a:r>
              <a:rPr lang="en-US" sz="2000" dirty="0">
                <a:solidFill>
                  <a:schemeClr val="accent2"/>
                </a:solidFill>
                <a:latin typeface="+mj-lt"/>
              </a:rPr>
              <a:t>Assessment in KS2 is carried out daily utilising a range of strategies such as: live marking, targeted questioning and quizzes. This is to ensure the teaching team can monitor children’s understanding promptly and enable children have time to respond to the feedback, make changes and address any misconceptions.</a:t>
            </a:r>
            <a:r>
              <a:rPr lang="en-GB" sz="2000" dirty="0">
                <a:solidFill>
                  <a:schemeClr val="accent2"/>
                </a:solidFill>
                <a:latin typeface="+mj-lt"/>
              </a:rPr>
              <a:t> </a:t>
            </a:r>
          </a:p>
          <a:p>
            <a:pPr algn="ctr"/>
            <a:endParaRPr lang="en-GB" sz="2000" dirty="0">
              <a:solidFill>
                <a:schemeClr val="accent2"/>
              </a:solidFill>
              <a:latin typeface="+mj-lt"/>
            </a:endParaRPr>
          </a:p>
          <a:p>
            <a:pPr algn="ctr"/>
            <a:r>
              <a:rPr lang="en-GB" sz="2000" dirty="0">
                <a:solidFill>
                  <a:schemeClr val="accent2"/>
                </a:solidFill>
                <a:latin typeface="+mj-lt"/>
              </a:rPr>
              <a:t>Throughout the year, children will take part in assessments in reading, writing and mathematics to show progress and inform us of next steps or gaps in learning.​ Children are not made aware that it is a formal assessment.​</a:t>
            </a:r>
          </a:p>
          <a:p>
            <a:pPr algn="ctr"/>
            <a:endParaRPr lang="en-GB" sz="2000" dirty="0">
              <a:solidFill>
                <a:schemeClr val="accent2"/>
              </a:solidFill>
              <a:latin typeface="+mj-lt"/>
            </a:endParaRPr>
          </a:p>
          <a:p>
            <a:pPr algn="ctr"/>
            <a:r>
              <a:rPr lang="en-GB" sz="2000" dirty="0">
                <a:solidFill>
                  <a:schemeClr val="accent2"/>
                </a:solidFill>
                <a:latin typeface="+mj-lt"/>
              </a:rPr>
              <a:t>​The Statutory Assessment does not make up the whole picture. We use teacher assessment to make a final judgement on whether children have met the Expected Standard for the end of Year 3</a:t>
            </a:r>
            <a:r>
              <a:rPr lang="en-GB" sz="2000" dirty="0">
                <a:solidFill>
                  <a:schemeClr val="accent2"/>
                </a:solidFill>
              </a:rPr>
              <a:t>.</a:t>
            </a:r>
            <a:endParaRPr lang="en-US" sz="2000" dirty="0">
              <a:solidFill>
                <a:schemeClr val="accent2"/>
              </a:solidFill>
            </a:endParaRPr>
          </a:p>
          <a:p>
            <a:pPr algn="ctr"/>
            <a:endParaRPr lang="en-US" sz="2300" dirty="0">
              <a:solidFill>
                <a:schemeClr val="accent2"/>
              </a:solidFill>
            </a:endParaRPr>
          </a:p>
        </p:txBody>
      </p:sp>
    </p:spTree>
    <p:extLst>
      <p:ext uri="{BB962C8B-B14F-4D97-AF65-F5344CB8AC3E}">
        <p14:creationId xmlns:p14="http://schemas.microsoft.com/office/powerpoint/2010/main" val="4227990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840055" y="60524"/>
            <a:ext cx="8506097" cy="652865"/>
          </a:xfrm>
        </p:spPr>
        <p:txBody>
          <a:bodyPr>
            <a:noAutofit/>
          </a:bodyPr>
          <a:lstStyle/>
          <a:p>
            <a:pPr algn="ctr"/>
            <a:r>
              <a:rPr lang="en-US" sz="4000" dirty="0">
                <a:latin typeface="+mj-lt"/>
              </a:rPr>
              <a:t>Home Learning…</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13</a:t>
            </a:fld>
            <a:endParaRPr lang="en-US" dirty="0"/>
          </a:p>
        </p:txBody>
      </p:sp>
      <p:sp>
        <p:nvSpPr>
          <p:cNvPr id="7" name="Rectangle 6"/>
          <p:cNvSpPr/>
          <p:nvPr/>
        </p:nvSpPr>
        <p:spPr>
          <a:xfrm>
            <a:off x="1840055" y="915704"/>
            <a:ext cx="8905461" cy="5139869"/>
          </a:xfrm>
          <a:prstGeom prst="rect">
            <a:avLst/>
          </a:prstGeom>
        </p:spPr>
        <p:txBody>
          <a:bodyPr wrap="square" lIns="91440" tIns="45720" rIns="91440" bIns="45720" anchor="t">
            <a:spAutoFit/>
          </a:bodyPr>
          <a:lstStyle/>
          <a:p>
            <a:pPr algn="ctr"/>
            <a:r>
              <a:rPr lang="en-US" dirty="0">
                <a:solidFill>
                  <a:schemeClr val="accent2"/>
                </a:solidFill>
                <a:latin typeface="+mj-lt"/>
              </a:rPr>
              <a:t>All children are expected to </a:t>
            </a:r>
            <a:r>
              <a:rPr lang="en-US" b="1" dirty="0">
                <a:solidFill>
                  <a:schemeClr val="accent2"/>
                </a:solidFill>
                <a:latin typeface="+mj-lt"/>
              </a:rPr>
              <a:t>read</a:t>
            </a:r>
            <a:r>
              <a:rPr lang="en-US" dirty="0">
                <a:solidFill>
                  <a:schemeClr val="accent2"/>
                </a:solidFill>
                <a:latin typeface="+mj-lt"/>
              </a:rPr>
              <a:t> at home every day out loud with an adult or independently to improve fluency, pronunciation and comprehension.</a:t>
            </a:r>
          </a:p>
          <a:p>
            <a:pPr algn="ctr">
              <a:lnSpc>
                <a:spcPct val="150000"/>
              </a:lnSpc>
            </a:pPr>
            <a:endParaRPr lang="en-US" dirty="0">
              <a:solidFill>
                <a:schemeClr val="accent2"/>
              </a:solidFill>
              <a:latin typeface="+mj-lt"/>
            </a:endParaRPr>
          </a:p>
          <a:p>
            <a:pPr algn="ctr">
              <a:lnSpc>
                <a:spcPct val="150000"/>
              </a:lnSpc>
            </a:pPr>
            <a:r>
              <a:rPr lang="en-US" dirty="0">
                <a:solidFill>
                  <a:schemeClr val="accent2"/>
                </a:solidFill>
                <a:latin typeface="+mj-lt"/>
              </a:rPr>
              <a:t>Children should also complete 20 minutes </a:t>
            </a:r>
            <a:r>
              <a:rPr lang="en-US" b="1" dirty="0">
                <a:solidFill>
                  <a:schemeClr val="accent2"/>
                </a:solidFill>
                <a:latin typeface="+mj-lt"/>
              </a:rPr>
              <a:t>of Times Table Rock Stars </a:t>
            </a:r>
            <a:r>
              <a:rPr lang="en-US" dirty="0">
                <a:solidFill>
                  <a:schemeClr val="accent2"/>
                </a:solidFill>
                <a:latin typeface="+mj-lt"/>
              </a:rPr>
              <a:t>a week.</a:t>
            </a:r>
          </a:p>
          <a:p>
            <a:pPr algn="ctr">
              <a:lnSpc>
                <a:spcPct val="150000"/>
              </a:lnSpc>
            </a:pPr>
            <a:endParaRPr lang="en-US" dirty="0">
              <a:solidFill>
                <a:schemeClr val="accent2"/>
              </a:solidFill>
              <a:latin typeface="+mj-lt"/>
            </a:endParaRPr>
          </a:p>
          <a:p>
            <a:pPr algn="ctr">
              <a:lnSpc>
                <a:spcPct val="150000"/>
              </a:lnSpc>
            </a:pPr>
            <a:r>
              <a:rPr lang="en-US" dirty="0">
                <a:solidFill>
                  <a:schemeClr val="accent2"/>
                </a:solidFill>
                <a:latin typeface="+mj-lt"/>
              </a:rPr>
              <a:t>Children will be given </a:t>
            </a:r>
            <a:r>
              <a:rPr lang="en-US" b="1" dirty="0">
                <a:solidFill>
                  <a:schemeClr val="accent2"/>
                </a:solidFill>
                <a:latin typeface="+mj-lt"/>
              </a:rPr>
              <a:t>spellings</a:t>
            </a:r>
            <a:r>
              <a:rPr lang="en-US" dirty="0">
                <a:solidFill>
                  <a:schemeClr val="accent2"/>
                </a:solidFill>
                <a:latin typeface="+mj-lt"/>
              </a:rPr>
              <a:t> sheets to practice at home every week in readiness of the </a:t>
            </a:r>
            <a:r>
              <a:rPr lang="en-US" b="1" dirty="0">
                <a:solidFill>
                  <a:schemeClr val="accent2"/>
                </a:solidFill>
                <a:latin typeface="+mj-lt"/>
              </a:rPr>
              <a:t>Friday spellings quiz</a:t>
            </a:r>
            <a:r>
              <a:rPr lang="en-US" dirty="0">
                <a:solidFill>
                  <a:schemeClr val="accent2"/>
                </a:solidFill>
                <a:latin typeface="+mj-lt"/>
              </a:rPr>
              <a:t>! . Some children may have individualised spellings of common exception words from previous years or that we have noticed they need to practice from lessons. Please encourage them to focus on these words first.</a:t>
            </a:r>
            <a:br>
              <a:rPr lang="en-US" sz="2000" dirty="0">
                <a:solidFill>
                  <a:schemeClr val="accent2"/>
                </a:solidFill>
              </a:rPr>
            </a:br>
            <a:r>
              <a:rPr lang="en-US" sz="2000" dirty="0">
                <a:solidFill>
                  <a:schemeClr val="accent2"/>
                </a:solidFill>
              </a:rPr>
              <a:t> </a:t>
            </a:r>
          </a:p>
          <a:p>
            <a:pPr algn="ctr"/>
            <a:endParaRPr lang="en-US" sz="2300" dirty="0">
              <a:solidFill>
                <a:schemeClr val="accent2"/>
              </a:solidFill>
            </a:endParaRPr>
          </a:p>
          <a:p>
            <a:pPr algn="ctr"/>
            <a:r>
              <a:rPr lang="en-US" sz="2300" dirty="0">
                <a:solidFill>
                  <a:schemeClr val="accent2"/>
                </a:solidFill>
              </a:rPr>
              <a:t>. </a:t>
            </a:r>
          </a:p>
        </p:txBody>
      </p:sp>
      <p:pic>
        <p:nvPicPr>
          <p:cNvPr id="3074" name="Picture 2" descr="NumBots | ttrs-logo">
            <a:extLst>
              <a:ext uri="{FF2B5EF4-FFF2-40B4-BE49-F238E27FC236}">
                <a16:creationId xmlns:a16="http://schemas.microsoft.com/office/drawing/2014/main" id="{2B63FFF1-ADF6-4124-A7E6-0AD12946E7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0711" y="4759457"/>
            <a:ext cx="2745441" cy="200400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ricky words – Conquer exceptional spellings in KS1 and KS2 - Teachwire">
            <a:extLst>
              <a:ext uri="{FF2B5EF4-FFF2-40B4-BE49-F238E27FC236}">
                <a16:creationId xmlns:a16="http://schemas.microsoft.com/office/drawing/2014/main" id="{587619AA-6D69-4E2C-AAC3-0C0620C8D3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0055" y="4930588"/>
            <a:ext cx="2855913" cy="151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012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latin typeface="+mj-lt"/>
              </a:rPr>
              <a:t>Communication</a:t>
            </a:r>
            <a:r>
              <a:rPr lang="en-US" sz="4000" dirty="0"/>
              <a:t>…</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14</a:t>
            </a:fld>
            <a:endParaRPr lang="en-US" dirty="0"/>
          </a:p>
        </p:txBody>
      </p:sp>
      <p:sp>
        <p:nvSpPr>
          <p:cNvPr id="7" name="Rectangle 6"/>
          <p:cNvSpPr/>
          <p:nvPr/>
        </p:nvSpPr>
        <p:spPr>
          <a:xfrm>
            <a:off x="5367750" y="910861"/>
            <a:ext cx="1866901" cy="400110"/>
          </a:xfrm>
          <a:prstGeom prst="rect">
            <a:avLst/>
          </a:prstGeom>
        </p:spPr>
        <p:txBody>
          <a:bodyPr wrap="square" lIns="91440" tIns="45720" rIns="91440" bIns="45720" anchor="t">
            <a:spAutoFit/>
          </a:bodyPr>
          <a:lstStyle/>
          <a:p>
            <a:r>
              <a:rPr lang="en-GB" sz="2000" dirty="0">
                <a:solidFill>
                  <a:srgbClr val="0070C0"/>
                </a:solidFill>
                <a:latin typeface="+mj-lt"/>
                <a:cs typeface="Century Gothic"/>
              </a:rPr>
              <a:t>ClassDojo</a:t>
            </a:r>
          </a:p>
        </p:txBody>
      </p:sp>
      <p:pic>
        <p:nvPicPr>
          <p:cNvPr id="3" name="Picture 2">
            <a:extLst>
              <a:ext uri="{FF2B5EF4-FFF2-40B4-BE49-F238E27FC236}">
                <a16:creationId xmlns:a16="http://schemas.microsoft.com/office/drawing/2014/main" id="{521C00CB-1040-4AAD-8133-84BF0DCEC326}"/>
              </a:ext>
            </a:extLst>
          </p:cNvPr>
          <p:cNvPicPr>
            <a:picLocks noChangeAspect="1"/>
          </p:cNvPicPr>
          <p:nvPr/>
        </p:nvPicPr>
        <p:blipFill>
          <a:blip r:embed="rId2"/>
          <a:stretch>
            <a:fillRect/>
          </a:stretch>
        </p:blipFill>
        <p:spPr>
          <a:xfrm>
            <a:off x="623142" y="1340625"/>
            <a:ext cx="3199557" cy="2088375"/>
          </a:xfrm>
          <a:prstGeom prst="rect">
            <a:avLst/>
          </a:prstGeom>
        </p:spPr>
      </p:pic>
      <p:pic>
        <p:nvPicPr>
          <p:cNvPr id="9" name="Picture 8">
            <a:extLst>
              <a:ext uri="{FF2B5EF4-FFF2-40B4-BE49-F238E27FC236}">
                <a16:creationId xmlns:a16="http://schemas.microsoft.com/office/drawing/2014/main" id="{AAD9468D-F85F-4D1E-BE18-57FE4D9954E7}"/>
              </a:ext>
            </a:extLst>
          </p:cNvPr>
          <p:cNvPicPr>
            <a:picLocks noChangeAspect="1"/>
          </p:cNvPicPr>
          <p:nvPr/>
        </p:nvPicPr>
        <p:blipFill rotWithShape="1">
          <a:blip r:embed="rId3"/>
          <a:srcRect l="10229" r="3988"/>
          <a:stretch/>
        </p:blipFill>
        <p:spPr>
          <a:xfrm rot="5400000">
            <a:off x="1243474" y="3459420"/>
            <a:ext cx="2358955" cy="3599620"/>
          </a:xfrm>
          <a:prstGeom prst="rect">
            <a:avLst/>
          </a:prstGeom>
        </p:spPr>
      </p:pic>
      <p:pic>
        <p:nvPicPr>
          <p:cNvPr id="13" name="Picture 12">
            <a:extLst>
              <a:ext uri="{FF2B5EF4-FFF2-40B4-BE49-F238E27FC236}">
                <a16:creationId xmlns:a16="http://schemas.microsoft.com/office/drawing/2014/main" id="{2095E216-35F6-4E4D-9957-2B070763BD84}"/>
              </a:ext>
            </a:extLst>
          </p:cNvPr>
          <p:cNvPicPr>
            <a:picLocks noChangeAspect="1"/>
          </p:cNvPicPr>
          <p:nvPr/>
        </p:nvPicPr>
        <p:blipFill rotWithShape="1">
          <a:blip r:embed="rId4"/>
          <a:srcRect l="22462" t="20150" r="25125" b="9782"/>
          <a:stretch/>
        </p:blipFill>
        <p:spPr>
          <a:xfrm>
            <a:off x="4752018" y="4109324"/>
            <a:ext cx="3531308" cy="2358955"/>
          </a:xfrm>
          <a:prstGeom prst="rect">
            <a:avLst/>
          </a:prstGeom>
        </p:spPr>
      </p:pic>
      <p:sp>
        <p:nvSpPr>
          <p:cNvPr id="14" name="TextBox 13">
            <a:extLst>
              <a:ext uri="{FF2B5EF4-FFF2-40B4-BE49-F238E27FC236}">
                <a16:creationId xmlns:a16="http://schemas.microsoft.com/office/drawing/2014/main" id="{77DE0265-619D-4C32-9D8C-4F5D7C289E26}"/>
              </a:ext>
            </a:extLst>
          </p:cNvPr>
          <p:cNvSpPr txBox="1"/>
          <p:nvPr/>
        </p:nvSpPr>
        <p:spPr>
          <a:xfrm>
            <a:off x="1453431" y="873099"/>
            <a:ext cx="2419350" cy="400110"/>
          </a:xfrm>
          <a:prstGeom prst="rect">
            <a:avLst/>
          </a:prstGeom>
          <a:noFill/>
        </p:spPr>
        <p:txBody>
          <a:bodyPr wrap="square" rtlCol="0">
            <a:spAutoFit/>
          </a:bodyPr>
          <a:lstStyle/>
          <a:p>
            <a:r>
              <a:rPr lang="en-GB" sz="2000" dirty="0">
                <a:solidFill>
                  <a:schemeClr val="accent1"/>
                </a:solidFill>
                <a:latin typeface="+mj-lt"/>
              </a:rPr>
              <a:t>Timetable</a:t>
            </a:r>
          </a:p>
        </p:txBody>
      </p:sp>
      <p:sp>
        <p:nvSpPr>
          <p:cNvPr id="17" name="TextBox 16">
            <a:extLst>
              <a:ext uri="{FF2B5EF4-FFF2-40B4-BE49-F238E27FC236}">
                <a16:creationId xmlns:a16="http://schemas.microsoft.com/office/drawing/2014/main" id="{9450AFEE-1EF1-495B-95B9-D22BB38E01D3}"/>
              </a:ext>
            </a:extLst>
          </p:cNvPr>
          <p:cNvSpPr txBox="1"/>
          <p:nvPr/>
        </p:nvSpPr>
        <p:spPr>
          <a:xfrm>
            <a:off x="1573711" y="3569710"/>
            <a:ext cx="1168400" cy="369332"/>
          </a:xfrm>
          <a:prstGeom prst="rect">
            <a:avLst/>
          </a:prstGeom>
          <a:noFill/>
        </p:spPr>
        <p:txBody>
          <a:bodyPr wrap="square" rtlCol="0">
            <a:spAutoFit/>
          </a:bodyPr>
          <a:lstStyle/>
          <a:p>
            <a:r>
              <a:rPr lang="en-GB" dirty="0">
                <a:solidFill>
                  <a:schemeClr val="accent1"/>
                </a:solidFill>
                <a:latin typeface="+mj-lt"/>
              </a:rPr>
              <a:t>Website</a:t>
            </a:r>
          </a:p>
        </p:txBody>
      </p:sp>
      <p:pic>
        <p:nvPicPr>
          <p:cNvPr id="19" name="Picture 18">
            <a:extLst>
              <a:ext uri="{FF2B5EF4-FFF2-40B4-BE49-F238E27FC236}">
                <a16:creationId xmlns:a16="http://schemas.microsoft.com/office/drawing/2014/main" id="{3577172D-40A2-404C-AB02-6F4D6A42C719}"/>
              </a:ext>
            </a:extLst>
          </p:cNvPr>
          <p:cNvPicPr>
            <a:picLocks noChangeAspect="1"/>
          </p:cNvPicPr>
          <p:nvPr/>
        </p:nvPicPr>
        <p:blipFill rotWithShape="1">
          <a:blip r:embed="rId5"/>
          <a:srcRect l="285" t="21838" r="7635" b="10387"/>
          <a:stretch/>
        </p:blipFill>
        <p:spPr>
          <a:xfrm>
            <a:off x="8729620" y="1310971"/>
            <a:ext cx="1770004" cy="2424367"/>
          </a:xfrm>
          <a:prstGeom prst="rect">
            <a:avLst/>
          </a:prstGeom>
        </p:spPr>
      </p:pic>
      <p:sp>
        <p:nvSpPr>
          <p:cNvPr id="20" name="TextBox 19">
            <a:extLst>
              <a:ext uri="{FF2B5EF4-FFF2-40B4-BE49-F238E27FC236}">
                <a16:creationId xmlns:a16="http://schemas.microsoft.com/office/drawing/2014/main" id="{F564BB92-4CC9-4EDF-A13E-E883164D2466}"/>
              </a:ext>
            </a:extLst>
          </p:cNvPr>
          <p:cNvSpPr txBox="1"/>
          <p:nvPr/>
        </p:nvSpPr>
        <p:spPr>
          <a:xfrm>
            <a:off x="9038458" y="736074"/>
            <a:ext cx="1331235" cy="400110"/>
          </a:xfrm>
          <a:prstGeom prst="rect">
            <a:avLst/>
          </a:prstGeom>
          <a:noFill/>
        </p:spPr>
        <p:txBody>
          <a:bodyPr wrap="square" rtlCol="0">
            <a:spAutoFit/>
          </a:bodyPr>
          <a:lstStyle/>
          <a:p>
            <a:r>
              <a:rPr lang="en-GB" sz="2000" dirty="0">
                <a:solidFill>
                  <a:schemeClr val="accent1"/>
                </a:solidFill>
                <a:latin typeface="+mj-lt"/>
              </a:rPr>
              <a:t>Emails</a:t>
            </a:r>
          </a:p>
        </p:txBody>
      </p:sp>
      <p:sp>
        <p:nvSpPr>
          <p:cNvPr id="22" name="Rectangle 21">
            <a:extLst>
              <a:ext uri="{FF2B5EF4-FFF2-40B4-BE49-F238E27FC236}">
                <a16:creationId xmlns:a16="http://schemas.microsoft.com/office/drawing/2014/main" id="{A80DCF93-499E-40C5-93DB-17E2DC7C478F}"/>
              </a:ext>
            </a:extLst>
          </p:cNvPr>
          <p:cNvSpPr/>
          <p:nvPr/>
        </p:nvSpPr>
        <p:spPr>
          <a:xfrm>
            <a:off x="5974812" y="3213555"/>
            <a:ext cx="1994095" cy="369332"/>
          </a:xfrm>
          <a:prstGeom prst="rect">
            <a:avLst/>
          </a:prstGeom>
        </p:spPr>
        <p:txBody>
          <a:bodyPr wrap="square">
            <a:spAutoFit/>
          </a:bodyPr>
          <a:lstStyle/>
          <a:p>
            <a:r>
              <a:rPr lang="en-GB" dirty="0"/>
              <a:t> </a:t>
            </a:r>
          </a:p>
        </p:txBody>
      </p:sp>
      <p:sp>
        <p:nvSpPr>
          <p:cNvPr id="5" name="TextBox 4">
            <a:extLst>
              <a:ext uri="{FF2B5EF4-FFF2-40B4-BE49-F238E27FC236}">
                <a16:creationId xmlns:a16="http://schemas.microsoft.com/office/drawing/2014/main" id="{D64BAB1D-28FF-4EBE-B143-BC6C555C3926}"/>
              </a:ext>
            </a:extLst>
          </p:cNvPr>
          <p:cNvSpPr txBox="1"/>
          <p:nvPr/>
        </p:nvSpPr>
        <p:spPr>
          <a:xfrm>
            <a:off x="5842707" y="3536027"/>
            <a:ext cx="1881809" cy="369332"/>
          </a:xfrm>
          <a:prstGeom prst="rect">
            <a:avLst/>
          </a:prstGeom>
          <a:noFill/>
        </p:spPr>
        <p:txBody>
          <a:bodyPr wrap="square" rtlCol="0">
            <a:spAutoFit/>
          </a:bodyPr>
          <a:lstStyle/>
          <a:p>
            <a:r>
              <a:rPr lang="en-GB" dirty="0">
                <a:solidFill>
                  <a:schemeClr val="accent1"/>
                </a:solidFill>
                <a:latin typeface="+mj-lt"/>
              </a:rPr>
              <a:t>Newsletter</a:t>
            </a:r>
          </a:p>
        </p:txBody>
      </p:sp>
      <p:pic>
        <p:nvPicPr>
          <p:cNvPr id="11" name="Picture 10">
            <a:extLst>
              <a:ext uri="{FF2B5EF4-FFF2-40B4-BE49-F238E27FC236}">
                <a16:creationId xmlns:a16="http://schemas.microsoft.com/office/drawing/2014/main" id="{4CBA249B-1829-41CE-8BA9-38587C20193A}"/>
              </a:ext>
            </a:extLst>
          </p:cNvPr>
          <p:cNvPicPr>
            <a:picLocks noChangeAspect="1"/>
          </p:cNvPicPr>
          <p:nvPr/>
        </p:nvPicPr>
        <p:blipFill>
          <a:blip r:embed="rId6"/>
          <a:stretch>
            <a:fillRect/>
          </a:stretch>
        </p:blipFill>
        <p:spPr>
          <a:xfrm>
            <a:off x="4583335" y="1360170"/>
            <a:ext cx="3357180" cy="1971892"/>
          </a:xfrm>
          <a:prstGeom prst="rect">
            <a:avLst/>
          </a:prstGeom>
        </p:spPr>
      </p:pic>
      <p:sp>
        <p:nvSpPr>
          <p:cNvPr id="21" name="TextBox 20">
            <a:extLst>
              <a:ext uri="{FF2B5EF4-FFF2-40B4-BE49-F238E27FC236}">
                <a16:creationId xmlns:a16="http://schemas.microsoft.com/office/drawing/2014/main" id="{7459FEAE-CA08-4DC0-AD14-019B6C51E2CC}"/>
              </a:ext>
            </a:extLst>
          </p:cNvPr>
          <p:cNvSpPr txBox="1"/>
          <p:nvPr/>
        </p:nvSpPr>
        <p:spPr>
          <a:xfrm>
            <a:off x="9123789" y="3778326"/>
            <a:ext cx="1881809" cy="369332"/>
          </a:xfrm>
          <a:prstGeom prst="rect">
            <a:avLst/>
          </a:prstGeom>
          <a:noFill/>
        </p:spPr>
        <p:txBody>
          <a:bodyPr wrap="square" rtlCol="0">
            <a:spAutoFit/>
          </a:bodyPr>
          <a:lstStyle/>
          <a:p>
            <a:r>
              <a:rPr lang="en-GB" dirty="0">
                <a:solidFill>
                  <a:schemeClr val="accent1"/>
                </a:solidFill>
                <a:highlight>
                  <a:srgbClr val="FFFF00"/>
                </a:highlight>
                <a:latin typeface="+mj-lt"/>
              </a:rPr>
              <a:t>Arbor</a:t>
            </a:r>
          </a:p>
        </p:txBody>
      </p:sp>
      <p:pic>
        <p:nvPicPr>
          <p:cNvPr id="2050" name="Picture 2" descr="We've moved to Arbor! | Inspire Academy">
            <a:extLst>
              <a:ext uri="{FF2B5EF4-FFF2-40B4-BE49-F238E27FC236}">
                <a16:creationId xmlns:a16="http://schemas.microsoft.com/office/drawing/2014/main" id="{F3641D4B-7BF3-445F-B081-79763E2A37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70259" y="4351623"/>
            <a:ext cx="2793066" cy="1054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950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latin typeface="+mj-lt"/>
              </a:rPr>
              <a:t>Communication</a:t>
            </a:r>
            <a:r>
              <a:rPr lang="en-US" sz="4000" dirty="0"/>
              <a:t>…</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15</a:t>
            </a:fld>
            <a:endParaRPr lang="en-US" dirty="0"/>
          </a:p>
        </p:txBody>
      </p:sp>
      <p:sp>
        <p:nvSpPr>
          <p:cNvPr id="7" name="Rectangle 6"/>
          <p:cNvSpPr/>
          <p:nvPr/>
        </p:nvSpPr>
        <p:spPr>
          <a:xfrm>
            <a:off x="1319516" y="897003"/>
            <a:ext cx="9552967" cy="6093976"/>
          </a:xfrm>
          <a:prstGeom prst="rect">
            <a:avLst/>
          </a:prstGeom>
        </p:spPr>
        <p:txBody>
          <a:bodyPr wrap="square" lIns="91440" tIns="45720" rIns="91440" bIns="45720" anchor="t">
            <a:spAutoFit/>
          </a:bodyPr>
          <a:lstStyle/>
          <a:p>
            <a:r>
              <a:rPr lang="en-GB" sz="2000" b="1" dirty="0">
                <a:solidFill>
                  <a:schemeClr val="accent1"/>
                </a:solidFill>
                <a:latin typeface="+mj-lt"/>
                <a:cs typeface="Century Gothic"/>
              </a:rPr>
              <a:t>We are always here to support and listen! </a:t>
            </a:r>
            <a:r>
              <a:rPr lang="en-GB" dirty="0">
                <a:solidFill>
                  <a:schemeClr val="accent1"/>
                </a:solidFill>
                <a:latin typeface="+mj-lt"/>
                <a:cs typeface="Century Gothic"/>
              </a:rPr>
              <a:t>You will receive communication</a:t>
            </a:r>
            <a:r>
              <a:rPr lang="en-GB" b="1" dirty="0">
                <a:solidFill>
                  <a:schemeClr val="accent1"/>
                </a:solidFill>
                <a:latin typeface="+mj-lt"/>
                <a:cs typeface="Century Gothic"/>
              </a:rPr>
              <a:t> </a:t>
            </a:r>
            <a:r>
              <a:rPr lang="en-GB" dirty="0">
                <a:solidFill>
                  <a:schemeClr val="accent1"/>
                </a:solidFill>
                <a:latin typeface="+mj-lt"/>
                <a:cs typeface="Century Gothic"/>
              </a:rPr>
              <a:t>via parent letters, emails, weekly newsletter, ClassDojo and school website. We will also share Year 3 news via the aforementioned platforms.</a:t>
            </a:r>
          </a:p>
          <a:p>
            <a:endParaRPr lang="en-GB" dirty="0">
              <a:solidFill>
                <a:schemeClr val="accent1"/>
              </a:solidFill>
              <a:latin typeface="+mj-lt"/>
              <a:cs typeface="Century Gothic"/>
            </a:endParaRPr>
          </a:p>
          <a:p>
            <a:r>
              <a:rPr lang="en-GB" dirty="0">
                <a:solidFill>
                  <a:schemeClr val="accent1"/>
                </a:solidFill>
                <a:latin typeface="+mj-lt"/>
                <a:cs typeface="Century Gothic"/>
              </a:rPr>
              <a:t>You can contact me via ClassDojo. </a:t>
            </a:r>
          </a:p>
          <a:p>
            <a:r>
              <a:rPr lang="en-GB" dirty="0">
                <a:solidFill>
                  <a:schemeClr val="accent1"/>
                </a:solidFill>
                <a:latin typeface="+mj-lt"/>
                <a:cs typeface="Century Gothic"/>
              </a:rPr>
              <a:t>If the matter is urgent please email </a:t>
            </a:r>
            <a:r>
              <a:rPr lang="en-GB" dirty="0">
                <a:solidFill>
                  <a:schemeClr val="tx2">
                    <a:lumMod val="60000"/>
                    <a:lumOff val="40000"/>
                  </a:schemeClr>
                </a:solidFill>
                <a:latin typeface="+mj-lt"/>
                <a:cs typeface="Century Gothic"/>
              </a:rPr>
              <a:t>admin2042@welearn365.com </a:t>
            </a:r>
            <a:r>
              <a:rPr lang="en-GB" dirty="0">
                <a:solidFill>
                  <a:schemeClr val="accent1"/>
                </a:solidFill>
                <a:latin typeface="+mj-lt"/>
                <a:cs typeface="Century Gothic"/>
              </a:rPr>
              <a:t>and it will be forwarded on to me. </a:t>
            </a:r>
          </a:p>
          <a:p>
            <a:r>
              <a:rPr lang="en-GB" dirty="0">
                <a:solidFill>
                  <a:schemeClr val="accent1"/>
                </a:solidFill>
                <a:latin typeface="+mj-lt"/>
                <a:cs typeface="Century Gothic"/>
              </a:rPr>
              <a:t>Please note staff can only respond to emails/messages between 8am-5pm (and not during direct teaching time). Do regularly check ClassDojo for general class messages.</a:t>
            </a:r>
          </a:p>
          <a:p>
            <a:endParaRPr lang="en-GB" dirty="0">
              <a:solidFill>
                <a:schemeClr val="accent1"/>
              </a:solidFill>
              <a:latin typeface="+mj-lt"/>
              <a:cs typeface="Century Gothic"/>
            </a:endParaRPr>
          </a:p>
          <a:p>
            <a:r>
              <a:rPr lang="en-GB" dirty="0">
                <a:solidFill>
                  <a:schemeClr val="accent1"/>
                </a:solidFill>
                <a:latin typeface="+mj-lt"/>
                <a:cs typeface="Century Gothic"/>
              </a:rPr>
              <a:t>You can also talk to the member of staff on the gate in the morning about any general enquiries or seek me out at the end of the day (please be mindful that we will be in charge of children during these times).  If you require an appointment to speak to me or any other member of staff this can be arranged directly at the end of the day or via the school office. </a:t>
            </a:r>
          </a:p>
          <a:p>
            <a:endParaRPr lang="en-GB" dirty="0">
              <a:solidFill>
                <a:schemeClr val="accent1"/>
              </a:solidFill>
              <a:latin typeface="+mj-lt"/>
              <a:cs typeface="Century Gothic"/>
            </a:endParaRPr>
          </a:p>
          <a:p>
            <a:r>
              <a:rPr lang="en-GB" dirty="0">
                <a:solidFill>
                  <a:schemeClr val="accent1"/>
                </a:solidFill>
                <a:latin typeface="+mj-lt"/>
                <a:cs typeface="Century Gothic"/>
              </a:rPr>
              <a:t>​​Serious injuries will be either a phone call home or a face-to-face chat. Minor injuries such as cuts and grazes will be communicated via accident forms which are given out at the end of the day</a:t>
            </a:r>
            <a:r>
              <a:rPr lang="en-GB" dirty="0">
                <a:solidFill>
                  <a:schemeClr val="accent1"/>
                </a:solidFill>
                <a:cs typeface="Century Gothic"/>
              </a:rPr>
              <a:t>.​​​</a:t>
            </a:r>
          </a:p>
          <a:p>
            <a:endParaRPr lang="en-GB" sz="2400" dirty="0">
              <a:solidFill>
                <a:schemeClr val="accent1"/>
              </a:solidFill>
              <a:cs typeface="Century Gothic"/>
            </a:endParaRPr>
          </a:p>
          <a:p>
            <a:endParaRPr lang="en-GB" sz="2200" dirty="0">
              <a:solidFill>
                <a:srgbClr val="00B0F0"/>
              </a:solidFill>
              <a:cs typeface="Century Gothic"/>
            </a:endParaRPr>
          </a:p>
        </p:txBody>
      </p:sp>
    </p:spTree>
    <p:extLst>
      <p:ext uri="{BB962C8B-B14F-4D97-AF65-F5344CB8AC3E}">
        <p14:creationId xmlns:p14="http://schemas.microsoft.com/office/powerpoint/2010/main" val="2774460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1277455"/>
          </a:xfrm>
        </p:spPr>
        <p:txBody>
          <a:bodyPr>
            <a:noAutofit/>
          </a:bodyPr>
          <a:lstStyle/>
          <a:p>
            <a:pPr algn="ctr"/>
            <a:r>
              <a:rPr lang="en-US" sz="4000" dirty="0"/>
              <a:t>Designated Safeguarding leads...…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16</a:t>
            </a:fld>
            <a:endParaRPr lang="en-US" dirty="0"/>
          </a:p>
        </p:txBody>
      </p:sp>
      <p:sp>
        <p:nvSpPr>
          <p:cNvPr id="3" name="TextBox 2">
            <a:extLst>
              <a:ext uri="{FF2B5EF4-FFF2-40B4-BE49-F238E27FC236}">
                <a16:creationId xmlns:a16="http://schemas.microsoft.com/office/drawing/2014/main" id="{03CC147B-8DA0-4800-95AF-B841A656A9B5}"/>
              </a:ext>
            </a:extLst>
          </p:cNvPr>
          <p:cNvSpPr txBox="1"/>
          <p:nvPr/>
        </p:nvSpPr>
        <p:spPr>
          <a:xfrm>
            <a:off x="1346224" y="1768653"/>
            <a:ext cx="925717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2400" dirty="0">
                <a:solidFill>
                  <a:srgbClr val="00B0F0"/>
                </a:solidFill>
              </a:rPr>
              <a:t>If you have any concerns about your </a:t>
            </a:r>
            <a:r>
              <a:rPr lang="en-US" sz="2400" dirty="0">
                <a:solidFill>
                  <a:srgbClr val="00B0F0"/>
                </a:solidFill>
              </a:rPr>
              <a:t>child, </a:t>
            </a:r>
            <a:r>
              <a:rPr lang="en-GB" sz="2400" dirty="0">
                <a:solidFill>
                  <a:srgbClr val="00B0F0"/>
                </a:solidFill>
              </a:rPr>
              <a:t>or another child and need our support you can come and speak with me directly. You may want to contact the school office and arrange a meeting in private.</a:t>
            </a:r>
            <a:r>
              <a:rPr lang="en-US" sz="2400" dirty="0">
                <a:solidFill>
                  <a:srgbClr val="00B0F0"/>
                </a:solidFill>
              </a:rPr>
              <a:t>​</a:t>
            </a:r>
          </a:p>
          <a:p>
            <a:pPr algn="ctr" rtl="0"/>
            <a:endParaRPr lang="en-US" sz="2400" dirty="0">
              <a:solidFill>
                <a:srgbClr val="00B0F0"/>
              </a:solidFill>
            </a:endParaRPr>
          </a:p>
          <a:p>
            <a:pPr algn="ctr" rtl="0"/>
            <a:r>
              <a:rPr lang="en-GB" sz="2400" dirty="0">
                <a:solidFill>
                  <a:srgbClr val="00B0F0"/>
                </a:solidFill>
              </a:rPr>
              <a:t>The DSL team are always welcoming and can support you with your concerns.</a:t>
            </a:r>
            <a:r>
              <a:rPr lang="en-US" sz="2400" dirty="0">
                <a:solidFill>
                  <a:srgbClr val="00B0F0"/>
                </a:solidFill>
              </a:rPr>
              <a:t>​</a:t>
            </a:r>
          </a:p>
        </p:txBody>
      </p:sp>
      <p:sp>
        <p:nvSpPr>
          <p:cNvPr id="6" name="AutoShape 2"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4"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8"/>
          <p:cNvSpPr/>
          <p:nvPr/>
        </p:nvSpPr>
        <p:spPr>
          <a:xfrm>
            <a:off x="5974813" y="3244334"/>
            <a:ext cx="242374" cy="369332"/>
          </a:xfrm>
          <a:prstGeom prst="rect">
            <a:avLst/>
          </a:prstGeom>
        </p:spPr>
        <p:txBody>
          <a:bodyPr wrap="none">
            <a:spAutoFit/>
          </a:bodyPr>
          <a:lstStyle/>
          <a:p>
            <a:r>
              <a:rPr lang="en-GB" dirty="0"/>
              <a:t> </a:t>
            </a:r>
          </a:p>
        </p:txBody>
      </p:sp>
      <p:sp>
        <p:nvSpPr>
          <p:cNvPr id="11" name="AutoShape 6"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AutoShape 8"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66992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Rectangle 12"/>
          <p:cNvSpPr/>
          <p:nvPr/>
        </p:nvSpPr>
        <p:spPr>
          <a:xfrm>
            <a:off x="5974813" y="3244334"/>
            <a:ext cx="242374" cy="369332"/>
          </a:xfrm>
          <a:prstGeom prst="rect">
            <a:avLst/>
          </a:prstGeom>
        </p:spPr>
        <p:txBody>
          <a:bodyPr wrap="none">
            <a:spAutoFit/>
          </a:bodyPr>
          <a:lstStyle/>
          <a:p>
            <a:r>
              <a:rPr lang="en-GB" dirty="0"/>
              <a:t> </a:t>
            </a:r>
          </a:p>
        </p:txBody>
      </p:sp>
      <p:pic>
        <p:nvPicPr>
          <p:cNvPr id="14" name="Picture 13">
            <a:extLst>
              <a:ext uri="{FF2B5EF4-FFF2-40B4-BE49-F238E27FC236}">
                <a16:creationId xmlns:a16="http://schemas.microsoft.com/office/drawing/2014/main" id="{31853A38-84B4-49D8-9C2E-A54D4031B801}"/>
              </a:ext>
            </a:extLst>
          </p:cNvPr>
          <p:cNvPicPr>
            <a:picLocks noChangeAspect="1"/>
          </p:cNvPicPr>
          <p:nvPr/>
        </p:nvPicPr>
        <p:blipFill rotWithShape="1">
          <a:blip r:embed="rId2"/>
          <a:srcRect b="50205"/>
          <a:stretch/>
        </p:blipFill>
        <p:spPr>
          <a:xfrm>
            <a:off x="1647546" y="4205534"/>
            <a:ext cx="4039347" cy="2195265"/>
          </a:xfrm>
          <a:prstGeom prst="rect">
            <a:avLst/>
          </a:prstGeom>
        </p:spPr>
      </p:pic>
      <p:pic>
        <p:nvPicPr>
          <p:cNvPr id="10" name="Picture 9">
            <a:extLst>
              <a:ext uri="{FF2B5EF4-FFF2-40B4-BE49-F238E27FC236}">
                <a16:creationId xmlns:a16="http://schemas.microsoft.com/office/drawing/2014/main" id="{6BFBABF7-7DB6-4D8D-8071-A35767254433}"/>
              </a:ext>
            </a:extLst>
          </p:cNvPr>
          <p:cNvPicPr>
            <a:picLocks noChangeAspect="1"/>
          </p:cNvPicPr>
          <p:nvPr/>
        </p:nvPicPr>
        <p:blipFill>
          <a:blip r:embed="rId3"/>
          <a:stretch>
            <a:fillRect/>
          </a:stretch>
        </p:blipFill>
        <p:spPr>
          <a:xfrm>
            <a:off x="6096000" y="4273221"/>
            <a:ext cx="4540852" cy="944238"/>
          </a:xfrm>
          <a:prstGeom prst="rect">
            <a:avLst/>
          </a:prstGeom>
        </p:spPr>
      </p:pic>
      <p:pic>
        <p:nvPicPr>
          <p:cNvPr id="16" name="Picture 15">
            <a:extLst>
              <a:ext uri="{FF2B5EF4-FFF2-40B4-BE49-F238E27FC236}">
                <a16:creationId xmlns:a16="http://schemas.microsoft.com/office/drawing/2014/main" id="{E981D6AF-FE7B-4C5D-921C-99B80D16DBAB}"/>
              </a:ext>
            </a:extLst>
          </p:cNvPr>
          <p:cNvPicPr>
            <a:picLocks noChangeAspect="1"/>
          </p:cNvPicPr>
          <p:nvPr/>
        </p:nvPicPr>
        <p:blipFill>
          <a:blip r:embed="rId4"/>
          <a:stretch>
            <a:fillRect/>
          </a:stretch>
        </p:blipFill>
        <p:spPr>
          <a:xfrm>
            <a:off x="6095999" y="5367989"/>
            <a:ext cx="4540852" cy="942959"/>
          </a:xfrm>
          <a:prstGeom prst="rect">
            <a:avLst/>
          </a:prstGeom>
        </p:spPr>
      </p:pic>
    </p:spTree>
    <p:extLst>
      <p:ext uri="{BB962C8B-B14F-4D97-AF65-F5344CB8AC3E}">
        <p14:creationId xmlns:p14="http://schemas.microsoft.com/office/powerpoint/2010/main" val="1976197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t> </a:t>
            </a:r>
            <a:r>
              <a:rPr lang="en-US" sz="4000" dirty="0">
                <a:latin typeface="+mj-lt"/>
              </a:rPr>
              <a:t>Expectations</a:t>
            </a:r>
            <a:r>
              <a:rPr lang="en-US" sz="4000" dirty="0"/>
              <a:t>…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17</a:t>
            </a:fld>
            <a:endParaRPr lang="en-US" dirty="0"/>
          </a:p>
        </p:txBody>
      </p:sp>
      <p:sp>
        <p:nvSpPr>
          <p:cNvPr id="7" name="Rectangle 6"/>
          <p:cNvSpPr/>
          <p:nvPr/>
        </p:nvSpPr>
        <p:spPr>
          <a:xfrm>
            <a:off x="1955108" y="1041023"/>
            <a:ext cx="8726144" cy="5755422"/>
          </a:xfrm>
          <a:prstGeom prst="rect">
            <a:avLst/>
          </a:prstGeom>
        </p:spPr>
        <p:txBody>
          <a:bodyPr wrap="square" lIns="91440" tIns="45720" rIns="91440" bIns="45720" anchor="t">
            <a:spAutoFit/>
          </a:bodyPr>
          <a:lstStyle/>
          <a:p>
            <a:pPr marL="342900" indent="-342900">
              <a:buFont typeface="Wingdings" panose="05000000000000000000" pitchFamily="2" charset="2"/>
              <a:buChar char="Ø"/>
            </a:pPr>
            <a:r>
              <a:rPr lang="en-GB" sz="2000" dirty="0">
                <a:solidFill>
                  <a:srgbClr val="0070C0"/>
                </a:solidFill>
                <a:latin typeface="+mj-lt"/>
                <a:cs typeface="Century Gothic"/>
              </a:rPr>
              <a:t>Behaviour </a:t>
            </a:r>
            <a:r>
              <a:rPr lang="en-GB" sz="2000" dirty="0">
                <a:solidFill>
                  <a:schemeClr val="accent1"/>
                </a:solidFill>
                <a:latin typeface="+mj-lt"/>
                <a:cs typeface="Century Gothic"/>
              </a:rPr>
              <a:t>– high expectations are required: in class, in playground, moving around school, on trips, when visitors are in and at after school clubs. We consistently relate this </a:t>
            </a:r>
            <a:r>
              <a:rPr lang="en-GB" sz="2000" dirty="0" err="1">
                <a:solidFill>
                  <a:schemeClr val="accent1"/>
                </a:solidFill>
                <a:latin typeface="+mj-lt"/>
                <a:cs typeface="Century Gothic"/>
              </a:rPr>
              <a:t>abck</a:t>
            </a:r>
            <a:r>
              <a:rPr lang="en-GB" sz="2000" dirty="0">
                <a:solidFill>
                  <a:schemeClr val="accent1"/>
                </a:solidFill>
                <a:latin typeface="+mj-lt"/>
                <a:cs typeface="Century Gothic"/>
              </a:rPr>
              <a:t> to our one school rule of </a:t>
            </a:r>
            <a:r>
              <a:rPr lang="en-GB" sz="2000" dirty="0">
                <a:solidFill>
                  <a:schemeClr val="tx2"/>
                </a:solidFill>
                <a:latin typeface="+mj-lt"/>
                <a:cs typeface="Century Gothic"/>
              </a:rPr>
              <a:t>Respect</a:t>
            </a:r>
            <a:r>
              <a:rPr lang="en-GB" sz="2000" dirty="0">
                <a:solidFill>
                  <a:schemeClr val="accent1"/>
                </a:solidFill>
                <a:latin typeface="+mj-lt"/>
                <a:cs typeface="Century Gothic"/>
              </a:rPr>
              <a:t>.</a:t>
            </a:r>
          </a:p>
          <a:p>
            <a:endParaRPr lang="en-GB" sz="2000" dirty="0">
              <a:solidFill>
                <a:schemeClr val="accent1"/>
              </a:solidFill>
              <a:latin typeface="+mj-lt"/>
              <a:cs typeface="Century Gothic"/>
            </a:endParaRPr>
          </a:p>
          <a:p>
            <a:pPr marL="342900" indent="-342900">
              <a:buFont typeface="Wingdings" panose="05000000000000000000" pitchFamily="2" charset="2"/>
              <a:buChar char="Ø"/>
            </a:pPr>
            <a:r>
              <a:rPr lang="en-GB" sz="2000" dirty="0">
                <a:solidFill>
                  <a:schemeClr val="accent1"/>
                </a:solidFill>
                <a:latin typeface="+mj-lt"/>
                <a:cs typeface="Century Gothic"/>
              </a:rPr>
              <a:t>School uniform/PE kit/lunch/snack pots/water bottles(every day)/pencil cases should all be clearly labelled and it is the children's responsibility to look after these.</a:t>
            </a:r>
          </a:p>
          <a:p>
            <a:endParaRPr lang="en-GB" sz="2000" dirty="0">
              <a:solidFill>
                <a:schemeClr val="accent1"/>
              </a:solidFill>
              <a:latin typeface="+mj-lt"/>
              <a:cs typeface="Century Gothic"/>
            </a:endParaRPr>
          </a:p>
          <a:p>
            <a:pPr marL="342900" indent="-342900">
              <a:buFont typeface="Wingdings" panose="05000000000000000000" pitchFamily="2" charset="2"/>
              <a:buChar char="Ø"/>
            </a:pPr>
            <a:r>
              <a:rPr lang="en-GB" sz="2000" dirty="0">
                <a:solidFill>
                  <a:schemeClr val="accent1"/>
                </a:solidFill>
                <a:latin typeface="+mj-lt"/>
                <a:cs typeface="Century Gothic"/>
              </a:rPr>
              <a:t>Presentation: high expectations both within school and when completing homework.</a:t>
            </a:r>
          </a:p>
          <a:p>
            <a:endParaRPr lang="en-GB" sz="2000" dirty="0">
              <a:solidFill>
                <a:schemeClr val="accent1"/>
              </a:solidFill>
              <a:latin typeface="+mj-lt"/>
              <a:cs typeface="Century Gothic"/>
            </a:endParaRPr>
          </a:p>
          <a:p>
            <a:pPr marL="342900" indent="-342900">
              <a:buFont typeface="Wingdings" panose="05000000000000000000" pitchFamily="2" charset="2"/>
              <a:buChar char="Ø"/>
            </a:pPr>
            <a:r>
              <a:rPr lang="en-GB" sz="2000" dirty="0">
                <a:solidFill>
                  <a:schemeClr val="accent1"/>
                </a:solidFill>
                <a:latin typeface="+mj-lt"/>
                <a:cs typeface="Century Gothic"/>
              </a:rPr>
              <a:t>Encourage independence: encourage children to organise themselves for a successful day; to inform staff when they need a book changed, need to hand in a letter, bring sheets and uniform home, hand homework in.</a:t>
            </a:r>
          </a:p>
          <a:p>
            <a:endParaRPr lang="en-GB" sz="2400" dirty="0">
              <a:solidFill>
                <a:schemeClr val="accent1"/>
              </a:solidFill>
              <a:latin typeface="+mj-lt"/>
              <a:cs typeface="Century Gothic"/>
            </a:endParaRPr>
          </a:p>
          <a:p>
            <a:endParaRPr lang="en-GB" sz="2400" dirty="0">
              <a:solidFill>
                <a:srgbClr val="00B0F0"/>
              </a:solidFill>
              <a:latin typeface="+mj-lt"/>
              <a:cs typeface="Century Gothic"/>
            </a:endParaRPr>
          </a:p>
        </p:txBody>
      </p:sp>
    </p:spTree>
    <p:extLst>
      <p:ext uri="{BB962C8B-B14F-4D97-AF65-F5344CB8AC3E}">
        <p14:creationId xmlns:p14="http://schemas.microsoft.com/office/powerpoint/2010/main" val="2836000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t> </a:t>
            </a:r>
            <a:r>
              <a:rPr lang="en-US" sz="4000" dirty="0">
                <a:latin typeface="+mj-lt"/>
              </a:rPr>
              <a:t>Expectations</a:t>
            </a:r>
            <a:r>
              <a:rPr lang="en-US" sz="4000" dirty="0"/>
              <a:t>…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18</a:t>
            </a:fld>
            <a:endParaRPr lang="en-US" dirty="0"/>
          </a:p>
        </p:txBody>
      </p:sp>
      <p:pic>
        <p:nvPicPr>
          <p:cNvPr id="5" name="Picture 4">
            <a:extLst>
              <a:ext uri="{FF2B5EF4-FFF2-40B4-BE49-F238E27FC236}">
                <a16:creationId xmlns:a16="http://schemas.microsoft.com/office/drawing/2014/main" id="{CEC5153A-5424-463B-91C5-DC92EF43A878}"/>
              </a:ext>
            </a:extLst>
          </p:cNvPr>
          <p:cNvPicPr>
            <a:picLocks noChangeAspect="1"/>
          </p:cNvPicPr>
          <p:nvPr/>
        </p:nvPicPr>
        <p:blipFill>
          <a:blip r:embed="rId2"/>
          <a:stretch>
            <a:fillRect/>
          </a:stretch>
        </p:blipFill>
        <p:spPr>
          <a:xfrm>
            <a:off x="32724" y="0"/>
            <a:ext cx="5418774" cy="6858000"/>
          </a:xfrm>
          <a:prstGeom prst="rect">
            <a:avLst/>
          </a:prstGeom>
        </p:spPr>
      </p:pic>
      <p:pic>
        <p:nvPicPr>
          <p:cNvPr id="6" name="Picture 5">
            <a:extLst>
              <a:ext uri="{FF2B5EF4-FFF2-40B4-BE49-F238E27FC236}">
                <a16:creationId xmlns:a16="http://schemas.microsoft.com/office/drawing/2014/main" id="{4C10CE2F-D996-44ED-858B-75F67051FC28}"/>
              </a:ext>
            </a:extLst>
          </p:cNvPr>
          <p:cNvPicPr>
            <a:picLocks noChangeAspect="1"/>
          </p:cNvPicPr>
          <p:nvPr/>
        </p:nvPicPr>
        <p:blipFill>
          <a:blip r:embed="rId3"/>
          <a:stretch>
            <a:fillRect/>
          </a:stretch>
        </p:blipFill>
        <p:spPr>
          <a:xfrm>
            <a:off x="6387982" y="0"/>
            <a:ext cx="4811412" cy="6858000"/>
          </a:xfrm>
          <a:prstGeom prst="rect">
            <a:avLst/>
          </a:prstGeom>
        </p:spPr>
      </p:pic>
    </p:spTree>
    <p:extLst>
      <p:ext uri="{BB962C8B-B14F-4D97-AF65-F5344CB8AC3E}">
        <p14:creationId xmlns:p14="http://schemas.microsoft.com/office/powerpoint/2010/main" val="1316860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286000" y="480060"/>
            <a:ext cx="7178041" cy="652865"/>
          </a:xfrm>
        </p:spPr>
        <p:txBody>
          <a:bodyPr>
            <a:noAutofit/>
          </a:bodyPr>
          <a:lstStyle/>
          <a:p>
            <a:pPr algn="ctr"/>
            <a:r>
              <a:rPr lang="en-US" sz="4000" dirty="0">
                <a:latin typeface="+mj-lt"/>
              </a:rPr>
              <a:t> Celebrating Success…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19</a:t>
            </a:fld>
            <a:endParaRPr lang="en-US" dirty="0"/>
          </a:p>
        </p:txBody>
      </p:sp>
      <p:sp>
        <p:nvSpPr>
          <p:cNvPr id="7" name="Rectangle 6"/>
          <p:cNvSpPr/>
          <p:nvPr/>
        </p:nvSpPr>
        <p:spPr>
          <a:xfrm>
            <a:off x="2166517" y="1434270"/>
            <a:ext cx="8037657" cy="2308324"/>
          </a:xfrm>
          <a:prstGeom prst="rect">
            <a:avLst/>
          </a:prstGeom>
        </p:spPr>
        <p:txBody>
          <a:bodyPr wrap="square" lIns="91440" tIns="45720" rIns="91440" bIns="45720" anchor="t">
            <a:spAutoFit/>
          </a:bodyPr>
          <a:lstStyle/>
          <a:p>
            <a:r>
              <a:rPr lang="en-GB" sz="2400" dirty="0">
                <a:solidFill>
                  <a:srgbClr val="0070C0"/>
                </a:solidFill>
                <a:latin typeface="+mj-lt"/>
                <a:cs typeface="Century Gothic"/>
              </a:rPr>
              <a:t>Celebration Assembly:  Head Teacher’s Award, Learner of the Week, Well-being Warrior, Respect Certificate.</a:t>
            </a:r>
          </a:p>
          <a:p>
            <a:endParaRPr lang="en-GB" sz="2400" dirty="0">
              <a:solidFill>
                <a:srgbClr val="0070C0"/>
              </a:solidFill>
              <a:latin typeface="+mj-lt"/>
              <a:cs typeface="Century Gothic"/>
            </a:endParaRPr>
          </a:p>
          <a:p>
            <a:r>
              <a:rPr lang="en-GB" sz="2400" dirty="0">
                <a:solidFill>
                  <a:srgbClr val="0070C0"/>
                </a:solidFill>
                <a:latin typeface="+mj-lt"/>
                <a:cs typeface="Century Gothic"/>
              </a:rPr>
              <a:t>Daily: Affirmations, stickers, Dojo Points, verbal praise and feedback</a:t>
            </a:r>
          </a:p>
          <a:p>
            <a:endParaRPr lang="en-GB" sz="2400" dirty="0">
              <a:solidFill>
                <a:srgbClr val="0070C0"/>
              </a:solidFill>
              <a:latin typeface="+mj-lt"/>
              <a:cs typeface="Century Gothic"/>
            </a:endParaRPr>
          </a:p>
        </p:txBody>
      </p:sp>
      <p:pic>
        <p:nvPicPr>
          <p:cNvPr id="3" name="Picture 2">
            <a:extLst>
              <a:ext uri="{FF2B5EF4-FFF2-40B4-BE49-F238E27FC236}">
                <a16:creationId xmlns:a16="http://schemas.microsoft.com/office/drawing/2014/main" id="{A24E0FEF-34CC-4325-8A81-2C1DB933B20F}"/>
              </a:ext>
            </a:extLst>
          </p:cNvPr>
          <p:cNvPicPr>
            <a:picLocks noChangeAspect="1"/>
          </p:cNvPicPr>
          <p:nvPr/>
        </p:nvPicPr>
        <p:blipFill>
          <a:blip r:embed="rId2"/>
          <a:stretch>
            <a:fillRect/>
          </a:stretch>
        </p:blipFill>
        <p:spPr>
          <a:xfrm>
            <a:off x="1515718" y="4725038"/>
            <a:ext cx="1752600" cy="1733550"/>
          </a:xfrm>
          <a:prstGeom prst="rect">
            <a:avLst/>
          </a:prstGeom>
        </p:spPr>
      </p:pic>
      <p:pic>
        <p:nvPicPr>
          <p:cNvPr id="8" name="Picture 7">
            <a:extLst>
              <a:ext uri="{FF2B5EF4-FFF2-40B4-BE49-F238E27FC236}">
                <a16:creationId xmlns:a16="http://schemas.microsoft.com/office/drawing/2014/main" id="{159CE93A-264B-4158-B34A-77F192D7F9D4}"/>
              </a:ext>
            </a:extLst>
          </p:cNvPr>
          <p:cNvPicPr>
            <a:picLocks noChangeAspect="1"/>
          </p:cNvPicPr>
          <p:nvPr/>
        </p:nvPicPr>
        <p:blipFill rotWithShape="1">
          <a:blip r:embed="rId3"/>
          <a:srcRect l="12064" t="16175" r="18750" b="9829"/>
          <a:stretch/>
        </p:blipFill>
        <p:spPr>
          <a:xfrm>
            <a:off x="4054453" y="4765004"/>
            <a:ext cx="2743200" cy="1649546"/>
          </a:xfrm>
          <a:prstGeom prst="rect">
            <a:avLst/>
          </a:prstGeom>
        </p:spPr>
      </p:pic>
      <p:sp>
        <p:nvSpPr>
          <p:cNvPr id="9" name="TextBox 8">
            <a:extLst>
              <a:ext uri="{FF2B5EF4-FFF2-40B4-BE49-F238E27FC236}">
                <a16:creationId xmlns:a16="http://schemas.microsoft.com/office/drawing/2014/main" id="{1B4327DB-84F1-4F22-A3AA-4F7D479537EE}"/>
              </a:ext>
            </a:extLst>
          </p:cNvPr>
          <p:cNvSpPr txBox="1"/>
          <p:nvPr/>
        </p:nvSpPr>
        <p:spPr>
          <a:xfrm>
            <a:off x="7176264" y="4958469"/>
            <a:ext cx="3843131" cy="1077218"/>
          </a:xfrm>
          <a:prstGeom prst="rect">
            <a:avLst/>
          </a:prstGeom>
          <a:noFill/>
        </p:spPr>
        <p:txBody>
          <a:bodyPr wrap="square" rtlCol="0">
            <a:spAutoFit/>
          </a:bodyPr>
          <a:lstStyle/>
          <a:p>
            <a:r>
              <a:rPr lang="en-GB" sz="3200" dirty="0">
                <a:solidFill>
                  <a:srgbClr val="FFFF00"/>
                </a:solidFill>
                <a:latin typeface="+mj-lt"/>
              </a:rPr>
              <a:t>Shakespeare</a:t>
            </a:r>
            <a:r>
              <a:rPr lang="en-GB" sz="3200" dirty="0">
                <a:latin typeface="+mj-lt"/>
              </a:rPr>
              <a:t>   </a:t>
            </a:r>
            <a:r>
              <a:rPr lang="en-GB" sz="3200" dirty="0">
                <a:solidFill>
                  <a:srgbClr val="00B050"/>
                </a:solidFill>
                <a:latin typeface="+mj-lt"/>
              </a:rPr>
              <a:t>Hall</a:t>
            </a:r>
            <a:r>
              <a:rPr lang="en-GB" sz="3200" dirty="0">
                <a:latin typeface="+mj-lt"/>
              </a:rPr>
              <a:t> </a:t>
            </a:r>
            <a:r>
              <a:rPr lang="en-GB" sz="3200" dirty="0">
                <a:solidFill>
                  <a:srgbClr val="FF0000"/>
                </a:solidFill>
                <a:latin typeface="+mj-lt"/>
              </a:rPr>
              <a:t>Arden</a:t>
            </a:r>
            <a:r>
              <a:rPr lang="en-GB" sz="3200" dirty="0">
                <a:latin typeface="+mj-lt"/>
              </a:rPr>
              <a:t>    </a:t>
            </a:r>
            <a:r>
              <a:rPr lang="en-GB" sz="3200" dirty="0">
                <a:solidFill>
                  <a:srgbClr val="0070C0"/>
                </a:solidFill>
                <a:latin typeface="+mj-lt"/>
              </a:rPr>
              <a:t>Hathaway</a:t>
            </a:r>
          </a:p>
        </p:txBody>
      </p:sp>
    </p:spTree>
    <p:extLst>
      <p:ext uri="{BB962C8B-B14F-4D97-AF65-F5344CB8AC3E}">
        <p14:creationId xmlns:p14="http://schemas.microsoft.com/office/powerpoint/2010/main" val="142951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652865"/>
          </a:xfrm>
        </p:spPr>
        <p:txBody>
          <a:bodyPr>
            <a:noAutofit/>
          </a:bodyPr>
          <a:lstStyle/>
          <a:p>
            <a:pPr algn="ctr"/>
            <a:r>
              <a:rPr lang="en-US" sz="4000" dirty="0">
                <a:latin typeface="+mj-lt"/>
              </a:rPr>
              <a:t>AOB…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20</a:t>
            </a:fld>
            <a:endParaRPr lang="en-US" dirty="0"/>
          </a:p>
        </p:txBody>
      </p:sp>
      <p:sp>
        <p:nvSpPr>
          <p:cNvPr id="7" name="Rectangle 6"/>
          <p:cNvSpPr/>
          <p:nvPr/>
        </p:nvSpPr>
        <p:spPr>
          <a:xfrm>
            <a:off x="900691" y="547051"/>
            <a:ext cx="10584180" cy="6456126"/>
          </a:xfrm>
          <a:prstGeom prst="rect">
            <a:avLst/>
          </a:prstGeom>
        </p:spPr>
        <p:txBody>
          <a:bodyPr wrap="square" lIns="91440" tIns="45720" rIns="91440" bIns="45720" anchor="t">
            <a:spAutoFit/>
          </a:bodyPr>
          <a:lstStyle/>
          <a:p>
            <a:endParaRPr lang="en-US" sz="2000" dirty="0">
              <a:solidFill>
                <a:srgbClr val="00B0F0"/>
              </a:solidFill>
              <a:latin typeface="Century Gothic"/>
              <a:cs typeface="Century Gothic"/>
            </a:endParaRPr>
          </a:p>
          <a:p>
            <a:r>
              <a:rPr lang="en-US" sz="2000" dirty="0">
                <a:solidFill>
                  <a:srgbClr val="0070C0"/>
                </a:solidFill>
                <a:latin typeface="+mj-lt"/>
                <a:cs typeface="Century Gothic"/>
              </a:rPr>
              <a:t>Please remind children they have a locker in which to store their items, encourage independence. </a:t>
            </a:r>
          </a:p>
          <a:p>
            <a:endParaRPr lang="en-US" sz="2000" dirty="0">
              <a:solidFill>
                <a:srgbClr val="0070C0"/>
              </a:solidFill>
              <a:latin typeface="+mj-lt"/>
              <a:cs typeface="Century Gothic"/>
            </a:endParaRPr>
          </a:p>
          <a:p>
            <a:r>
              <a:rPr lang="en-US" sz="2000" dirty="0">
                <a:solidFill>
                  <a:srgbClr val="0070C0"/>
                </a:solidFill>
                <a:latin typeface="+mj-lt"/>
                <a:cs typeface="Century Gothic"/>
              </a:rPr>
              <a:t>Arbor – lunches and trip payments</a:t>
            </a:r>
          </a:p>
          <a:p>
            <a:endParaRPr lang="en-US" sz="2000" dirty="0">
              <a:solidFill>
                <a:srgbClr val="0070C0"/>
              </a:solidFill>
              <a:latin typeface="+mj-lt"/>
              <a:cs typeface="Century Gothic"/>
            </a:endParaRPr>
          </a:p>
          <a:p>
            <a:r>
              <a:rPr lang="en-US" sz="2000" dirty="0">
                <a:solidFill>
                  <a:srgbClr val="0070C0"/>
                </a:solidFill>
                <a:latin typeface="+mj-lt"/>
                <a:cs typeface="Century Gothic"/>
              </a:rPr>
              <a:t>Medicines – Only prescribed medicines with child’s name are permitted. They must be handed to the office. No medicines should be left in a child’s bag.</a:t>
            </a:r>
          </a:p>
          <a:p>
            <a:endParaRPr lang="en-US" sz="2000" dirty="0">
              <a:solidFill>
                <a:srgbClr val="0070C0"/>
              </a:solidFill>
              <a:latin typeface="+mj-lt"/>
              <a:cs typeface="Century Gothic"/>
            </a:endParaRPr>
          </a:p>
          <a:p>
            <a:r>
              <a:rPr lang="en-US" sz="2000" dirty="0">
                <a:solidFill>
                  <a:srgbClr val="0070C0"/>
                </a:solidFill>
                <a:latin typeface="+mj-lt"/>
                <a:cs typeface="Century Gothic"/>
              </a:rPr>
              <a:t>Healthy snacks – NUT FREE! No sweets or chocolate. </a:t>
            </a:r>
            <a:r>
              <a:rPr lang="en-US" sz="2000" dirty="0">
                <a:solidFill>
                  <a:srgbClr val="0070C0"/>
                </a:solidFill>
                <a:highlight>
                  <a:srgbClr val="FFFF00"/>
                </a:highlight>
                <a:latin typeface="+mj-lt"/>
                <a:cs typeface="Century Gothic"/>
              </a:rPr>
              <a:t>KS2 children are not provided with fruit.</a:t>
            </a:r>
          </a:p>
          <a:p>
            <a:endParaRPr lang="en-US" sz="2000" dirty="0">
              <a:solidFill>
                <a:srgbClr val="0070C0"/>
              </a:solidFill>
              <a:latin typeface="+mj-lt"/>
              <a:cs typeface="Century Gothic"/>
            </a:endParaRPr>
          </a:p>
          <a:p>
            <a:r>
              <a:rPr lang="en-US" sz="2000" dirty="0">
                <a:solidFill>
                  <a:srgbClr val="0070C0"/>
                </a:solidFill>
                <a:latin typeface="+mj-lt"/>
                <a:cs typeface="Century Gothic"/>
              </a:rPr>
              <a:t>PE days – Mondays and Thursdays. Children to come to school in PE kits.</a:t>
            </a:r>
            <a:endParaRPr lang="en-US" sz="2000" dirty="0">
              <a:solidFill>
                <a:srgbClr val="FF0000"/>
              </a:solidFill>
              <a:latin typeface="+mj-lt"/>
              <a:cs typeface="Century Gothic"/>
            </a:endParaRPr>
          </a:p>
          <a:p>
            <a:endParaRPr lang="en-US" sz="2000" dirty="0">
              <a:solidFill>
                <a:srgbClr val="0070C0"/>
              </a:solidFill>
              <a:latin typeface="+mj-lt"/>
              <a:cs typeface="Century Gothic"/>
            </a:endParaRPr>
          </a:p>
          <a:p>
            <a:r>
              <a:rPr lang="en-US" sz="2000" i="1" dirty="0">
                <a:solidFill>
                  <a:srgbClr val="0070C0"/>
                </a:solidFill>
                <a:latin typeface="+mj-lt"/>
                <a:cs typeface="Century Gothic"/>
              </a:rPr>
              <a:t>Only Y6 are permitted to walk to school and have mobile phones. All Year 3 children must be escorted to and from school. </a:t>
            </a:r>
          </a:p>
          <a:p>
            <a:endParaRPr lang="en-US" sz="2000" i="1" dirty="0">
              <a:solidFill>
                <a:srgbClr val="0070C0"/>
              </a:solidFill>
              <a:latin typeface="+mj-lt"/>
              <a:cs typeface="Century Gothic"/>
            </a:endParaRPr>
          </a:p>
          <a:p>
            <a:r>
              <a:rPr lang="en-US" sz="2000" dirty="0">
                <a:solidFill>
                  <a:srgbClr val="0070C0"/>
                </a:solidFill>
                <a:latin typeface="+mj-lt"/>
                <a:cs typeface="Century Gothic"/>
              </a:rPr>
              <a:t>In accordance to new statutory guidance holidays/leave of absence will NOT be granted except in exceptional circumstances.</a:t>
            </a:r>
          </a:p>
          <a:p>
            <a:pPr algn="ctr">
              <a:lnSpc>
                <a:spcPct val="90000"/>
              </a:lnSpc>
              <a:spcBef>
                <a:spcPts val="1000"/>
              </a:spcBef>
            </a:pPr>
            <a:endParaRPr lang="en-US" sz="2800" dirty="0">
              <a:solidFill>
                <a:srgbClr val="00B0F0"/>
              </a:solidFill>
              <a:latin typeface="Century Gothic"/>
            </a:endParaRPr>
          </a:p>
        </p:txBody>
      </p:sp>
    </p:spTree>
    <p:extLst>
      <p:ext uri="{BB962C8B-B14F-4D97-AF65-F5344CB8AC3E}">
        <p14:creationId xmlns:p14="http://schemas.microsoft.com/office/powerpoint/2010/main" val="2394581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652865"/>
          </a:xfrm>
        </p:spPr>
        <p:txBody>
          <a:bodyPr>
            <a:noAutofit/>
          </a:bodyPr>
          <a:lstStyle/>
          <a:p>
            <a:pPr algn="ctr"/>
            <a:r>
              <a:rPr lang="en-US" sz="4000" dirty="0">
                <a:latin typeface="+mj-lt"/>
              </a:rPr>
              <a:t>Stonehenge</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21</a:t>
            </a:fld>
            <a:endParaRPr lang="en-US" dirty="0"/>
          </a:p>
        </p:txBody>
      </p:sp>
      <p:sp>
        <p:nvSpPr>
          <p:cNvPr id="7" name="Rectangle 6"/>
          <p:cNvSpPr/>
          <p:nvPr/>
        </p:nvSpPr>
        <p:spPr>
          <a:xfrm>
            <a:off x="3026853" y="547051"/>
            <a:ext cx="7282559" cy="6467412"/>
          </a:xfrm>
          <a:prstGeom prst="rect">
            <a:avLst/>
          </a:prstGeom>
        </p:spPr>
        <p:txBody>
          <a:bodyPr wrap="square" lIns="91440" tIns="45720" rIns="91440" bIns="45720" anchor="t">
            <a:spAutoFit/>
          </a:bodyPr>
          <a:lstStyle/>
          <a:p>
            <a:endParaRPr lang="en-US" sz="2000" dirty="0">
              <a:solidFill>
                <a:srgbClr val="0070C0"/>
              </a:solidFill>
              <a:latin typeface="+mj-lt"/>
              <a:cs typeface="Century Gothic"/>
            </a:endParaRPr>
          </a:p>
          <a:p>
            <a:pPr algn="ctr">
              <a:lnSpc>
                <a:spcPct val="90000"/>
              </a:lnSpc>
              <a:spcBef>
                <a:spcPts val="1000"/>
              </a:spcBef>
            </a:pPr>
            <a:r>
              <a:rPr lang="en-US" sz="2800" dirty="0">
                <a:solidFill>
                  <a:srgbClr val="0070C0"/>
                </a:solidFill>
                <a:latin typeface="+mj-lt"/>
              </a:rPr>
              <a:t>Please arrive by 7:55 at the very latest. The bus is arriving at school at 8am.</a:t>
            </a:r>
          </a:p>
          <a:p>
            <a:pPr algn="ctr">
              <a:lnSpc>
                <a:spcPct val="90000"/>
              </a:lnSpc>
              <a:spcBef>
                <a:spcPts val="1000"/>
              </a:spcBef>
            </a:pPr>
            <a:r>
              <a:rPr lang="en-US" sz="2800" dirty="0">
                <a:solidFill>
                  <a:srgbClr val="0070C0"/>
                </a:solidFill>
                <a:latin typeface="+mj-lt"/>
              </a:rPr>
              <a:t>Packed lunch and snacks.</a:t>
            </a:r>
          </a:p>
          <a:p>
            <a:pPr algn="ctr">
              <a:lnSpc>
                <a:spcPct val="90000"/>
              </a:lnSpc>
              <a:spcBef>
                <a:spcPts val="1000"/>
              </a:spcBef>
            </a:pPr>
            <a:r>
              <a:rPr lang="en-US" sz="2800" dirty="0">
                <a:solidFill>
                  <a:srgbClr val="0070C0"/>
                </a:solidFill>
                <a:latin typeface="+mj-lt"/>
              </a:rPr>
              <a:t>Wear school uniform.</a:t>
            </a:r>
          </a:p>
          <a:p>
            <a:pPr algn="ctr">
              <a:lnSpc>
                <a:spcPct val="90000"/>
              </a:lnSpc>
              <a:spcBef>
                <a:spcPts val="1000"/>
              </a:spcBef>
            </a:pPr>
            <a:r>
              <a:rPr lang="en-US" sz="2800" dirty="0">
                <a:solidFill>
                  <a:srgbClr val="0070C0"/>
                </a:solidFill>
                <a:latin typeface="+mj-lt"/>
              </a:rPr>
              <a:t>No electronic devices.</a:t>
            </a:r>
          </a:p>
          <a:p>
            <a:pPr algn="ctr">
              <a:lnSpc>
                <a:spcPct val="90000"/>
              </a:lnSpc>
              <a:spcBef>
                <a:spcPts val="1000"/>
              </a:spcBef>
            </a:pPr>
            <a:r>
              <a:rPr lang="en-US" sz="2800" dirty="0">
                <a:solidFill>
                  <a:srgbClr val="0070C0"/>
                </a:solidFill>
                <a:latin typeface="+mj-lt"/>
              </a:rPr>
              <a:t>The children can bring £10 in a labelled purse.</a:t>
            </a:r>
          </a:p>
          <a:p>
            <a:pPr algn="ctr">
              <a:lnSpc>
                <a:spcPct val="90000"/>
              </a:lnSpc>
              <a:spcBef>
                <a:spcPts val="1000"/>
              </a:spcBef>
            </a:pPr>
            <a:r>
              <a:rPr lang="en-US" sz="2800" dirty="0">
                <a:solidFill>
                  <a:srgbClr val="0070C0"/>
                </a:solidFill>
                <a:latin typeface="+mj-lt"/>
              </a:rPr>
              <a:t>Weather will hopefully be good but a coat may be necessary, a reminder will be sent out the Friday before.</a:t>
            </a:r>
          </a:p>
          <a:p>
            <a:pPr algn="ctr">
              <a:lnSpc>
                <a:spcPct val="90000"/>
              </a:lnSpc>
              <a:spcBef>
                <a:spcPts val="1000"/>
              </a:spcBef>
            </a:pPr>
            <a:r>
              <a:rPr lang="en-US" sz="2800" dirty="0">
                <a:solidFill>
                  <a:srgbClr val="0070C0"/>
                </a:solidFill>
                <a:latin typeface="+mj-lt"/>
              </a:rPr>
              <a:t>     I will also update on dojo of our eta in the evening.</a:t>
            </a:r>
          </a:p>
          <a:p>
            <a:pPr algn="ctr">
              <a:lnSpc>
                <a:spcPct val="90000"/>
              </a:lnSpc>
              <a:spcBef>
                <a:spcPts val="1000"/>
              </a:spcBef>
            </a:pPr>
            <a:endParaRPr lang="en-US" sz="2800" dirty="0">
              <a:solidFill>
                <a:srgbClr val="0070C0"/>
              </a:solidFill>
              <a:latin typeface="+mj-lt"/>
            </a:endParaRPr>
          </a:p>
        </p:txBody>
      </p:sp>
      <p:pic>
        <p:nvPicPr>
          <p:cNvPr id="4098" name="Picture 2" descr="Stonehenge - Wikipedia">
            <a:extLst>
              <a:ext uri="{FF2B5EF4-FFF2-40B4-BE49-F238E27FC236}">
                <a16:creationId xmlns:a16="http://schemas.microsoft.com/office/drawing/2014/main" id="{F9785749-F526-42DC-982E-D89A90A0D9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74118"/>
            <a:ext cx="3069124" cy="2301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889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p:txBody>
          <a:bodyPr>
            <a:normAutofit fontScale="90000"/>
          </a:bodyPr>
          <a:lstStyle/>
          <a:p>
            <a:r>
              <a:rPr lang="en-US" dirty="0"/>
              <a:t>Any Questions?</a:t>
            </a:r>
            <a:endParaRPr lang="ru-RU" dirty="0"/>
          </a:p>
        </p:txBody>
      </p:sp>
      <p:sp>
        <p:nvSpPr>
          <p:cNvPr id="5" name="Text Placeholder 4">
            <a:extLst>
              <a:ext uri="{FF2B5EF4-FFF2-40B4-BE49-F238E27FC236}">
                <a16:creationId xmlns:a16="http://schemas.microsoft.com/office/drawing/2014/main" id="{35C811F0-BF14-4E30-8542-2B11953BBE21}"/>
              </a:ext>
            </a:extLst>
          </p:cNvPr>
          <p:cNvSpPr>
            <a:spLocks noGrp="1"/>
          </p:cNvSpPr>
          <p:nvPr>
            <p:ph type="body" sz="quarter" idx="14"/>
          </p:nvPr>
        </p:nvSpPr>
        <p:spPr/>
        <p:txBody>
          <a:bodyPr/>
          <a:lstStyle/>
          <a:p>
            <a:r>
              <a:rPr lang="en-US" sz="4800" dirty="0">
                <a:latin typeface="+mj-lt"/>
              </a:rPr>
              <a:t>Thank you! </a:t>
            </a:r>
          </a:p>
        </p:txBody>
      </p:sp>
      <p:pic>
        <p:nvPicPr>
          <p:cNvPr id="10" name="Picture Placeholder 9">
            <a:extLst>
              <a:ext uri="{FF2B5EF4-FFF2-40B4-BE49-F238E27FC236}">
                <a16:creationId xmlns:a16="http://schemas.microsoft.com/office/drawing/2014/main" id="{94B66968-70BD-4772-8B05-E0574744C31B}"/>
              </a:ext>
            </a:extLst>
          </p:cNvPr>
          <p:cNvPicPr>
            <a:picLocks noGrp="1" noChangeAspect="1"/>
          </p:cNvPicPr>
          <p:nvPr>
            <p:ph type="pic" sz="quarter" idx="13"/>
          </p:nvPr>
        </p:nvPicPr>
        <p:blipFill rotWithShape="1">
          <a:blip r:embed="rId2"/>
          <a:srcRect l="12138" t="6802" r="20529" b="160"/>
          <a:stretch/>
        </p:blipFill>
        <p:spPr>
          <a:xfrm rot="20954427">
            <a:off x="369260" y="2386582"/>
            <a:ext cx="4437853" cy="2885127"/>
          </a:xfrm>
          <a:prstGeom prst="rect">
            <a:avLst/>
          </a:prstGeom>
        </p:spPr>
      </p:pic>
    </p:spTree>
    <p:extLst>
      <p:ext uri="{BB962C8B-B14F-4D97-AF65-F5344CB8AC3E}">
        <p14:creationId xmlns:p14="http://schemas.microsoft.com/office/powerpoint/2010/main" val="4210481947"/>
      </p:ext>
    </p:extLst>
  </p:cSld>
  <p:clrMapOvr>
    <a:masterClrMapping/>
  </p:clrMapOvr>
</p:sld>
</file>

<file path=ppt/theme/theme1.xml><?xml version="1.0" encoding="utf-8"?>
<a:theme xmlns:a="http://schemas.openxmlformats.org/drawingml/2006/main" name="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0D5DCC268AEE47A0E9BDEFD0D9F167" ma:contentTypeVersion="23" ma:contentTypeDescription="Create a new document." ma:contentTypeScope="" ma:versionID="47c4ba1ba657e14b1cf9d08a34c44087">
  <xsd:schema xmlns:xsd="http://www.w3.org/2001/XMLSchema" xmlns:xs="http://www.w3.org/2001/XMLSchema" xmlns:p="http://schemas.microsoft.com/office/2006/metadata/properties" xmlns:ns2="82dc66be-97a6-4b31-86c5-9e8a1a242406" xmlns:ns3="9b47b90d-6210-4d34-a494-6091db84ebf0" targetNamespace="http://schemas.microsoft.com/office/2006/metadata/properties" ma:root="true" ma:fieldsID="5bfb76c5042135e3104f931022dc7e05" ns2:_="" ns3:_="">
    <xsd:import namespace="82dc66be-97a6-4b31-86c5-9e8a1a242406"/>
    <xsd:import namespace="9b47b90d-6210-4d34-a494-6091db84ebf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LengthInSeconds" minOccurs="0"/>
                <xsd:element ref="ns3:SharedWithUsers" minOccurs="0"/>
                <xsd:element ref="ns3:SharedWithDetail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dc66be-97a6-4b31-86c5-9e8a1a242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6852029-6d2b-4c75-93a9-4e576541db9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47b90d-6210-4d34-a494-6091db84ebf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e3a2bc9-8454-4ff4-ae4d-6b1f9dc69c81}" ma:internalName="TaxCatchAll" ma:showField="CatchAllData" ma:web="9b47b90d-6210-4d34-a494-6091db84eb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b47b90d-6210-4d34-a494-6091db84ebf0" xsi:nil="true"/>
    <lcf76f155ced4ddcb4097134ff3c332f xmlns="82dc66be-97a6-4b31-86c5-9e8a1a24240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BCBA005-C423-4194-8BF7-C58657D89D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dc66be-97a6-4b31-86c5-9e8a1a242406"/>
    <ds:schemaRef ds:uri="9b47b90d-6210-4d34-a494-6091db84eb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EE5440-5A1F-438E-9118-BE5E33F9727E}">
  <ds:schemaRefs>
    <ds:schemaRef ds:uri="http://schemas.microsoft.com/sharepoint/v3/contenttype/forms"/>
  </ds:schemaRefs>
</ds:datastoreItem>
</file>

<file path=customXml/itemProps3.xml><?xml version="1.0" encoding="utf-8"?>
<ds:datastoreItem xmlns:ds="http://schemas.openxmlformats.org/officeDocument/2006/customXml" ds:itemID="{BEF6C8FF-3D90-457B-9108-406F928CD7CB}">
  <ds:schemaRefs>
    <ds:schemaRef ds:uri="http://purl.org/dc/terms/"/>
    <ds:schemaRef ds:uri="http://schemas.microsoft.com/office/2006/metadata/properties"/>
    <ds:schemaRef ds:uri="http://schemas.openxmlformats.org/package/2006/metadata/core-properties"/>
    <ds:schemaRef ds:uri="e51a3c5e-db0b-47ec-a4e1-4b4eaffa9374"/>
    <ds:schemaRef ds:uri="http://schemas.microsoft.com/office/infopath/2007/PartnerControls"/>
    <ds:schemaRef ds:uri="http://purl.org/dc/elements/1.1/"/>
    <ds:schemaRef ds:uri="http://www.w3.org/XML/1998/namespace"/>
    <ds:schemaRef ds:uri="http://schemas.microsoft.com/office/2006/documentManagement/types"/>
    <ds:schemaRef ds:uri="6384b66f-79fa-47ef-b610-a04b6fd5c3bf"/>
    <ds:schemaRef ds:uri="http://purl.org/dc/dcmitype/"/>
    <ds:schemaRef ds:uri="9b47b90d-6210-4d34-a494-6091db84ebf0"/>
    <ds:schemaRef ds:uri="82dc66be-97a6-4b31-86c5-9e8a1a242406"/>
  </ds:schemaRefs>
</ds:datastoreItem>
</file>

<file path=docProps/app.xml><?xml version="1.0" encoding="utf-8"?>
<Properties xmlns="http://schemas.openxmlformats.org/officeDocument/2006/extended-properties" xmlns:vt="http://schemas.openxmlformats.org/officeDocument/2006/docPropsVTypes">
  <Template>Elementary school presentation</Template>
  <TotalTime>0</TotalTime>
  <Words>1596</Words>
  <Application>Microsoft Office PowerPoint</Application>
  <PresentationFormat>Widescreen</PresentationFormat>
  <Paragraphs>182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Welcome to Year 3</vt:lpstr>
      <vt:lpstr>Meet the teachers</vt:lpstr>
      <vt:lpstr>A typical day in Year 4…</vt:lpstr>
      <vt:lpstr>The timetable will look similar to this, occasionally we shuffle foundation subjects around to accommodate different types of learning or longer projects. This year we have and A/B cycle where children will get an extra STEM based lesson fortnightly.</vt:lpstr>
      <vt:lpstr>The timetable will look similar to this, occasionally we shuffle foundation subjects around to accommodate different types of learning or longer projects. This year we have and A/B cycle where children will get an extra STEM based lesson fortnightly.</vt:lpstr>
      <vt:lpstr>Year 3’s Creative Learning Themes for 2026-2027</vt:lpstr>
      <vt:lpstr>English Key Texts</vt:lpstr>
      <vt:lpstr> Maths</vt:lpstr>
      <vt:lpstr>Topic Learning</vt:lpstr>
      <vt:lpstr>PE and Outdoor Learning</vt:lpstr>
      <vt:lpstr>Trips &amp; Visitors...</vt:lpstr>
      <vt:lpstr>Assessment…</vt:lpstr>
      <vt:lpstr>Home Learning…</vt:lpstr>
      <vt:lpstr>Communication…</vt:lpstr>
      <vt:lpstr>Communication…</vt:lpstr>
      <vt:lpstr>Designated Safeguarding leads...… </vt:lpstr>
      <vt:lpstr> Expectations… </vt:lpstr>
      <vt:lpstr> Expectations… </vt:lpstr>
      <vt:lpstr> Celebrating Success…</vt:lpstr>
      <vt:lpstr>AOB… </vt:lpstr>
      <vt:lpstr>Stonehenge</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2</dc:title>
  <dc:creator/>
  <cp:lastModifiedBy/>
  <cp:revision>372</cp:revision>
  <dcterms:created xsi:type="dcterms:W3CDTF">2021-07-14T13:54:52Z</dcterms:created>
  <dcterms:modified xsi:type="dcterms:W3CDTF">2026-09-08T15:51:12Z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0x010100290D5DCC268AEE47A0E9BDEFD0D9F167</vt:lpwstr>
  </property>
  <property fmtid="{D5CDD505-2E9C-101B-9397-08002B2CF9AE}" pid="3" name="MediaServiceImageTags">
    <vt:lpwstr/>
  </property>
</Properties>
</file>