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2"/>
  </p:notesMasterIdLst>
  <p:handoutMasterIdLst>
    <p:handoutMasterId r:id="rId23"/>
  </p:handoutMasterIdLst>
  <p:sldIdLst>
    <p:sldId id="256" r:id="rId5"/>
    <p:sldId id="258" r:id="rId6"/>
    <p:sldId id="263" r:id="rId7"/>
    <p:sldId id="267" r:id="rId8"/>
    <p:sldId id="280" r:id="rId9"/>
    <p:sldId id="268" r:id="rId10"/>
    <p:sldId id="279" r:id="rId11"/>
    <p:sldId id="278" r:id="rId12"/>
    <p:sldId id="266" r:id="rId13"/>
    <p:sldId id="276" r:id="rId14"/>
    <p:sldId id="272" r:id="rId15"/>
    <p:sldId id="273" r:id="rId16"/>
    <p:sldId id="271" r:id="rId17"/>
    <p:sldId id="277" r:id="rId18"/>
    <p:sldId id="274" r:id="rId19"/>
    <p:sldId id="275" r:id="rId20"/>
    <p:sldId id="26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9F015-27A4-7B39-A7CE-B07A61A17E2F}" v="10" dt="2025-07-15T11:24:49.585"/>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47" d="100"/>
          <a:sy n="47" d="100"/>
        </p:scale>
        <p:origin x="48" y="35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9/11/2025</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9/11/2025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Welcome to Year 5</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normAutofit/>
          </a:bodyPr>
          <a:lstStyle/>
          <a:p>
            <a:r>
              <a:rPr lang="en-GB" dirty="0"/>
              <a:t>Mrs </a:t>
            </a:r>
            <a:r>
              <a:rPr lang="en-GB" dirty="0" err="1"/>
              <a:t>Nailor</a:t>
            </a:r>
            <a:r>
              <a:rPr lang="en-GB" dirty="0"/>
              <a:t> and Mrs Buchanan </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0" y="713389"/>
            <a:ext cx="11475720" cy="6515630"/>
          </a:xfrm>
          <a:prstGeom prst="rect">
            <a:avLst/>
          </a:prstGeom>
        </p:spPr>
        <p:txBody>
          <a:bodyPr wrap="square" lIns="91440" tIns="45720" rIns="91440" bIns="45720" anchor="t">
            <a:spAutoFit/>
          </a:bodyPr>
          <a:lstStyle/>
          <a:p>
            <a:pPr algn="ctr"/>
            <a:r>
              <a:rPr lang="en-US" sz="2320" dirty="0">
                <a:solidFill>
                  <a:schemeClr val="accent2"/>
                </a:solidFill>
              </a:rPr>
              <a:t>Children are all expected to </a:t>
            </a:r>
            <a:r>
              <a:rPr lang="en-US" sz="2320" b="1" dirty="0">
                <a:solidFill>
                  <a:schemeClr val="accent2"/>
                </a:solidFill>
              </a:rPr>
              <a:t>read</a:t>
            </a:r>
            <a:r>
              <a:rPr lang="en-US" sz="2320" dirty="0">
                <a:solidFill>
                  <a:schemeClr val="accent2"/>
                </a:solidFill>
              </a:rPr>
              <a:t> once at home at least 3 times a week and this should be recorded in their diaries. They can record this themselves. </a:t>
            </a:r>
            <a:br>
              <a:rPr lang="en-US" sz="2320" dirty="0">
                <a:solidFill>
                  <a:schemeClr val="accent2"/>
                </a:solidFill>
              </a:rPr>
            </a:br>
            <a:r>
              <a:rPr lang="en-US" sz="2320" dirty="0">
                <a:solidFill>
                  <a:schemeClr val="accent2"/>
                </a:solidFill>
              </a:rPr>
              <a:t> </a:t>
            </a:r>
          </a:p>
          <a:p>
            <a:pPr algn="ctr"/>
            <a:r>
              <a:rPr lang="en-US" sz="2320" dirty="0">
                <a:solidFill>
                  <a:schemeClr val="accent2"/>
                </a:solidFill>
              </a:rPr>
              <a:t>Children will be given a </a:t>
            </a:r>
            <a:r>
              <a:rPr lang="en-US" sz="2320" dirty="0" err="1">
                <a:solidFill>
                  <a:schemeClr val="accent2"/>
                </a:solidFill>
              </a:rPr>
              <a:t>maths</a:t>
            </a:r>
            <a:r>
              <a:rPr lang="en-US" sz="2320" dirty="0">
                <a:solidFill>
                  <a:schemeClr val="accent2"/>
                </a:solidFill>
              </a:rPr>
              <a:t> </a:t>
            </a:r>
            <a:r>
              <a:rPr lang="en-US" sz="2320" b="1" dirty="0">
                <a:solidFill>
                  <a:schemeClr val="accent2"/>
                </a:solidFill>
              </a:rPr>
              <a:t>Key Instant Recall Facts (KIRF) </a:t>
            </a:r>
            <a:r>
              <a:rPr lang="en-US" sz="2320" dirty="0">
                <a:solidFill>
                  <a:schemeClr val="accent2"/>
                </a:solidFill>
              </a:rPr>
              <a:t>for each term, which will give you ideas of things you can recap at home to help with fluency. These will be quick ideas of things they can </a:t>
            </a:r>
            <a:r>
              <a:rPr lang="en-US" sz="2320" dirty="0" err="1">
                <a:solidFill>
                  <a:schemeClr val="accent2"/>
                </a:solidFill>
              </a:rPr>
              <a:t>practise</a:t>
            </a:r>
            <a:r>
              <a:rPr lang="en-US" sz="2320" dirty="0">
                <a:solidFill>
                  <a:schemeClr val="accent2"/>
                </a:solidFill>
              </a:rPr>
              <a:t> in the car, on the way to school or whilst queuing at the shops etc.</a:t>
            </a:r>
          </a:p>
          <a:p>
            <a:pPr algn="ctr"/>
            <a:endParaRPr lang="en-US" sz="2320" dirty="0">
              <a:solidFill>
                <a:schemeClr val="accent2"/>
              </a:solidFill>
            </a:endParaRPr>
          </a:p>
          <a:p>
            <a:pPr algn="ctr"/>
            <a:r>
              <a:rPr lang="en-US" sz="2320" dirty="0">
                <a:solidFill>
                  <a:schemeClr val="accent2"/>
                </a:solidFill>
              </a:rPr>
              <a:t>Children should also complete at least 20 minutes </a:t>
            </a:r>
            <a:r>
              <a:rPr lang="en-US" sz="2320" b="1" dirty="0">
                <a:solidFill>
                  <a:schemeClr val="accent2"/>
                </a:solidFill>
              </a:rPr>
              <a:t>of times table rock stars </a:t>
            </a:r>
            <a:r>
              <a:rPr lang="en-US" sz="2320" dirty="0">
                <a:solidFill>
                  <a:schemeClr val="accent2"/>
                </a:solidFill>
              </a:rPr>
              <a:t>three times a week.</a:t>
            </a:r>
          </a:p>
          <a:p>
            <a:pPr algn="ctr"/>
            <a:endParaRPr lang="en-US" sz="2320" dirty="0">
              <a:solidFill>
                <a:schemeClr val="accent2"/>
              </a:solidFill>
            </a:endParaRPr>
          </a:p>
          <a:p>
            <a:pPr algn="ctr"/>
            <a:r>
              <a:rPr lang="en-US" sz="2320" dirty="0">
                <a:solidFill>
                  <a:schemeClr val="accent2"/>
                </a:solidFill>
              </a:rPr>
              <a:t>They will also have a weekly spelling tests so children should be practicing these spellings each week as part of their homework. Children may have individual spellings of common exception words from previous years or that we have noticed they need to practice from lessons. Please encourage them to focus on these words first.</a:t>
            </a:r>
          </a:p>
          <a:p>
            <a:pPr algn="ctr"/>
            <a:endParaRPr lang="en-US" sz="2320" dirty="0">
              <a:solidFill>
                <a:schemeClr val="accent2"/>
              </a:solidFill>
            </a:endParaRPr>
          </a:p>
          <a:p>
            <a:pPr algn="ctr"/>
            <a:r>
              <a:rPr lang="en-US" sz="2320" dirty="0">
                <a:solidFill>
                  <a:schemeClr val="accent2"/>
                </a:solidFill>
              </a:rPr>
              <a:t>Home learning is for recall of facts, knowledge and skills learnt. It will not be marked</a:t>
            </a:r>
            <a:br>
              <a:rPr lang="en-US" sz="2320" dirty="0">
                <a:solidFill>
                  <a:schemeClr val="accent2"/>
                </a:solidFill>
              </a:rPr>
            </a:br>
            <a:r>
              <a:rPr lang="en-US" sz="2320" dirty="0">
                <a:solidFill>
                  <a:schemeClr val="accent2"/>
                </a:solidFill>
              </a:rPr>
              <a:t> but any completed will be rewarded with dojos or stickers. </a:t>
            </a:r>
          </a:p>
          <a:p>
            <a:pPr algn="ctr"/>
            <a:r>
              <a:rPr lang="en-US" sz="2300" dirty="0">
                <a:solidFill>
                  <a:schemeClr val="accent2"/>
                </a:solidFill>
              </a:rPr>
              <a:t>. </a:t>
            </a:r>
          </a:p>
        </p:txBody>
      </p:sp>
    </p:spTree>
    <p:extLst>
      <p:ext uri="{BB962C8B-B14F-4D97-AF65-F5344CB8AC3E}">
        <p14:creationId xmlns:p14="http://schemas.microsoft.com/office/powerpoint/2010/main" val="92391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1257300" y="794802"/>
            <a:ext cx="9906444" cy="6432530"/>
          </a:xfrm>
          <a:prstGeom prst="rect">
            <a:avLst/>
          </a:prstGeom>
        </p:spPr>
        <p:txBody>
          <a:bodyPr wrap="square" lIns="91440" tIns="45720" rIns="91440" bIns="45720" anchor="t">
            <a:spAutoFit/>
          </a:bodyPr>
          <a:lstStyle/>
          <a:p>
            <a:r>
              <a:rPr lang="en-GB" sz="2600" dirty="0">
                <a:solidFill>
                  <a:srgbClr val="00B0F0"/>
                </a:solidFill>
                <a:cs typeface="Century Gothic"/>
              </a:rPr>
              <a:t>Behaviour – high expectations, in class and in the playground, on school on trips and when visitors are in or in after school clubs..</a:t>
            </a:r>
          </a:p>
          <a:p>
            <a:endParaRPr lang="en-GB" sz="2600" dirty="0">
              <a:solidFill>
                <a:srgbClr val="00B0F0"/>
              </a:solidFill>
              <a:cs typeface="Century Gothic"/>
            </a:endParaRPr>
          </a:p>
          <a:p>
            <a:r>
              <a:rPr lang="en-GB" sz="2600" dirty="0">
                <a:solidFill>
                  <a:srgbClr val="00B0F0"/>
                </a:solidFill>
                <a:cs typeface="Century Gothic"/>
              </a:rPr>
              <a:t>School uniform/PE kit/ snack pots should all be clearly labelled and it is the children's responsibility to look after these. </a:t>
            </a:r>
          </a:p>
          <a:p>
            <a:endParaRPr lang="en-GB" sz="2600" dirty="0">
              <a:solidFill>
                <a:srgbClr val="00B0F0"/>
              </a:solidFill>
              <a:cs typeface="Century Gothic"/>
            </a:endParaRPr>
          </a:p>
          <a:p>
            <a:r>
              <a:rPr lang="en-GB" sz="2600" dirty="0">
                <a:solidFill>
                  <a:srgbClr val="00B0F0"/>
                </a:solidFill>
                <a:cs typeface="Century Gothic"/>
              </a:rPr>
              <a:t>Named water bottle should be in school every day.</a:t>
            </a:r>
          </a:p>
          <a:p>
            <a:endParaRPr lang="en-GB" sz="2600" dirty="0">
              <a:solidFill>
                <a:srgbClr val="00B0F0"/>
              </a:solidFill>
              <a:cs typeface="Century Gothic"/>
            </a:endParaRPr>
          </a:p>
          <a:p>
            <a:r>
              <a:rPr lang="en-GB" sz="2600" dirty="0">
                <a:solidFill>
                  <a:srgbClr val="00B0F0"/>
                </a:solidFill>
                <a:cs typeface="Century Gothic"/>
              </a:rPr>
              <a:t>Presentation of their work at all times</a:t>
            </a:r>
          </a:p>
          <a:p>
            <a:endParaRPr lang="en-GB" sz="2600" dirty="0">
              <a:solidFill>
                <a:srgbClr val="00B0F0"/>
              </a:solidFill>
              <a:cs typeface="Century Gothic"/>
            </a:endParaRPr>
          </a:p>
          <a:p>
            <a:r>
              <a:rPr lang="en-GB" sz="2600" dirty="0">
                <a:solidFill>
                  <a:srgbClr val="00B0F0"/>
                </a:solidFill>
                <a:cs typeface="Century Gothic"/>
              </a:rPr>
              <a:t>Encourage independence – children to inform when they need a book changed, need to remember to hand in letter, take sheets home, remember to wear their PE kit or uniform and show any homework. </a:t>
            </a:r>
            <a:r>
              <a:rPr lang="en-US" sz="2400" dirty="0">
                <a:solidFill>
                  <a:srgbClr val="00B0F0"/>
                </a:solidFill>
                <a:cs typeface="Century Gothic"/>
              </a:rPr>
              <a:t>Remind children they have a locker in which to store their items, encourage that independence. </a:t>
            </a:r>
          </a:p>
          <a:p>
            <a:endParaRPr lang="en-GB" sz="2600" dirty="0">
              <a:solidFill>
                <a:srgbClr val="00B0F0"/>
              </a:solidFill>
              <a:cs typeface="Century Gothic"/>
            </a:endParaRPr>
          </a:p>
        </p:txBody>
      </p:sp>
    </p:spTree>
    <p:extLst>
      <p:ext uri="{BB962C8B-B14F-4D97-AF65-F5344CB8AC3E}">
        <p14:creationId xmlns:p14="http://schemas.microsoft.com/office/powerpoint/2010/main" val="392489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238865" y="1712598"/>
            <a:ext cx="10953135" cy="4401205"/>
          </a:xfrm>
          <a:prstGeom prst="rect">
            <a:avLst/>
          </a:prstGeom>
        </p:spPr>
        <p:txBody>
          <a:bodyPr wrap="square" lIns="91440" tIns="45720" rIns="91440" bIns="45720" anchor="t">
            <a:spAutoFit/>
          </a:bodyPr>
          <a:lstStyle/>
          <a:p>
            <a:r>
              <a:rPr lang="en-GB" sz="3200" dirty="0">
                <a:solidFill>
                  <a:srgbClr val="00B0F0"/>
                </a:solidFill>
                <a:cs typeface="Century Gothic"/>
              </a:rPr>
              <a:t>Weekly certificates of head teachers award and learner of the week to celebrate success.</a:t>
            </a:r>
          </a:p>
          <a:p>
            <a:endParaRPr lang="en-GB" sz="3200" dirty="0">
              <a:solidFill>
                <a:srgbClr val="00B0F0"/>
              </a:solidFill>
              <a:cs typeface="Century Gothic"/>
            </a:endParaRPr>
          </a:p>
          <a:p>
            <a:r>
              <a:rPr lang="en-GB" sz="3200" dirty="0">
                <a:solidFill>
                  <a:srgbClr val="00B0F0"/>
                </a:solidFill>
                <a:cs typeface="Century Gothic"/>
              </a:rPr>
              <a:t>Well–being warriors and respect awards</a:t>
            </a:r>
          </a:p>
          <a:p>
            <a:endParaRPr lang="en-GB" sz="3200" dirty="0">
              <a:solidFill>
                <a:srgbClr val="00B0F0"/>
              </a:solidFill>
              <a:cs typeface="Century Gothic"/>
            </a:endParaRPr>
          </a:p>
          <a:p>
            <a:r>
              <a:rPr lang="en-GB" sz="3200" dirty="0">
                <a:solidFill>
                  <a:srgbClr val="00B0F0"/>
                </a:solidFill>
                <a:cs typeface="Century Gothic"/>
              </a:rPr>
              <a:t>Stickers, Dojo points and going on the WOW wall.</a:t>
            </a:r>
          </a:p>
          <a:p>
            <a:endParaRPr lang="en-GB" sz="3200" dirty="0">
              <a:solidFill>
                <a:srgbClr val="00B0F0"/>
              </a:solidFill>
              <a:cs typeface="Century Gothic"/>
            </a:endParaRPr>
          </a:p>
          <a:p>
            <a:r>
              <a:rPr lang="en-GB" sz="3200" dirty="0">
                <a:solidFill>
                  <a:srgbClr val="00B0F0"/>
                </a:solidFill>
                <a:cs typeface="Century Gothic"/>
              </a:rPr>
              <a:t>Instagram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303021" y="764024"/>
            <a:ext cx="9601200" cy="6093976"/>
          </a:xfrm>
          <a:prstGeom prst="rect">
            <a:avLst/>
          </a:prstGeom>
        </p:spPr>
        <p:txBody>
          <a:bodyPr wrap="square" lIns="91440" tIns="45720" rIns="91440" bIns="45720" anchor="t">
            <a:spAutoFit/>
          </a:bodyPr>
          <a:lstStyle/>
          <a:p>
            <a:r>
              <a:rPr lang="en-GB" sz="2400" dirty="0">
                <a:solidFill>
                  <a:srgbClr val="00B0F0"/>
                </a:solidFill>
                <a:cs typeface="Century Gothic"/>
              </a:rPr>
              <a:t>Class dojo is our only form on communication. I will update the class story page with key information when needed. </a:t>
            </a:r>
          </a:p>
          <a:p>
            <a:endParaRPr lang="en-GB" sz="2400" dirty="0">
              <a:solidFill>
                <a:srgbClr val="00B0F0"/>
              </a:solidFill>
              <a:cs typeface="Century Gothic"/>
            </a:endParaRPr>
          </a:p>
          <a:p>
            <a:r>
              <a:rPr lang="en-GB" sz="2400" dirty="0">
                <a:solidFill>
                  <a:srgbClr val="00B0F0"/>
                </a:solidFill>
                <a:cs typeface="Century Gothic"/>
              </a:rPr>
              <a:t>Children will be given positive dojos regularly, negative dojos can also be given, however, hopefully won’t need to be!</a:t>
            </a:r>
          </a:p>
          <a:p>
            <a:endParaRPr lang="en-GB" sz="2400" dirty="0">
              <a:solidFill>
                <a:srgbClr val="00B0F0"/>
              </a:solidFill>
              <a:cs typeface="Century Gothic"/>
            </a:endParaRPr>
          </a:p>
          <a:p>
            <a:r>
              <a:rPr lang="en-GB" sz="2400" dirty="0" err="1">
                <a:solidFill>
                  <a:srgbClr val="00B0F0"/>
                </a:solidFill>
                <a:cs typeface="Century Gothic"/>
              </a:rPr>
              <a:t>Parentpay</a:t>
            </a:r>
            <a:r>
              <a:rPr lang="en-GB" sz="2400" dirty="0">
                <a:solidFill>
                  <a:srgbClr val="00B0F0"/>
                </a:solidFill>
                <a:cs typeface="Century Gothic"/>
              </a:rPr>
              <a:t> will remain as it was, as will Instagram. </a:t>
            </a:r>
          </a:p>
          <a:p>
            <a:endParaRPr lang="en-GB" sz="2400" dirty="0">
              <a:solidFill>
                <a:srgbClr val="00B0F0"/>
              </a:solidFill>
              <a:cs typeface="Century Gothic"/>
            </a:endParaRPr>
          </a:p>
          <a:p>
            <a:r>
              <a:rPr lang="en-GB" sz="2400" dirty="0">
                <a:solidFill>
                  <a:srgbClr val="00B0F0"/>
                </a:solidFill>
                <a:cs typeface="Century Gothic"/>
              </a:rPr>
              <a:t>Accident forms will be given out for any minor injuries, such as cuts and grazes. Any serious injuries or head injuries (even if minor) will be a phone call.</a:t>
            </a:r>
          </a:p>
          <a:p>
            <a:endParaRPr lang="en-GB" sz="2400" dirty="0">
              <a:solidFill>
                <a:srgbClr val="00B0F0"/>
              </a:solidFill>
              <a:cs typeface="Century Gothic"/>
            </a:endParaRPr>
          </a:p>
          <a:p>
            <a:r>
              <a:rPr lang="en-GB" sz="2400" dirty="0">
                <a:solidFill>
                  <a:srgbClr val="00B0F0"/>
                </a:solidFill>
                <a:cs typeface="Century Gothic"/>
              </a:rPr>
              <a:t>Please check the website and </a:t>
            </a:r>
            <a:r>
              <a:rPr lang="en-GB" sz="2400" dirty="0" err="1">
                <a:solidFill>
                  <a:srgbClr val="00B0F0"/>
                </a:solidFill>
                <a:cs typeface="Century Gothic"/>
              </a:rPr>
              <a:t>classdojo</a:t>
            </a:r>
            <a:r>
              <a:rPr lang="en-GB" sz="2400" dirty="0">
                <a:solidFill>
                  <a:srgbClr val="00B0F0"/>
                </a:solidFill>
                <a:cs typeface="Century Gothic"/>
              </a:rPr>
              <a:t> for copies of our class timetables and messages. </a:t>
            </a:r>
          </a:p>
          <a:p>
            <a:endParaRPr lang="en-GB" sz="3200" dirty="0">
              <a:solidFill>
                <a:srgbClr val="00B0F0"/>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378105" y="1509635"/>
            <a:ext cx="10427895" cy="4801314"/>
          </a:xfrm>
          <a:prstGeom prst="rect">
            <a:avLst/>
          </a:prstGeom>
        </p:spPr>
        <p:txBody>
          <a:bodyPr wrap="square" lIns="91440" tIns="45720" rIns="91440" bIns="45720" anchor="t">
            <a:spAutoFit/>
          </a:bodyPr>
          <a:lstStyle/>
          <a:p>
            <a:r>
              <a:rPr lang="en-GB" sz="2800" dirty="0">
                <a:solidFill>
                  <a:srgbClr val="00B0F0"/>
                </a:solidFill>
                <a:cs typeface="Century Gothic"/>
              </a:rPr>
              <a:t>We are always here to support and listen whatever it may be. </a:t>
            </a:r>
          </a:p>
          <a:p>
            <a:endParaRPr lang="en-GB" sz="2800" dirty="0">
              <a:solidFill>
                <a:srgbClr val="00B0F0"/>
              </a:solidFill>
              <a:cs typeface="Century Gothic"/>
            </a:endParaRPr>
          </a:p>
          <a:p>
            <a:r>
              <a:rPr lang="en-GB" sz="2800" dirty="0">
                <a:solidFill>
                  <a:srgbClr val="00B0F0"/>
                </a:solidFill>
                <a:cs typeface="Century Gothic"/>
              </a:rPr>
              <a:t>If you have any minor inquiries you can contact me through admin for the attention of me. We are also now only allowed to respond to emails weekdays between 8am and 6pm. </a:t>
            </a:r>
          </a:p>
          <a:p>
            <a:endParaRPr lang="en-GB" sz="2800" dirty="0">
              <a:solidFill>
                <a:srgbClr val="00B0F0"/>
              </a:solidFill>
              <a:cs typeface="Century Gothic"/>
            </a:endParaRPr>
          </a:p>
          <a:p>
            <a:r>
              <a:rPr lang="en-GB" sz="2800" dirty="0">
                <a:solidFill>
                  <a:srgbClr val="00B0F0"/>
                </a:solidFill>
                <a:cs typeface="Century Gothic"/>
              </a:rPr>
              <a:t>Important issues can be spoken about in person and appointments with myself can either be arranged via the school office or directly at the end of the day. </a:t>
            </a:r>
          </a:p>
          <a:p>
            <a:endParaRPr lang="en-GB" sz="3200" dirty="0">
              <a:solidFill>
                <a:srgbClr val="00B0F0"/>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232238" y="835745"/>
            <a:ext cx="11331283" cy="6702348"/>
          </a:xfrm>
          <a:prstGeom prst="rect">
            <a:avLst/>
          </a:prstGeom>
        </p:spPr>
        <p:txBody>
          <a:bodyPr wrap="square" lIns="91440" tIns="45720" rIns="91440" bIns="45720" anchor="t">
            <a:spAutoFit/>
          </a:bodyPr>
          <a:lstStyle/>
          <a:p>
            <a:r>
              <a:rPr lang="en-US" dirty="0">
                <a:solidFill>
                  <a:srgbClr val="00B0F0"/>
                </a:solidFill>
                <a:latin typeface="Century Gothic"/>
                <a:cs typeface="Century Gothic"/>
              </a:rPr>
              <a:t>Medicines – Only prescribed medicines with child’s name on are allowed. They must be handed to the office. No medicines should be left in a child’s bag.</a:t>
            </a: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Healthy snacks – NUT FREE!</a:t>
            </a: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Children will get changed in school for PE so please make sure there PE bags and trainers are in school on PE days… Tuesday and Thursdays</a:t>
            </a:r>
          </a:p>
          <a:p>
            <a:endParaRPr lang="en-US" dirty="0">
              <a:solidFill>
                <a:srgbClr val="00B0F0"/>
              </a:solidFill>
              <a:latin typeface="Century Gothic"/>
              <a:cs typeface="Century Gothic"/>
            </a:endParaRPr>
          </a:p>
          <a:p>
            <a:r>
              <a:rPr lang="en-US">
                <a:solidFill>
                  <a:srgbClr val="00B0F0"/>
                </a:solidFill>
                <a:latin typeface="Century Gothic"/>
                <a:cs typeface="Century Gothic"/>
              </a:rPr>
              <a:t>	    Only </a:t>
            </a:r>
            <a:r>
              <a:rPr lang="en-US" dirty="0">
                <a:solidFill>
                  <a:srgbClr val="00B0F0"/>
                </a:solidFill>
                <a:latin typeface="Century Gothic"/>
                <a:cs typeface="Century Gothic"/>
              </a:rPr>
              <a:t>Year 6 children have permission to walk to and from school on their own and </a:t>
            </a:r>
            <a:r>
              <a:rPr lang="en-US">
                <a:solidFill>
                  <a:srgbClr val="00B0F0"/>
                </a:solidFill>
                <a:latin typeface="Century Gothic"/>
                <a:cs typeface="Century Gothic"/>
              </a:rPr>
              <a:t>only 	Year </a:t>
            </a:r>
            <a:r>
              <a:rPr lang="en-US" dirty="0">
                <a:solidFill>
                  <a:srgbClr val="00B0F0"/>
                </a:solidFill>
                <a:latin typeface="Century Gothic"/>
                <a:cs typeface="Century Gothic"/>
              </a:rPr>
              <a:t>6 children are allowed mobiles. All other children must be escorted to school.</a:t>
            </a: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New statutory guidance in place by the government means that all children must attend school and holidays/ leave of absence can not be granted except for exceptional circumstances… the policy is available on the website. </a:t>
            </a: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I have attached some 11+ resources on class dojo if you wish to explore this. These are completely optional. I do have more resources that I was unable to attach, due to the format of those documents, so if you wish for more at any point in the year, please let me know. </a:t>
            </a:r>
          </a:p>
          <a:p>
            <a:br>
              <a:rPr lang="en-US" dirty="0">
                <a:solidFill>
                  <a:srgbClr val="00B0F0"/>
                </a:solidFill>
                <a:latin typeface="Century Gothic"/>
                <a:cs typeface="Century Gothic"/>
              </a:rPr>
            </a:br>
            <a:r>
              <a:rPr lang="en-US" dirty="0">
                <a:solidFill>
                  <a:srgbClr val="00B0F0"/>
                </a:solidFill>
                <a:latin typeface="Century Gothic"/>
                <a:cs typeface="Century Gothic"/>
              </a:rPr>
              <a:t>Follow us on Instagram… </a:t>
            </a:r>
            <a:r>
              <a:rPr lang="en-US" b="1" dirty="0" err="1">
                <a:solidFill>
                  <a:srgbClr val="00B0F0"/>
                </a:solidFill>
                <a:latin typeface="Century Gothic"/>
                <a:cs typeface="Century Gothic"/>
              </a:rPr>
              <a:t>stratforduponavonprimary</a:t>
            </a:r>
            <a:endParaRPr lang="en-US" b="1" dirty="0">
              <a:solidFill>
                <a:srgbClr val="00B0F0"/>
              </a:solidFill>
              <a:latin typeface="Century Gothic"/>
              <a:cs typeface="Century Gothic"/>
            </a:endParaRP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RESPECT – the one school rule </a:t>
            </a:r>
            <a:endParaRPr lang="en-US" dirty="0">
              <a:solidFill>
                <a:srgbClr val="00B0F0"/>
              </a:solidFill>
              <a:latin typeface="Century Gothic"/>
              <a:ea typeface="+mn-lt"/>
              <a:cs typeface="+mn-lt"/>
            </a:endParaRPr>
          </a:p>
          <a:p>
            <a:pPr algn="ctr">
              <a:lnSpc>
                <a:spcPct val="90000"/>
              </a:lnSpc>
              <a:spcBef>
                <a:spcPts val="1000"/>
              </a:spcBef>
            </a:pPr>
            <a:endParaRPr lang="en-US" sz="2800" dirty="0">
              <a:solidFill>
                <a:srgbClr val="00B0F0"/>
              </a:solidFill>
              <a:latin typeface="Century Gothic"/>
            </a:endParaRPr>
          </a:p>
        </p:txBody>
      </p:sp>
    </p:spTree>
    <p:extLst>
      <p:ext uri="{BB962C8B-B14F-4D97-AF65-F5344CB8AC3E}">
        <p14:creationId xmlns:p14="http://schemas.microsoft.com/office/powerpoint/2010/main" val="159912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025705" y="1595021"/>
            <a:ext cx="1078029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dirty="0">
                <a:solidFill>
                  <a:srgbClr val="00B0F0"/>
                </a:solidFill>
                <a:latin typeface="Century Gothic"/>
                <a:ea typeface="Segoe UI"/>
                <a:cs typeface="Segoe UI"/>
              </a:rPr>
              <a:t>If you have any concerns about your </a:t>
            </a:r>
            <a:r>
              <a:rPr lang="en-US" sz="2400" dirty="0">
                <a:solidFill>
                  <a:srgbClr val="00B0F0"/>
                </a:solidFill>
                <a:latin typeface="Century Gothic"/>
                <a:ea typeface="Segoe UI"/>
                <a:cs typeface="Segoe UI"/>
              </a:rPr>
              <a:t>​</a:t>
            </a:r>
          </a:p>
          <a:p>
            <a:pPr algn="ctr" rtl="0"/>
            <a:r>
              <a:rPr lang="en-GB" sz="2400" dirty="0">
                <a:solidFill>
                  <a:srgbClr val="00B0F0"/>
                </a:solidFill>
                <a:latin typeface="Century Gothic"/>
                <a:ea typeface="Segoe UI"/>
                <a:cs typeface="Segoe UI"/>
              </a:rPr>
              <a:t>Child or need our support you can contact me or you may want to contact the school office and arrange a meeting in private.</a:t>
            </a:r>
            <a:r>
              <a:rPr lang="en-US" sz="2400" dirty="0">
                <a:solidFill>
                  <a:srgbClr val="00B0F0"/>
                </a:solidFill>
                <a:latin typeface="Century Gothic"/>
                <a:ea typeface="Segoe UI"/>
                <a:cs typeface="Segoe UI"/>
              </a:rPr>
              <a:t>​</a:t>
            </a:r>
          </a:p>
          <a:p>
            <a:pPr algn="ctr" rtl="0"/>
            <a:endParaRPr lang="en-US" sz="2400" dirty="0">
              <a:solidFill>
                <a:srgbClr val="00B0F0"/>
              </a:solidFill>
              <a:latin typeface="Century Gothic"/>
              <a:ea typeface="Segoe UI"/>
              <a:cs typeface="Segoe UI"/>
            </a:endParaRPr>
          </a:p>
          <a:p>
            <a:pPr algn="ctr" rtl="0"/>
            <a:r>
              <a:rPr lang="en-GB" sz="2400" dirty="0">
                <a:solidFill>
                  <a:srgbClr val="00B0F0"/>
                </a:solidFill>
                <a:latin typeface="Century Gothic"/>
                <a:ea typeface="Segoe UI"/>
                <a:cs typeface="Segoe UI"/>
              </a:rPr>
              <a:t>The DSL team are always welcoming and can support you with your concerns.</a:t>
            </a:r>
            <a:r>
              <a:rPr lang="en-US" sz="2400" dirty="0">
                <a:solidFill>
                  <a:srgbClr val="00B0F0"/>
                </a:solidFill>
                <a:latin typeface="Century Gothic"/>
                <a:ea typeface="Segoe UI"/>
                <a:cs typeface="Segoe UI"/>
              </a:rPr>
              <a:t>​</a:t>
            </a:r>
          </a:p>
          <a:p>
            <a:pPr algn="ctr" rtl="0"/>
            <a:endParaRPr lang="en-US" sz="2400" dirty="0">
              <a:solidFill>
                <a:srgbClr val="00B0F0"/>
              </a:solidFill>
              <a:latin typeface="Century Gothic"/>
              <a:cs typeface="Segoe UI"/>
            </a:endParaRPr>
          </a:p>
          <a:p>
            <a:pPr algn="ctr" rtl="0"/>
            <a:r>
              <a:rPr lang="en-US" sz="2400" dirty="0">
                <a:solidFill>
                  <a:srgbClr val="00B0F0"/>
                </a:solidFill>
                <a:latin typeface="Century Gothic"/>
                <a:cs typeface="Segoe UI"/>
              </a:rPr>
              <a:t>Our safeguarding leads are…</a:t>
            </a:r>
          </a:p>
          <a:p>
            <a:pPr algn="ctr" rtl="0"/>
            <a:endParaRPr lang="en-US" sz="2400" dirty="0">
              <a:solidFill>
                <a:srgbClr val="00B0F0"/>
              </a:solidFill>
              <a:latin typeface="Century Gothic"/>
              <a:cs typeface="Segoe UI"/>
            </a:endParaRPr>
          </a:p>
          <a:p>
            <a:pPr algn="ctr" rtl="0"/>
            <a:r>
              <a:rPr lang="en-US" sz="2400" dirty="0" err="1">
                <a:solidFill>
                  <a:srgbClr val="00B0F0"/>
                </a:solidFill>
                <a:latin typeface="Century Gothic"/>
                <a:cs typeface="Segoe UI"/>
              </a:rPr>
              <a:t>Mrs</a:t>
            </a:r>
            <a:r>
              <a:rPr lang="en-US" sz="2400" dirty="0">
                <a:solidFill>
                  <a:srgbClr val="00B0F0"/>
                </a:solidFill>
                <a:latin typeface="Century Gothic"/>
                <a:cs typeface="Segoe UI"/>
              </a:rPr>
              <a:t> G. </a:t>
            </a:r>
            <a:r>
              <a:rPr lang="en-US" sz="2400" dirty="0" err="1">
                <a:solidFill>
                  <a:srgbClr val="00B0F0"/>
                </a:solidFill>
                <a:latin typeface="Century Gothic"/>
                <a:cs typeface="Segoe UI"/>
              </a:rPr>
              <a:t>Humphriss</a:t>
            </a:r>
            <a:endParaRPr lang="en-US" sz="2400" dirty="0">
              <a:solidFill>
                <a:srgbClr val="00B0F0"/>
              </a:solidFill>
              <a:latin typeface="Century Gothic"/>
              <a:cs typeface="Segoe UI"/>
            </a:endParaRPr>
          </a:p>
          <a:p>
            <a:pPr algn="ctr" rtl="0"/>
            <a:r>
              <a:rPr lang="en-US" sz="2400" dirty="0" err="1">
                <a:solidFill>
                  <a:srgbClr val="00B0F0"/>
                </a:solidFill>
                <a:latin typeface="Century Gothic"/>
                <a:cs typeface="Segoe UI"/>
              </a:rPr>
              <a:t>Mrs</a:t>
            </a:r>
            <a:r>
              <a:rPr lang="en-US" sz="2400" dirty="0">
                <a:solidFill>
                  <a:srgbClr val="00B0F0"/>
                </a:solidFill>
                <a:latin typeface="Century Gothic"/>
                <a:cs typeface="Segoe UI"/>
              </a:rPr>
              <a:t> L Chisholm</a:t>
            </a:r>
          </a:p>
          <a:p>
            <a:pPr algn="ctr" rtl="0"/>
            <a:r>
              <a:rPr lang="en-US" sz="2400" dirty="0">
                <a:solidFill>
                  <a:srgbClr val="00B0F0"/>
                </a:solidFill>
                <a:latin typeface="Century Gothic"/>
                <a:cs typeface="Segoe UI"/>
              </a:rPr>
              <a:t>Miss T Parton</a:t>
            </a:r>
          </a:p>
          <a:p>
            <a:pPr algn="ctr" rtl="0"/>
            <a:r>
              <a:rPr lang="en-US" sz="2400" dirty="0">
                <a:solidFill>
                  <a:srgbClr val="00B0F0"/>
                </a:solidFill>
                <a:latin typeface="Century Gothic"/>
                <a:cs typeface="Segoe UI"/>
              </a:rPr>
              <a:t>Miss G White</a:t>
            </a:r>
            <a:endParaRPr lang="en-US" sz="2400" dirty="0">
              <a:solidFill>
                <a:srgbClr val="00B0F0"/>
              </a:solidFill>
              <a:latin typeface="Century Gothic"/>
            </a:endParaRP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197619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r>
              <a:rPr lang="en-US" dirty="0"/>
              <a:t>Meet the teacher – </a:t>
            </a:r>
            <a:r>
              <a:rPr lang="en-US" dirty="0" err="1"/>
              <a:t>Mrs</a:t>
            </a:r>
            <a:r>
              <a:rPr lang="en-US" dirty="0"/>
              <a:t> </a:t>
            </a:r>
            <a:r>
              <a:rPr lang="en-US" dirty="0" err="1"/>
              <a:t>Nailor</a:t>
            </a:r>
            <a:endParaRPr lang="en-US" dirty="0"/>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967553"/>
            <a:ext cx="4949411" cy="2947281"/>
          </a:xfrm>
        </p:spPr>
        <p:txBody>
          <a:bodyPr>
            <a:normAutofit/>
          </a:bodyPr>
          <a:lstStyle/>
          <a:p>
            <a:pPr algn="ctr"/>
            <a:r>
              <a:rPr lang="en-US" sz="3200" dirty="0">
                <a:latin typeface="+mj-lt"/>
              </a:rPr>
              <a:t>Welcome to Year 5! </a:t>
            </a:r>
          </a:p>
          <a:p>
            <a:endParaRPr lang="en-US" sz="3200" dirty="0">
              <a:latin typeface="+mj-lt"/>
            </a:endParaRPr>
          </a:p>
          <a:p>
            <a:pPr algn="ctr"/>
            <a:r>
              <a:rPr lang="en-US" sz="3000" dirty="0">
                <a:latin typeface="+mj-lt"/>
              </a:rPr>
              <a:t>My name is </a:t>
            </a:r>
            <a:r>
              <a:rPr lang="en-US" sz="3000" dirty="0" err="1">
                <a:latin typeface="+mj-lt"/>
              </a:rPr>
              <a:t>Mrs</a:t>
            </a:r>
            <a:r>
              <a:rPr lang="en-US" sz="3000" dirty="0">
                <a:latin typeface="+mj-lt"/>
              </a:rPr>
              <a:t> </a:t>
            </a:r>
            <a:r>
              <a:rPr lang="en-US" sz="3000" dirty="0" err="1">
                <a:latin typeface="+mj-lt"/>
              </a:rPr>
              <a:t>Nailor</a:t>
            </a:r>
            <a:r>
              <a:rPr lang="en-US" sz="3000" dirty="0">
                <a:latin typeface="+mj-lt"/>
              </a:rPr>
              <a:t> and I will be the Year 5 teacher.</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2050" name="Picture 2" descr="Image"/>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514" t="344" r="17617" b="26268"/>
          <a:stretch/>
        </p:blipFill>
        <p:spPr bwMode="auto">
          <a:xfrm rot="769199">
            <a:off x="7403604" y="933247"/>
            <a:ext cx="2856494" cy="383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170095"/>
            <a:ext cx="6286500" cy="652865"/>
          </a:xfrm>
        </p:spPr>
        <p:txBody>
          <a:bodyPr>
            <a:noAutofit/>
          </a:bodyPr>
          <a:lstStyle/>
          <a:p>
            <a:pPr algn="ctr"/>
            <a:r>
              <a:rPr lang="en-US" sz="4000" dirty="0"/>
              <a:t>A typical day in Year 5…</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407389" y="1017877"/>
            <a:ext cx="10398611" cy="5293757"/>
          </a:xfrm>
          <a:prstGeom prst="rect">
            <a:avLst/>
          </a:prstGeom>
        </p:spPr>
        <p:txBody>
          <a:bodyPr wrap="square" lIns="91440" tIns="45720" rIns="91440" bIns="45720" anchor="t">
            <a:spAutoFit/>
          </a:bodyPr>
          <a:lstStyle/>
          <a:p>
            <a:r>
              <a:rPr lang="en-US" sz="2600" dirty="0">
                <a:solidFill>
                  <a:schemeClr val="accent2"/>
                </a:solidFill>
              </a:rPr>
              <a:t>As soon as the children arrive at school they will put their belongings away in their lockers and sit at their tables to quietly complete the morning activity of fluent in 5 during registration. They will also have time to fill in their </a:t>
            </a:r>
            <a:r>
              <a:rPr lang="en-US" sz="2600" dirty="0" err="1">
                <a:solidFill>
                  <a:schemeClr val="accent2"/>
                </a:solidFill>
              </a:rPr>
              <a:t>colour</a:t>
            </a:r>
            <a:r>
              <a:rPr lang="en-US" sz="2600" dirty="0">
                <a:solidFill>
                  <a:schemeClr val="accent2"/>
                </a:solidFill>
              </a:rPr>
              <a:t> monsters to let us know how they are feeling. </a:t>
            </a:r>
          </a:p>
          <a:p>
            <a:endParaRPr lang="en-US" sz="2600" dirty="0">
              <a:solidFill>
                <a:schemeClr val="accent2"/>
              </a:solidFill>
            </a:endParaRPr>
          </a:p>
          <a:p>
            <a:r>
              <a:rPr lang="en-US" sz="2600" dirty="0">
                <a:solidFill>
                  <a:schemeClr val="accent2"/>
                </a:solidFill>
              </a:rPr>
              <a:t>They then will have either an assembly or a short handwriting/ SPAG session. After that they have their morning sessions which consist of the core subjects English, Mathematics and spelling.</a:t>
            </a:r>
          </a:p>
          <a:p>
            <a:endParaRPr lang="en-US" sz="2600" dirty="0">
              <a:solidFill>
                <a:schemeClr val="accent2"/>
              </a:solidFill>
            </a:endParaRPr>
          </a:p>
          <a:p>
            <a:r>
              <a:rPr lang="en-US" sz="2600" dirty="0">
                <a:solidFill>
                  <a:schemeClr val="accent2"/>
                </a:solidFill>
              </a:rPr>
              <a:t>After lunch they will quiet read before starting our Topic based learning and the foundation subjects. </a:t>
            </a:r>
          </a:p>
          <a:p>
            <a:endParaRPr lang="en-US" sz="2600" dirty="0">
              <a:solidFill>
                <a:schemeClr val="accent2"/>
              </a:solidFill>
            </a:endParaRPr>
          </a:p>
          <a:p>
            <a:r>
              <a:rPr lang="en-US" sz="2600" dirty="0">
                <a:solidFill>
                  <a:schemeClr val="accent2"/>
                </a:solidFill>
              </a:rPr>
              <a:t>The day will end with assemblies or a whole class story.</a:t>
            </a: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The timetable will look similar to this.</a:t>
            </a:r>
          </a:p>
        </p:txBody>
      </p:sp>
      <p:pic>
        <p:nvPicPr>
          <p:cNvPr id="3" name="Picture 2">
            <a:extLst>
              <a:ext uri="{FF2B5EF4-FFF2-40B4-BE49-F238E27FC236}">
                <a16:creationId xmlns:a16="http://schemas.microsoft.com/office/drawing/2014/main" id="{0EA58AEA-8DE8-4468-9F1E-94ECA5C27016}"/>
              </a:ext>
            </a:extLst>
          </p:cNvPr>
          <p:cNvPicPr>
            <a:picLocks noChangeAspect="1"/>
          </p:cNvPicPr>
          <p:nvPr/>
        </p:nvPicPr>
        <p:blipFill>
          <a:blip r:embed="rId2"/>
          <a:stretch>
            <a:fillRect/>
          </a:stretch>
        </p:blipFill>
        <p:spPr>
          <a:xfrm>
            <a:off x="1393727" y="841037"/>
            <a:ext cx="9404546" cy="5874723"/>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0535B-58E4-7E37-0F08-706C01A5B5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F1BBC-7E41-5C6E-A1A7-7D83F6FA5E84}"/>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itle 1">
            <a:extLst>
              <a:ext uri="{FF2B5EF4-FFF2-40B4-BE49-F238E27FC236}">
                <a16:creationId xmlns:a16="http://schemas.microsoft.com/office/drawing/2014/main" id="{2AB79318-75E4-D65D-D075-E2225BB3FA00}"/>
              </a:ext>
            </a:extLst>
          </p:cNvPr>
          <p:cNvSpPr>
            <a:spLocks noGrp="1"/>
          </p:cNvSpPr>
          <p:nvPr>
            <p:ph type="title"/>
          </p:nvPr>
        </p:nvSpPr>
        <p:spPr>
          <a:xfrm>
            <a:off x="1911752" y="0"/>
            <a:ext cx="8506097" cy="652865"/>
          </a:xfrm>
        </p:spPr>
        <p:txBody>
          <a:bodyPr>
            <a:noAutofit/>
          </a:bodyPr>
          <a:lstStyle/>
          <a:p>
            <a:pPr algn="ctr"/>
            <a:r>
              <a:rPr lang="en-US" sz="4000" dirty="0"/>
              <a:t>The timetable will look similar to this.</a:t>
            </a:r>
          </a:p>
        </p:txBody>
      </p:sp>
      <p:pic>
        <p:nvPicPr>
          <p:cNvPr id="3" name="Picture 2">
            <a:extLst>
              <a:ext uri="{FF2B5EF4-FFF2-40B4-BE49-F238E27FC236}">
                <a16:creationId xmlns:a16="http://schemas.microsoft.com/office/drawing/2014/main" id="{178C127C-C414-413A-873E-A96991E84E61}"/>
              </a:ext>
            </a:extLst>
          </p:cNvPr>
          <p:cNvPicPr>
            <a:picLocks noChangeAspect="1"/>
          </p:cNvPicPr>
          <p:nvPr/>
        </p:nvPicPr>
        <p:blipFill>
          <a:blip r:embed="rId2"/>
          <a:stretch>
            <a:fillRect/>
          </a:stretch>
        </p:blipFill>
        <p:spPr>
          <a:xfrm>
            <a:off x="1206713" y="652865"/>
            <a:ext cx="9778573" cy="5926020"/>
          </a:xfrm>
          <a:prstGeom prst="rect">
            <a:avLst/>
          </a:prstGeom>
        </p:spPr>
      </p:pic>
    </p:spTree>
    <p:extLst>
      <p:ext uri="{BB962C8B-B14F-4D97-AF65-F5344CB8AC3E}">
        <p14:creationId xmlns:p14="http://schemas.microsoft.com/office/powerpoint/2010/main" val="36063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English and Mathematics.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0" y="825055"/>
            <a:ext cx="12024360" cy="5632311"/>
          </a:xfrm>
          <a:prstGeom prst="rect">
            <a:avLst/>
          </a:prstGeom>
        </p:spPr>
        <p:txBody>
          <a:bodyPr wrap="square">
            <a:spAutoFit/>
          </a:bodyPr>
          <a:lstStyle/>
          <a:p>
            <a:pPr algn="ctr"/>
            <a:r>
              <a:rPr lang="en-US" sz="2100" dirty="0">
                <a:solidFill>
                  <a:schemeClr val="accent2"/>
                </a:solidFill>
              </a:rPr>
              <a:t>English – is based on a whole class text that is normally linked to that terms topic. </a:t>
            </a:r>
          </a:p>
          <a:p>
            <a:pPr algn="ctr"/>
            <a:endParaRPr lang="en-US" sz="2100" dirty="0">
              <a:solidFill>
                <a:schemeClr val="accent2"/>
              </a:solidFill>
            </a:endParaRPr>
          </a:p>
          <a:p>
            <a:pPr algn="ctr"/>
            <a:r>
              <a:rPr lang="en-US" sz="2100" dirty="0">
                <a:solidFill>
                  <a:schemeClr val="accent2"/>
                </a:solidFill>
              </a:rPr>
              <a:t>The class texts this year are…</a:t>
            </a:r>
          </a:p>
          <a:p>
            <a:pPr algn="ctr"/>
            <a:r>
              <a:rPr lang="en-US" sz="2100" dirty="0">
                <a:solidFill>
                  <a:schemeClr val="accent2"/>
                </a:solidFill>
              </a:rPr>
              <a:t>The sleeper and the spindle by Neil </a:t>
            </a:r>
            <a:r>
              <a:rPr lang="en-US" sz="2100" dirty="0" err="1">
                <a:solidFill>
                  <a:schemeClr val="accent2"/>
                </a:solidFill>
              </a:rPr>
              <a:t>Gaiman</a:t>
            </a:r>
            <a:endParaRPr lang="en-US" sz="2100" dirty="0">
              <a:solidFill>
                <a:schemeClr val="accent2"/>
              </a:solidFill>
            </a:endParaRPr>
          </a:p>
          <a:p>
            <a:pPr algn="ctr"/>
            <a:r>
              <a:rPr lang="en-US" sz="2100" dirty="0">
                <a:solidFill>
                  <a:schemeClr val="accent2"/>
                </a:solidFill>
              </a:rPr>
              <a:t>Tuesday by David Wiesner</a:t>
            </a:r>
          </a:p>
          <a:p>
            <a:pPr algn="ctr"/>
            <a:r>
              <a:rPr lang="en-US" sz="2100" dirty="0">
                <a:solidFill>
                  <a:schemeClr val="accent2"/>
                </a:solidFill>
              </a:rPr>
              <a:t>Space detectives by Mark Powers</a:t>
            </a:r>
          </a:p>
          <a:p>
            <a:pPr algn="ctr"/>
            <a:r>
              <a:rPr lang="en-US" sz="2100" dirty="0">
                <a:solidFill>
                  <a:schemeClr val="accent2"/>
                </a:solidFill>
              </a:rPr>
              <a:t>Hidden figures by Margot Lee Shetterly</a:t>
            </a:r>
          </a:p>
          <a:p>
            <a:pPr algn="ctr"/>
            <a:r>
              <a:rPr lang="en-US" sz="2100" dirty="0">
                <a:solidFill>
                  <a:schemeClr val="accent2"/>
                </a:solidFill>
              </a:rPr>
              <a:t>A midsummer’s night dream by Shakespeare</a:t>
            </a:r>
          </a:p>
          <a:p>
            <a:pPr algn="ctr"/>
            <a:r>
              <a:rPr lang="en-US" sz="2100" dirty="0">
                <a:solidFill>
                  <a:schemeClr val="accent2"/>
                </a:solidFill>
              </a:rPr>
              <a:t>Adventures of Odysseus by Hugh Lupton</a:t>
            </a:r>
          </a:p>
          <a:p>
            <a:pPr algn="ctr"/>
            <a:endParaRPr lang="en-US" sz="2100" dirty="0">
              <a:solidFill>
                <a:schemeClr val="accent2"/>
              </a:solidFill>
            </a:endParaRPr>
          </a:p>
          <a:p>
            <a:pPr algn="ctr"/>
            <a:r>
              <a:rPr lang="en-US" sz="2100" dirty="0">
                <a:solidFill>
                  <a:schemeClr val="accent2"/>
                </a:solidFill>
              </a:rPr>
              <a:t>Whole class reading also takes place daily to help children be immersed in a range of texts.</a:t>
            </a:r>
          </a:p>
          <a:p>
            <a:pPr algn="ctr"/>
            <a:endParaRPr lang="en-US" sz="2100" dirty="0">
              <a:solidFill>
                <a:schemeClr val="accent2"/>
              </a:solidFill>
            </a:endParaRPr>
          </a:p>
          <a:p>
            <a:pPr algn="ctr"/>
            <a:r>
              <a:rPr lang="en-US" sz="2100" dirty="0" err="1">
                <a:solidFill>
                  <a:schemeClr val="accent2"/>
                </a:solidFill>
              </a:rPr>
              <a:t>Maths</a:t>
            </a:r>
            <a:r>
              <a:rPr lang="en-US" sz="2100" dirty="0">
                <a:solidFill>
                  <a:schemeClr val="accent2"/>
                </a:solidFill>
              </a:rPr>
              <a:t> Mastery –is about deepening children’s understanding, use and manipulation of all things </a:t>
            </a:r>
            <a:r>
              <a:rPr lang="en-US" sz="2100" dirty="0" err="1">
                <a:solidFill>
                  <a:schemeClr val="accent2"/>
                </a:solidFill>
              </a:rPr>
              <a:t>maths</a:t>
            </a:r>
            <a:r>
              <a:rPr lang="en-US" sz="2100" dirty="0">
                <a:solidFill>
                  <a:schemeClr val="accent2"/>
                </a:solidFill>
              </a:rPr>
              <a:t>.</a:t>
            </a:r>
            <a:br>
              <a:rPr lang="en-US" sz="2100" dirty="0">
                <a:solidFill>
                  <a:schemeClr val="accent2"/>
                </a:solidFill>
              </a:rPr>
            </a:br>
            <a:endParaRPr lang="en-US" sz="2100" dirty="0">
              <a:solidFill>
                <a:schemeClr val="accent2"/>
              </a:solidFill>
            </a:endParaRPr>
          </a:p>
          <a:p>
            <a:pPr algn="ctr"/>
            <a:r>
              <a:rPr lang="en-US" sz="2100" dirty="0">
                <a:solidFill>
                  <a:schemeClr val="accent2"/>
                </a:solidFill>
              </a:rPr>
              <a:t>Fluent in five – Takes place daily and will help develop speed and accuracy with</a:t>
            </a:r>
          </a:p>
          <a:p>
            <a:pPr algn="ctr"/>
            <a:r>
              <a:rPr lang="en-US" sz="2100" dirty="0">
                <a:solidFill>
                  <a:schemeClr val="accent2"/>
                </a:solidFill>
              </a:rPr>
              <a:t> arithmetic skills. </a:t>
            </a:r>
          </a:p>
          <a:p>
            <a:pPr algn="ctr"/>
            <a:endParaRPr lang="en-US" sz="2400" dirty="0">
              <a:solidFill>
                <a:schemeClr val="accent2"/>
              </a:solidFill>
            </a:endParaRPr>
          </a:p>
        </p:txBody>
      </p:sp>
    </p:spTree>
    <p:extLst>
      <p:ext uri="{BB962C8B-B14F-4D97-AF65-F5344CB8AC3E}">
        <p14:creationId xmlns:p14="http://schemas.microsoft.com/office/powerpoint/2010/main" val="160738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Topic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1165860" y="1112642"/>
            <a:ext cx="9997883" cy="5109091"/>
          </a:xfrm>
          <a:prstGeom prst="rect">
            <a:avLst/>
          </a:prstGeom>
        </p:spPr>
        <p:txBody>
          <a:bodyPr wrap="square">
            <a:spAutoFit/>
          </a:bodyPr>
          <a:lstStyle/>
          <a:p>
            <a:pPr algn="ctr"/>
            <a:endParaRPr lang="en-US" sz="2300" dirty="0">
              <a:solidFill>
                <a:schemeClr val="accent2"/>
              </a:solidFill>
            </a:endParaRPr>
          </a:p>
          <a:p>
            <a:pPr algn="ctr"/>
            <a:endParaRPr lang="en-US" sz="2300" dirty="0">
              <a:solidFill>
                <a:schemeClr val="accent2"/>
              </a:solidFill>
            </a:endParaRPr>
          </a:p>
          <a:p>
            <a:pPr algn="ctr"/>
            <a:r>
              <a:rPr lang="en-US" sz="2800" dirty="0">
                <a:solidFill>
                  <a:schemeClr val="accent2"/>
                </a:solidFill>
              </a:rPr>
              <a:t>We will also teach </a:t>
            </a:r>
            <a:r>
              <a:rPr lang="en-US" sz="3200" dirty="0">
                <a:solidFill>
                  <a:schemeClr val="accent2"/>
                </a:solidFill>
              </a:rPr>
              <a:t>Geography, History, Science, French, ICT, RE, PSHE, Music and Art/ Design. </a:t>
            </a:r>
          </a:p>
          <a:p>
            <a:pPr algn="ctr"/>
            <a:endParaRPr lang="en-US" sz="3200" dirty="0">
              <a:solidFill>
                <a:schemeClr val="accent2"/>
              </a:solidFill>
            </a:endParaRPr>
          </a:p>
          <a:p>
            <a:pPr algn="ctr"/>
            <a:r>
              <a:rPr lang="en-US" sz="3200" dirty="0">
                <a:solidFill>
                  <a:schemeClr val="accent2"/>
                </a:solidFill>
              </a:rPr>
              <a:t>Learning in these subjects is, where possible, linked to each terms topics.</a:t>
            </a:r>
          </a:p>
          <a:p>
            <a:pPr algn="ctr"/>
            <a:endParaRPr lang="en-US" sz="3200" dirty="0">
              <a:solidFill>
                <a:schemeClr val="accent2"/>
              </a:solidFill>
            </a:endParaRPr>
          </a:p>
          <a:p>
            <a:pPr algn="ctr"/>
            <a:r>
              <a:rPr lang="en-US" sz="3200" dirty="0">
                <a:solidFill>
                  <a:schemeClr val="accent2"/>
                </a:solidFill>
              </a:rPr>
              <a:t>This year our term topics will be… Dynamic Dynasties, Stargazers and Groundbreaking Greeks.</a:t>
            </a: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Trips...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1051560" y="652865"/>
            <a:ext cx="9997883" cy="6817251"/>
          </a:xfrm>
          <a:prstGeom prst="rect">
            <a:avLst/>
          </a:prstGeom>
        </p:spPr>
        <p:txBody>
          <a:bodyPr wrap="square">
            <a:spAutoFit/>
          </a:bodyPr>
          <a:lstStyle/>
          <a:p>
            <a:pPr algn="ctr"/>
            <a:r>
              <a:rPr lang="en-US" sz="2300" dirty="0">
                <a:solidFill>
                  <a:schemeClr val="accent2"/>
                </a:solidFill>
              </a:rPr>
              <a:t>This year I have tried to think of how I can further enhance the children’s learning through trips and experiences at as low cost for as possible. </a:t>
            </a:r>
          </a:p>
          <a:p>
            <a:pPr algn="ctr"/>
            <a:r>
              <a:rPr lang="en-US" sz="2300" dirty="0">
                <a:solidFill>
                  <a:schemeClr val="accent2"/>
                </a:solidFill>
              </a:rPr>
              <a:t>Here are the planned and potential trips for the year…</a:t>
            </a:r>
          </a:p>
          <a:p>
            <a:pPr algn="ctr"/>
            <a:endParaRPr lang="en-US" sz="2300" dirty="0">
              <a:solidFill>
                <a:srgbClr val="008EDC"/>
              </a:solidFill>
              <a:latin typeface="Franklin Gothic Book" panose="020B0503020102020204" pitchFamily="34" charset="0"/>
            </a:endParaRPr>
          </a:p>
          <a:p>
            <a:pPr algn="ctr"/>
            <a:r>
              <a:rPr lang="en-US" sz="2300" dirty="0">
                <a:solidFill>
                  <a:schemeClr val="accent2"/>
                </a:solidFill>
              </a:rPr>
              <a:t>Bell boating –  24</a:t>
            </a:r>
            <a:r>
              <a:rPr lang="en-US" sz="2300" baseline="30000" dirty="0">
                <a:solidFill>
                  <a:schemeClr val="accent2"/>
                </a:solidFill>
              </a:rPr>
              <a:t>th</a:t>
            </a:r>
            <a:r>
              <a:rPr lang="en-US" sz="2300" dirty="0">
                <a:solidFill>
                  <a:schemeClr val="accent2"/>
                </a:solidFill>
              </a:rPr>
              <a:t> September all day</a:t>
            </a:r>
          </a:p>
          <a:p>
            <a:pPr algn="ctr"/>
            <a:endParaRPr lang="en-US" sz="2300" dirty="0">
              <a:solidFill>
                <a:srgbClr val="008EDC"/>
              </a:solidFill>
              <a:latin typeface="Franklin Gothic Book" panose="020B0503020102020204" pitchFamily="34" charset="0"/>
            </a:endParaRPr>
          </a:p>
          <a:p>
            <a:pPr algn="ctr"/>
            <a:r>
              <a:rPr lang="en-US" sz="2300" dirty="0">
                <a:solidFill>
                  <a:schemeClr val="accent2"/>
                </a:solidFill>
              </a:rPr>
              <a:t>Mad museum – 2</a:t>
            </a:r>
            <a:r>
              <a:rPr lang="en-US" sz="2300" baseline="30000" dirty="0">
                <a:solidFill>
                  <a:schemeClr val="accent2"/>
                </a:solidFill>
              </a:rPr>
              <a:t>nd</a:t>
            </a:r>
            <a:r>
              <a:rPr lang="en-US" sz="2300" dirty="0">
                <a:solidFill>
                  <a:schemeClr val="accent2"/>
                </a:solidFill>
              </a:rPr>
              <a:t> October pm</a:t>
            </a:r>
          </a:p>
          <a:p>
            <a:pPr algn="ctr"/>
            <a:endParaRPr lang="en-US" sz="2300" dirty="0">
              <a:solidFill>
                <a:schemeClr val="accent2"/>
              </a:solidFill>
            </a:endParaRPr>
          </a:p>
          <a:p>
            <a:pPr algn="ctr"/>
            <a:r>
              <a:rPr lang="en-US" sz="2300" dirty="0">
                <a:solidFill>
                  <a:srgbClr val="008EDC"/>
                </a:solidFill>
                <a:latin typeface="Franklin Gothic Book" panose="020B0503020102020204" pitchFamily="34" charset="0"/>
              </a:rPr>
              <a:t>Heart of England –22</a:t>
            </a:r>
            <a:r>
              <a:rPr lang="en-US" sz="2300" baseline="30000" dirty="0">
                <a:solidFill>
                  <a:srgbClr val="008EDC"/>
                </a:solidFill>
                <a:latin typeface="Franklin Gothic Book" panose="020B0503020102020204" pitchFamily="34" charset="0"/>
              </a:rPr>
              <a:t>nd</a:t>
            </a:r>
            <a:r>
              <a:rPr lang="en-US" sz="2300" dirty="0">
                <a:solidFill>
                  <a:srgbClr val="008EDC"/>
                </a:solidFill>
                <a:latin typeface="Franklin Gothic Book" panose="020B0503020102020204" pitchFamily="34" charset="0"/>
              </a:rPr>
              <a:t> October – forces</a:t>
            </a:r>
          </a:p>
          <a:p>
            <a:pPr algn="ctr"/>
            <a:endParaRPr lang="en-US" sz="2300" dirty="0">
              <a:solidFill>
                <a:schemeClr val="accent2"/>
              </a:solidFill>
            </a:endParaRPr>
          </a:p>
          <a:p>
            <a:pPr algn="ctr"/>
            <a:r>
              <a:rPr lang="en-US" sz="2300" dirty="0">
                <a:solidFill>
                  <a:schemeClr val="accent2"/>
                </a:solidFill>
              </a:rPr>
              <a:t>Heart of England – 4</a:t>
            </a:r>
            <a:r>
              <a:rPr lang="en-US" sz="2300" baseline="30000" dirty="0">
                <a:solidFill>
                  <a:schemeClr val="accent2"/>
                </a:solidFill>
              </a:rPr>
              <a:t>th</a:t>
            </a:r>
            <a:r>
              <a:rPr lang="en-US" sz="2300" dirty="0">
                <a:solidFill>
                  <a:schemeClr val="accent2"/>
                </a:solidFill>
              </a:rPr>
              <a:t> February (afternoon into evening) – Stargazing </a:t>
            </a:r>
          </a:p>
          <a:p>
            <a:pPr algn="ctr"/>
            <a:endParaRPr lang="en-US" sz="2300" dirty="0">
              <a:solidFill>
                <a:schemeClr val="accent2"/>
              </a:solidFill>
            </a:endParaRPr>
          </a:p>
          <a:p>
            <a:pPr algn="ctr"/>
            <a:r>
              <a:rPr lang="en-US" sz="2300" dirty="0" err="1">
                <a:solidFill>
                  <a:srgbClr val="008EDC"/>
                </a:solidFill>
                <a:latin typeface="Franklin Gothic Book" panose="020B0503020102020204" pitchFamily="34" charset="0"/>
              </a:rPr>
              <a:t>Bikeability</a:t>
            </a:r>
            <a:r>
              <a:rPr lang="en-US" sz="2300" dirty="0">
                <a:solidFill>
                  <a:srgbClr val="008EDC"/>
                </a:solidFill>
                <a:latin typeface="Franklin Gothic Book" panose="020B0503020102020204" pitchFamily="34" charset="0"/>
              </a:rPr>
              <a:t> – Spring term</a:t>
            </a:r>
          </a:p>
          <a:p>
            <a:pPr algn="ctr"/>
            <a:endParaRPr lang="en-US" sz="2300" dirty="0">
              <a:solidFill>
                <a:srgbClr val="008EDC"/>
              </a:solidFill>
              <a:latin typeface="Franklin Gothic Book" panose="020B0503020102020204" pitchFamily="34" charset="0"/>
            </a:endParaRPr>
          </a:p>
          <a:p>
            <a:pPr algn="ctr"/>
            <a:r>
              <a:rPr lang="en-US" sz="2300" dirty="0">
                <a:solidFill>
                  <a:srgbClr val="008EDC"/>
                </a:solidFill>
                <a:latin typeface="Franklin Gothic Book" panose="020B0503020102020204" pitchFamily="34" charset="0"/>
              </a:rPr>
              <a:t>Greek workshop day – Summer term</a:t>
            </a:r>
          </a:p>
          <a:p>
            <a:pPr algn="ctr"/>
            <a:endParaRPr lang="en-US" sz="2300" dirty="0">
              <a:solidFill>
                <a:srgbClr val="008EDC"/>
              </a:solidFill>
              <a:latin typeface="Franklin Gothic Book" panose="020B0503020102020204" pitchFamily="34" charset="0"/>
            </a:endParaRPr>
          </a:p>
          <a:p>
            <a:pPr algn="ctr"/>
            <a:r>
              <a:rPr lang="en-US" sz="2300" dirty="0">
                <a:solidFill>
                  <a:srgbClr val="008EDC"/>
                </a:solidFill>
                <a:latin typeface="Franklin Gothic Book" panose="020B0503020102020204" pitchFamily="34" charset="0"/>
              </a:rPr>
              <a:t>El Greco visit – Summer term</a:t>
            </a:r>
          </a:p>
          <a:p>
            <a:pPr algn="ctr"/>
            <a:endParaRPr lang="en-US" sz="2300" dirty="0">
              <a:solidFill>
                <a:srgbClr val="008EDC"/>
              </a:solidFill>
              <a:latin typeface="Franklin Gothic Book" panose="020B0503020102020204" pitchFamily="34" charset="0"/>
            </a:endParaRPr>
          </a:p>
          <a:p>
            <a:pPr algn="ctr"/>
            <a:endParaRPr lang="en-US" sz="2300" dirty="0">
              <a:solidFill>
                <a:srgbClr val="008EDC"/>
              </a:solidFill>
              <a:latin typeface="Franklin Gothic Book" panose="020B0503020102020204" pitchFamily="34" charset="0"/>
            </a:endParaRPr>
          </a:p>
        </p:txBody>
      </p:sp>
    </p:spTree>
    <p:extLst>
      <p:ext uri="{BB962C8B-B14F-4D97-AF65-F5344CB8AC3E}">
        <p14:creationId xmlns:p14="http://schemas.microsoft.com/office/powerpoint/2010/main" val="11823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1165860" y="994856"/>
            <a:ext cx="9997883" cy="5401479"/>
          </a:xfrm>
          <a:prstGeom prst="rect">
            <a:avLst/>
          </a:prstGeom>
        </p:spPr>
        <p:txBody>
          <a:bodyPr wrap="square">
            <a:spAutoFit/>
          </a:bodyPr>
          <a:lstStyle/>
          <a:p>
            <a:pPr algn="ctr"/>
            <a:r>
              <a:rPr lang="en-US" sz="2300" dirty="0">
                <a:solidFill>
                  <a:schemeClr val="accent2"/>
                </a:solidFill>
              </a:rPr>
              <a:t>Assessment in KS2 is carried out daily with live marking happening during the lesson and targeted questioning as the children are working. This ensures that children have time to respond to the feedback, make changes and any misconceptions can be addressed immediately.</a:t>
            </a:r>
          </a:p>
          <a:p>
            <a:pPr algn="ctr"/>
            <a:endParaRPr lang="en-US" sz="2300" dirty="0">
              <a:solidFill>
                <a:schemeClr val="accent2"/>
              </a:solidFill>
            </a:endParaRPr>
          </a:p>
          <a:p>
            <a:pPr algn="ctr"/>
            <a:r>
              <a:rPr lang="en-US" sz="2300" dirty="0">
                <a:solidFill>
                  <a:schemeClr val="accent2"/>
                </a:solidFill>
              </a:rPr>
              <a:t>Children will take part in assessments in reading, writing, spelling, mathematics and science across the year to show progress and inform us of their next steps or any gaps in learning. Most of these assessments will now be completed online using the GL assessments. However, we will still ensure to do some in the traditional paper format to help them prepare for SATs next year. </a:t>
            </a:r>
          </a:p>
          <a:p>
            <a:pPr algn="ctr"/>
            <a:endParaRPr lang="en-US" sz="2300" dirty="0">
              <a:solidFill>
                <a:schemeClr val="accent2"/>
              </a:solidFill>
            </a:endParaRPr>
          </a:p>
          <a:p>
            <a:pPr algn="ctr"/>
            <a:r>
              <a:rPr lang="en-GB" sz="2300" dirty="0">
                <a:solidFill>
                  <a:schemeClr val="accent2"/>
                </a:solidFill>
              </a:rPr>
              <a:t>The Statutory Assessment does not make up the whole picture. We use teacher assessment to make a final judgement on whether children have met the Expected Standard for the end of Year 5.</a:t>
            </a:r>
            <a:endParaRPr lang="en-US" sz="2300" dirty="0">
              <a:solidFill>
                <a:schemeClr val="accent2"/>
              </a:solidFill>
            </a:endParaRPr>
          </a:p>
          <a:p>
            <a:pPr algn="ctr"/>
            <a:endParaRPr lang="en-US" sz="2300" dirty="0">
              <a:solidFill>
                <a:schemeClr val="accent2"/>
              </a:solidFill>
            </a:endParaRPr>
          </a:p>
        </p:txBody>
      </p:sp>
    </p:spTree>
    <p:extLst>
      <p:ext uri="{BB962C8B-B14F-4D97-AF65-F5344CB8AC3E}">
        <p14:creationId xmlns:p14="http://schemas.microsoft.com/office/powerpoint/2010/main" val="3001964964"/>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2dc66be-97a6-4b31-86c5-9e8a1a242406" xsi:nil="true"/>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3" ma:contentTypeDescription="Create a new document." ma:contentTypeScope="" ma:versionID="38b682f14f951fc150bd683627ee7979">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b8b85e5704805d8862b01f8930ec17c2"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purl.org/dc/elements/1.1/"/>
    <ds:schemaRef ds:uri="1e19e3b0-8c99-4876-ba5a-86b934a1c548"/>
    <ds:schemaRef ds:uri="e11c4378-1959-492f-9283-6b93a22e72ed"/>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C76F646-D83D-40FA-9BB8-F1A13A637A59}"/>
</file>

<file path=docProps/app.xml><?xml version="1.0" encoding="utf-8"?>
<Properties xmlns="http://schemas.openxmlformats.org/officeDocument/2006/extended-properties" xmlns:vt="http://schemas.openxmlformats.org/officeDocument/2006/docPropsVTypes">
  <Template>Elementary school presentation</Template>
  <TotalTime>0</TotalTime>
  <Words>1459</Words>
  <Application>Microsoft Office PowerPoint</Application>
  <PresentationFormat>Widescreen</PresentationFormat>
  <Paragraphs>152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Comic Sans MS</vt:lpstr>
      <vt:lpstr>Franklin Gothic Book</vt:lpstr>
      <vt:lpstr>Segoe UI</vt:lpstr>
      <vt:lpstr>Office Theme</vt:lpstr>
      <vt:lpstr>Welcome to Year 5</vt:lpstr>
      <vt:lpstr>Meet the teacher – Mrs Nailor</vt:lpstr>
      <vt:lpstr>A typical day in Year 5…</vt:lpstr>
      <vt:lpstr>The timetable will look similar to this.</vt:lpstr>
      <vt:lpstr>The timetable will look similar to this.</vt:lpstr>
      <vt:lpstr>English and Mathematics.</vt:lpstr>
      <vt:lpstr>Topic learning.</vt:lpstr>
      <vt:lpstr>Trips...</vt:lpstr>
      <vt:lpstr>Assessment…</vt:lpstr>
      <vt:lpstr>Home Learning…</vt:lpstr>
      <vt:lpstr> Expectations… </vt:lpstr>
      <vt:lpstr> Celebrating Success…</vt:lpstr>
      <vt:lpstr>Communication…</vt:lpstr>
      <vt:lpstr>Communication…</vt:lpstr>
      <vt:lpstr>AOB… </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379</cp:revision>
  <dcterms:created xsi:type="dcterms:W3CDTF">2021-07-14T13:54:52Z</dcterms:created>
  <dcterms:modified xsi:type="dcterms:W3CDTF">2025-09-11T07:36:40Z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