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20" r:id="rId4"/>
  </p:sldMasterIdLst>
  <p:notesMasterIdLst>
    <p:notesMasterId r:id="rId22"/>
  </p:notesMasterIdLst>
  <p:handoutMasterIdLst>
    <p:handoutMasterId r:id="rId23"/>
  </p:handoutMasterIdLst>
  <p:sldIdLst>
    <p:sldId id="256" r:id="rId5"/>
    <p:sldId id="263" r:id="rId6"/>
    <p:sldId id="267" r:id="rId7"/>
    <p:sldId id="277" r:id="rId8"/>
    <p:sldId id="268" r:id="rId9"/>
    <p:sldId id="280" r:id="rId10"/>
    <p:sldId id="266" r:id="rId11"/>
    <p:sldId id="285" r:id="rId12"/>
    <p:sldId id="282" r:id="rId13"/>
    <p:sldId id="276" r:id="rId14"/>
    <p:sldId id="274" r:id="rId15"/>
    <p:sldId id="271" r:id="rId16"/>
    <p:sldId id="283" r:id="rId17"/>
    <p:sldId id="272" r:id="rId18"/>
    <p:sldId id="273" r:id="rId19"/>
    <p:sldId id="275" r:id="rId20"/>
    <p:sldId id="26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69" autoAdjust="0"/>
    <p:restoredTop sz="94712" autoAdjust="0"/>
  </p:normalViewPr>
  <p:slideViewPr>
    <p:cSldViewPr snapToGrid="0">
      <p:cViewPr varScale="1">
        <p:scale>
          <a:sx n="82" d="100"/>
          <a:sy n="82" d="100"/>
        </p:scale>
        <p:origin x="86" y="139"/>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9/11/2026</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9/11/2026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923F103-BC34-4FE4-A40E-EDDEECFDA5D0}" type="datetimeFigureOut">
              <a:rPr lang="en-US" smtClean="0"/>
              <a:pPr/>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404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7" name="Graphic 16">
            <a:extLst>
              <a:ext uri="{FF2B5EF4-FFF2-40B4-BE49-F238E27FC236}">
                <a16:creationId xmlns:a16="http://schemas.microsoft.com/office/drawing/2014/main" id="{89B5245A-8279-41F6-AA1B-85BA0FC30787}"/>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3B97CF26-CD6C-4FCA-9B92-F6DC2DE4FE40}"/>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FB91D068-155C-4B03-8950-23A936587D37}"/>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10" name="Graphic 17">
            <a:extLst>
              <a:ext uri="{FF2B5EF4-FFF2-40B4-BE49-F238E27FC236}">
                <a16:creationId xmlns:a16="http://schemas.microsoft.com/office/drawing/2014/main" id="{A39399AA-A77B-4A04-831C-74B705266228}"/>
              </a:ext>
            </a:extLst>
          </p:cNvPr>
          <p:cNvGrpSpPr/>
          <p:nvPr userDrawn="1"/>
        </p:nvGrpSpPr>
        <p:grpSpPr>
          <a:xfrm>
            <a:off x="-12715" y="-12715"/>
            <a:ext cx="7434968" cy="5461207"/>
            <a:chOff x="-12715" y="-12715"/>
            <a:chExt cx="7434968" cy="5461207"/>
          </a:xfrm>
        </p:grpSpPr>
        <p:sp>
          <p:nvSpPr>
            <p:cNvPr id="11" name="Freeform: Shape 10">
              <a:extLst>
                <a:ext uri="{FF2B5EF4-FFF2-40B4-BE49-F238E27FC236}">
                  <a16:creationId xmlns:a16="http://schemas.microsoft.com/office/drawing/2014/main" id="{A1AF61D7-ECD2-46A4-852C-4031DDCA09F3}"/>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5EDC1CE7-D249-41B1-BBE5-AB51B05AB39C}"/>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B37478A-D16A-4530-87EE-1F7A13CDB434}"/>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17BA8BD8-7ED5-4A49-9B44-43D8E76136DF}"/>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1652446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t>‹#›</a:t>
            </a:fld>
            <a:endParaRPr lang="en-US" noProof="0"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Graphic 16">
            <a:extLst>
              <a:ext uri="{FF2B5EF4-FFF2-40B4-BE49-F238E27FC236}">
                <a16:creationId xmlns:a16="http://schemas.microsoft.com/office/drawing/2014/main" id="{1B372184-BF53-45EB-BE3E-C2F0A6170E5A}"/>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F1E6C02F-868F-4227-BAAF-EFA9BE1311B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BB3EC08-586B-48E8-A24E-512A33F71F5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14" name="Graphic 17">
            <a:extLst>
              <a:ext uri="{FF2B5EF4-FFF2-40B4-BE49-F238E27FC236}">
                <a16:creationId xmlns:a16="http://schemas.microsoft.com/office/drawing/2014/main" id="{B3FC92DC-DA10-45CE-BDCF-936EA4CC85CB}"/>
              </a:ext>
            </a:extLst>
          </p:cNvPr>
          <p:cNvGrpSpPr/>
          <p:nvPr userDrawn="1"/>
        </p:nvGrpSpPr>
        <p:grpSpPr>
          <a:xfrm>
            <a:off x="-12715" y="-12715"/>
            <a:ext cx="7434968" cy="5461207"/>
            <a:chOff x="-12715" y="-12715"/>
            <a:chExt cx="7434968" cy="5461207"/>
          </a:xfrm>
        </p:grpSpPr>
        <p:sp>
          <p:nvSpPr>
            <p:cNvPr id="15" name="Freeform: Shape 14">
              <a:extLst>
                <a:ext uri="{FF2B5EF4-FFF2-40B4-BE49-F238E27FC236}">
                  <a16:creationId xmlns:a16="http://schemas.microsoft.com/office/drawing/2014/main" id="{94AE02F6-3957-4555-9695-E0C31D14829B}"/>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BD3BD2F-F9D1-429B-BFE7-6654810F4855}"/>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7" name="Freeform: Shape 16">
              <a:extLst>
                <a:ext uri="{FF2B5EF4-FFF2-40B4-BE49-F238E27FC236}">
                  <a16:creationId xmlns:a16="http://schemas.microsoft.com/office/drawing/2014/main" id="{4510954E-1972-4525-B0C0-3EF684CB553E}"/>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479A2BE8-31A2-4CAD-BD10-353A43059138}"/>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92749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noProof="0"/>
              <a:t>MM.DD.20XX</a:t>
            </a:r>
            <a:endParaRPr lang="en-US" noProof="0"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8" name="Graphic 16">
            <a:extLst>
              <a:ext uri="{FF2B5EF4-FFF2-40B4-BE49-F238E27FC236}">
                <a16:creationId xmlns:a16="http://schemas.microsoft.com/office/drawing/2014/main" id="{29855DFA-0E86-4435-B4D2-AA7F67509349}"/>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CB4DE4DE-0A71-4C16-A54D-D8497CFD445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F720D692-DC78-4898-B2FF-E6E349B3F012}"/>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11" name="Graphic 17">
            <a:extLst>
              <a:ext uri="{FF2B5EF4-FFF2-40B4-BE49-F238E27FC236}">
                <a16:creationId xmlns:a16="http://schemas.microsoft.com/office/drawing/2014/main" id="{4DA2CD02-7FF9-43BC-A4AB-3295C13A7845}"/>
              </a:ext>
            </a:extLst>
          </p:cNvPr>
          <p:cNvGrpSpPr/>
          <p:nvPr userDrawn="1"/>
        </p:nvGrpSpPr>
        <p:grpSpPr>
          <a:xfrm>
            <a:off x="-12715" y="-12715"/>
            <a:ext cx="7434968" cy="5461207"/>
            <a:chOff x="-12715" y="-12715"/>
            <a:chExt cx="7434968" cy="5461207"/>
          </a:xfrm>
        </p:grpSpPr>
        <p:sp>
          <p:nvSpPr>
            <p:cNvPr id="12" name="Freeform: Shape 11">
              <a:extLst>
                <a:ext uri="{FF2B5EF4-FFF2-40B4-BE49-F238E27FC236}">
                  <a16:creationId xmlns:a16="http://schemas.microsoft.com/office/drawing/2014/main" id="{10A2B51D-3645-4772-9FE7-BFA0A0BB8693}"/>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CF94CD2-D0C0-4F9A-A474-D3285E475E73}"/>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42F05C87-DED9-4BCF-9668-2F320B680709}"/>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A919ACC2-2A2F-4734-966E-CE8BF5F45AB6}"/>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266804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noProof="0"/>
              <a:t>MM.DD.20XX</a:t>
            </a:r>
            <a:endParaRPr lang="en-US" noProof="0" dirty="0"/>
          </a:p>
        </p:txBody>
      </p:sp>
      <p:sp>
        <p:nvSpPr>
          <p:cNvPr id="8" name="Footer Placeholder 7"/>
          <p:cNvSpPr>
            <a:spLocks noGrp="1"/>
          </p:cNvSpPr>
          <p:nvPr>
            <p:ph type="ftr" sz="quarter" idx="11"/>
          </p:nvPr>
        </p:nvSpPr>
        <p:spPr/>
        <p:txBody>
          <a:bodyPr/>
          <a:lstStyle/>
          <a:p>
            <a:r>
              <a:rPr lang="en-US" noProof="0"/>
              <a:t>ADD A FOOTER</a:t>
            </a:r>
            <a:endParaRPr lang="en-US" noProof="0" dirty="0"/>
          </a:p>
        </p:txBody>
      </p:sp>
      <p:sp>
        <p:nvSpPr>
          <p:cNvPr id="9" name="Slide Number Placeholder 8"/>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1" name="Graphic 16">
            <a:extLst>
              <a:ext uri="{FF2B5EF4-FFF2-40B4-BE49-F238E27FC236}">
                <a16:creationId xmlns:a16="http://schemas.microsoft.com/office/drawing/2014/main" id="{DC5333A3-8798-4830-9685-405A4D5AD52A}"/>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73BC9A7-9494-4CE7-9C17-41D4D0114CC3}"/>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F7A5D22E-D0B2-43D5-A867-164731A22840}"/>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14" name="Graphic 17">
            <a:extLst>
              <a:ext uri="{FF2B5EF4-FFF2-40B4-BE49-F238E27FC236}">
                <a16:creationId xmlns:a16="http://schemas.microsoft.com/office/drawing/2014/main" id="{4A7A871A-9A63-444E-B185-DCA3A576276D}"/>
              </a:ext>
            </a:extLst>
          </p:cNvPr>
          <p:cNvGrpSpPr/>
          <p:nvPr userDrawn="1"/>
        </p:nvGrpSpPr>
        <p:grpSpPr>
          <a:xfrm>
            <a:off x="-12715" y="-12715"/>
            <a:ext cx="7434968" cy="5461207"/>
            <a:chOff x="-12715" y="-12715"/>
            <a:chExt cx="7434968" cy="5461207"/>
          </a:xfrm>
        </p:grpSpPr>
        <p:sp>
          <p:nvSpPr>
            <p:cNvPr id="15" name="Freeform: Shape 14">
              <a:extLst>
                <a:ext uri="{FF2B5EF4-FFF2-40B4-BE49-F238E27FC236}">
                  <a16:creationId xmlns:a16="http://schemas.microsoft.com/office/drawing/2014/main" id="{73ABCBB6-6B0C-462A-8B41-A502B45EE665}"/>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B0DBC302-221B-45F5-8D4E-C80DC8E93265}"/>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7" name="Freeform: Shape 16">
              <a:extLst>
                <a:ext uri="{FF2B5EF4-FFF2-40B4-BE49-F238E27FC236}">
                  <a16:creationId xmlns:a16="http://schemas.microsoft.com/office/drawing/2014/main" id="{4FD9F77E-5B25-4825-8F40-1D57F1EAC308}"/>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C9409FCB-13EA-4A10-A792-AA656EB098E2}"/>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843032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noProof="0"/>
              <a:t>MM.DD.20XX</a:t>
            </a:r>
            <a:endParaRPr lang="en-US" noProof="0" dirty="0"/>
          </a:p>
        </p:txBody>
      </p:sp>
      <p:sp>
        <p:nvSpPr>
          <p:cNvPr id="4" name="Footer Placeholder 3"/>
          <p:cNvSpPr>
            <a:spLocks noGrp="1"/>
          </p:cNvSpPr>
          <p:nvPr>
            <p:ph type="ftr" sz="quarter" idx="11"/>
          </p:nvPr>
        </p:nvSpPr>
        <p:spPr/>
        <p:txBody>
          <a:bodyPr/>
          <a:lstStyle/>
          <a:p>
            <a:r>
              <a:rPr lang="en-US" noProof="0"/>
              <a:t>ADD A FOOTER</a:t>
            </a:r>
            <a:endParaRPr lang="en-US" noProof="0" dirty="0"/>
          </a:p>
        </p:txBody>
      </p:sp>
      <p:sp>
        <p:nvSpPr>
          <p:cNvPr id="5" name="Slide Number Placeholder 4"/>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6" name="Graphic 16">
            <a:extLst>
              <a:ext uri="{FF2B5EF4-FFF2-40B4-BE49-F238E27FC236}">
                <a16:creationId xmlns:a16="http://schemas.microsoft.com/office/drawing/2014/main" id="{710CAD93-BCCB-4982-B4B5-A63D115C549A}"/>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C0529211-C118-415E-B22F-DA1052E8BEAF}"/>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BD71B714-BF10-43CC-9E76-C62B923BB49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9" name="Graphic 17">
            <a:extLst>
              <a:ext uri="{FF2B5EF4-FFF2-40B4-BE49-F238E27FC236}">
                <a16:creationId xmlns:a16="http://schemas.microsoft.com/office/drawing/2014/main" id="{4DEF0F75-372F-4196-B475-9CB424FBED31}"/>
              </a:ext>
            </a:extLst>
          </p:cNvPr>
          <p:cNvGrpSpPr/>
          <p:nvPr userDrawn="1"/>
        </p:nvGrpSpPr>
        <p:grpSpPr>
          <a:xfrm>
            <a:off x="-12715" y="-12715"/>
            <a:ext cx="7434968" cy="5461207"/>
            <a:chOff x="-12715" y="-12715"/>
            <a:chExt cx="7434968" cy="5461207"/>
          </a:xfrm>
        </p:grpSpPr>
        <p:sp>
          <p:nvSpPr>
            <p:cNvPr id="10" name="Freeform: Shape 9">
              <a:extLst>
                <a:ext uri="{FF2B5EF4-FFF2-40B4-BE49-F238E27FC236}">
                  <a16:creationId xmlns:a16="http://schemas.microsoft.com/office/drawing/2014/main" id="{DE82ECD4-BF4A-41F7-8CBF-8A38835CBBEF}"/>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E6249396-710F-465B-A2D9-5AFCB81663C4}"/>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DD7F03F0-DF26-45F7-8E90-3711A5C89AE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4F7BE0FC-EBBB-47F7-921F-018C63B1D6A4}"/>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14069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noProof="0"/>
              <a:t>MM.DD.20XX</a:t>
            </a:r>
            <a:endParaRPr lang="en-US" noProof="0" dirty="0"/>
          </a:p>
        </p:txBody>
      </p:sp>
      <p:sp>
        <p:nvSpPr>
          <p:cNvPr id="3" name="Footer Placeholder 2"/>
          <p:cNvSpPr>
            <a:spLocks noGrp="1"/>
          </p:cNvSpPr>
          <p:nvPr>
            <p:ph type="ftr" sz="quarter" idx="11"/>
          </p:nvPr>
        </p:nvSpPr>
        <p:spPr/>
        <p:txBody>
          <a:bodyPr/>
          <a:lstStyle/>
          <a:p>
            <a:r>
              <a:rPr lang="en-US" noProof="0"/>
              <a:t>ADD A FOOTER</a:t>
            </a:r>
            <a:endParaRPr lang="en-US" noProof="0" dirty="0"/>
          </a:p>
        </p:txBody>
      </p:sp>
      <p:sp>
        <p:nvSpPr>
          <p:cNvPr id="4" name="Slide Number Placeholder 3"/>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5" name="Graphic 16">
            <a:extLst>
              <a:ext uri="{FF2B5EF4-FFF2-40B4-BE49-F238E27FC236}">
                <a16:creationId xmlns:a16="http://schemas.microsoft.com/office/drawing/2014/main" id="{875A366E-5B5D-460F-A8FC-148F299F5303}"/>
              </a:ext>
            </a:extLst>
          </p:cNvPr>
          <p:cNvGrpSpPr/>
          <p:nvPr userDrawn="1"/>
        </p:nvGrpSpPr>
        <p:grpSpPr>
          <a:xfrm>
            <a:off x="10962579" y="5678327"/>
            <a:ext cx="1234800" cy="1051200"/>
            <a:chOff x="5626893" y="3026568"/>
            <a:chExt cx="937260" cy="800760"/>
          </a:xfrm>
        </p:grpSpPr>
        <p:sp>
          <p:nvSpPr>
            <p:cNvPr id="6" name="Freeform: Shape 5">
              <a:extLst>
                <a:ext uri="{FF2B5EF4-FFF2-40B4-BE49-F238E27FC236}">
                  <a16:creationId xmlns:a16="http://schemas.microsoft.com/office/drawing/2014/main" id="{01CA0EB5-FECF-40D8-9FA3-47230833D1A0}"/>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7" name="Freeform: Shape 6">
              <a:extLst>
                <a:ext uri="{FF2B5EF4-FFF2-40B4-BE49-F238E27FC236}">
                  <a16:creationId xmlns:a16="http://schemas.microsoft.com/office/drawing/2014/main" id="{AF61BF00-959D-4120-8145-B563FC88DBE7}"/>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grpSp>
        <p:nvGrpSpPr>
          <p:cNvPr id="8" name="Graphic 17">
            <a:extLst>
              <a:ext uri="{FF2B5EF4-FFF2-40B4-BE49-F238E27FC236}">
                <a16:creationId xmlns:a16="http://schemas.microsoft.com/office/drawing/2014/main" id="{F3092645-5EC3-4829-9772-E40466DBDBA5}"/>
              </a:ext>
            </a:extLst>
          </p:cNvPr>
          <p:cNvGrpSpPr/>
          <p:nvPr userDrawn="1"/>
        </p:nvGrpSpPr>
        <p:grpSpPr>
          <a:xfrm>
            <a:off x="-12715" y="-12715"/>
            <a:ext cx="7434968" cy="5461207"/>
            <a:chOff x="-12715" y="-12715"/>
            <a:chExt cx="7434968" cy="5461207"/>
          </a:xfrm>
        </p:grpSpPr>
        <p:sp>
          <p:nvSpPr>
            <p:cNvPr id="9" name="Freeform: Shape 8">
              <a:extLst>
                <a:ext uri="{FF2B5EF4-FFF2-40B4-BE49-F238E27FC236}">
                  <a16:creationId xmlns:a16="http://schemas.microsoft.com/office/drawing/2014/main" id="{7B856D46-9E22-4077-97D8-523C69BFCA59}"/>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4D2ED991-A41E-4301-8293-733627AB64F1}"/>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51A9C4DA-7D55-4074-95BC-D36206AB2FF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DEE6DDC-E128-4D2A-95C1-952630FF0BA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04382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16">
            <a:extLst>
              <a:ext uri="{FF2B5EF4-FFF2-40B4-BE49-F238E27FC236}">
                <a16:creationId xmlns:a16="http://schemas.microsoft.com/office/drawing/2014/main" id="{C99FE467-8FE5-44F0-A9FA-BB2C189B8BE4}"/>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C2ABEE6E-C21C-4991-BD52-00B0B03612B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86D12528-0DE1-461E-A6E3-3C25E2674AA2}"/>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12" name="Graphic 23">
            <a:extLst>
              <a:ext uri="{FF2B5EF4-FFF2-40B4-BE49-F238E27FC236}">
                <a16:creationId xmlns:a16="http://schemas.microsoft.com/office/drawing/2014/main" id="{EDE71093-BA46-436D-B98F-7AA3269B2C6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3" name="Graphic 6">
            <a:extLst>
              <a:ext uri="{FF2B5EF4-FFF2-40B4-BE49-F238E27FC236}">
                <a16:creationId xmlns:a16="http://schemas.microsoft.com/office/drawing/2014/main" id="{721ECF26-12B1-47AB-AD45-EC2283E801C2}"/>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0EB8BED1-4EB9-4DCD-9470-E50CD541DE2B}"/>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85EBCC8E-534D-4526-A38E-BFD66F4016C2}"/>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896104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noProof="0"/>
              <a:t>ADD A FOOTER</a:t>
            </a:r>
            <a:endParaRPr lang="en-US" noProof="0" dirty="0"/>
          </a:p>
        </p:txBody>
      </p:sp>
      <p:sp>
        <p:nvSpPr>
          <p:cNvPr id="7" name="Slide Number Placeholder 6"/>
          <p:cNvSpPr>
            <a:spLocks noGrp="1"/>
          </p:cNvSpPr>
          <p:nvPr>
            <p:ph type="sldNum" sz="quarter" idx="12"/>
          </p:nvPr>
        </p:nvSpPr>
        <p:spPr/>
        <p:txBody>
          <a:bodyPr/>
          <a:lstStyle/>
          <a:p>
            <a:fld id="{98C0CDE5-970C-4CC4-BF43-0DA127E73E82}" type="slidenum">
              <a:rPr lang="en-US" noProof="0" smtClean="0"/>
              <a:t>‹#›</a:t>
            </a:fld>
            <a:endParaRPr lang="en-US" noProof="0"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 name="Graphic 16">
            <a:extLst>
              <a:ext uri="{FF2B5EF4-FFF2-40B4-BE49-F238E27FC236}">
                <a16:creationId xmlns:a16="http://schemas.microsoft.com/office/drawing/2014/main" id="{238F526C-3C9A-47AF-81E4-EF9BE9470BC7}"/>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1181007A-BEA3-446B-ADE7-0AF83A2D5F53}"/>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969A8702-9929-48D1-A27D-1C0FB046012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1111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31794487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noProof="0"/>
              <a:t>MM.DD.20XX</a:t>
            </a:r>
            <a:endParaRPr lang="en-US" noProof="0" dirty="0"/>
          </a:p>
        </p:txBody>
      </p:sp>
      <p:sp>
        <p:nvSpPr>
          <p:cNvPr id="5" name="Footer Placeholder 4"/>
          <p:cNvSpPr>
            <a:spLocks noGrp="1"/>
          </p:cNvSpPr>
          <p:nvPr>
            <p:ph type="ftr" sz="quarter" idx="11"/>
          </p:nvPr>
        </p:nvSpPr>
        <p:spPr/>
        <p:txBody>
          <a:bodyPr/>
          <a:lstStyle/>
          <a:p>
            <a:r>
              <a:rPr lang="en-US" noProof="0"/>
              <a:t>ADD A FOOTER</a:t>
            </a:r>
            <a:endParaRPr lang="en-US" noProof="0" dirty="0"/>
          </a:p>
        </p:txBody>
      </p:sp>
      <p:sp>
        <p:nvSpPr>
          <p:cNvPr id="6" name="Slide Number Placeholder 5"/>
          <p:cNvSpPr>
            <a:spLocks noGrp="1"/>
          </p:cNvSpPr>
          <p:nvPr>
            <p:ph type="sldNum" sz="quarter" idx="12"/>
          </p:nvPr>
        </p:nvSpPr>
        <p:spPr/>
        <p:txBody>
          <a:bodyPr/>
          <a:lstStyle/>
          <a:p>
            <a:fld id="{98C0CDE5-970C-4CC4-BF43-0DA127E73E82}" type="slidenum">
              <a:rPr lang="en-US" noProof="0" smtClean="0"/>
              <a:pPr/>
              <a:t>‹#›</a:t>
            </a:fld>
            <a:endParaRPr lang="en-US" noProof="0"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019351"/>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2501049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2975407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1320568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nual">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r>
              <a:rPr lang="en-US" noProof="0"/>
              <a:t>MM.DD.20XX</a:t>
            </a:r>
            <a:endParaRPr lang="en-US" noProof="0"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r>
              <a:rPr lang="en-US" noProof="0"/>
              <a:t>ADD A FOOTER</a:t>
            </a:r>
            <a:endParaRPr lang="en-US" noProof="0"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8C0CDE5-970C-4CC4-BF43-0DA127E73E82}" type="slidenum">
              <a:rPr lang="en-US" noProof="0" smtClean="0"/>
              <a:pPr/>
              <a:t>‹#›</a:t>
            </a:fld>
            <a:endParaRPr lang="en-US" noProof="0"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709524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4" r:id="rId13"/>
    <p:sldLayoutId id="2147483735" r:id="rId14"/>
    <p:sldLayoutId id="2147483674" r:id="rId15"/>
    <p:sldLayoutId id="2147483676" r:id="rId16"/>
    <p:sldLayoutId id="2147483677" r:id="rId17"/>
    <p:sldLayoutId id="2147483678" r:id="rId18"/>
    <p:sldLayoutId id="2147483661" r:id="rId19"/>
    <p:sldLayoutId id="2147483679" r:id="rId20"/>
    <p:sldLayoutId id="2147483662" r:id="rId21"/>
    <p:sldLayoutId id="2147483663" r:id="rId22"/>
    <p:sldLayoutId id="2147483664" r:id="rId23"/>
    <p:sldLayoutId id="2147483665" r:id="rId24"/>
    <p:sldLayoutId id="2147483666" r:id="rId25"/>
    <p:sldLayoutId id="2147483669" r:id="rId26"/>
    <p:sldLayoutId id="2147483670" r:id="rId27"/>
    <p:sldLayoutId id="2147483667" r:id="rId28"/>
    <p:sldLayoutId id="2147483671" r:id="rId29"/>
    <p:sldLayoutId id="2147483668" r:id="rId30"/>
    <p:sldLayoutId id="2147483660" r:id="rId31"/>
  </p:sldLayoutIdLst>
  <p:hf hd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a:xfrm rot="11520328" flipV="1">
            <a:off x="7891910" y="5108993"/>
            <a:ext cx="2412119" cy="310365"/>
          </a:xfrm>
        </p:spPr>
        <p:txBody>
          <a:bodyPr>
            <a:noAutofit/>
          </a:bodyPr>
          <a:lstStyle/>
          <a:p>
            <a:r>
              <a:rPr lang="en-GB" sz="1400" dirty="0"/>
              <a:t>Miss Hitchens</a:t>
            </a:r>
          </a:p>
          <a:p>
            <a:r>
              <a:rPr lang="en-GB" sz="1400" dirty="0"/>
              <a:t>Mrs Banks (Monday – Wednesday)</a:t>
            </a:r>
          </a:p>
        </p:txBody>
      </p:sp>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a:xfrm rot="840000">
            <a:off x="6864819" y="2387368"/>
            <a:ext cx="5050927" cy="2204046"/>
          </a:xfrm>
        </p:spPr>
        <p:txBody>
          <a:bodyPr/>
          <a:lstStyle/>
          <a:p>
            <a:r>
              <a:rPr lang="en-US" b="0" dirty="0"/>
              <a:t>Welcome to Reception!</a:t>
            </a:r>
            <a:endParaRPr lang="ru-RU" b="0" dirty="0"/>
          </a:p>
        </p:txBody>
      </p:sp>
      <p:sp>
        <p:nvSpPr>
          <p:cNvPr id="5" name="AutoShape 2" descr="data:image/png;base64,%20iVBORw0KGgoAAAANSUhEUgAAAHgAAAB9CAYAAABpqadhAAAAAXNSR0IArs4c6QAAAARnQU1BAACxjwv8YQUAAAAJcEhZcwAADsMAAA7DAcdvqGQAAEdzSURBVHhe7b0HgB3VeTb8TLm9bO+rlXZXbVddQhIgkJBAEohmMMYF1zikOIkdxy3+Ay5xHBwHx3bixP6ckLhg07EBAwKJXiQk1CXU6/Zebr/T/uedu4tlWWVXxRayXziau1POnHOet542ikPCH+mCJEL7dXXo9x/pAqU/AnyB0x8MwFnTRMbIDv31h0MXvA2Wyh1ubsFrL7+IRCKGyxYuxMTxE6Freu6GC5jEBl/QAA8mk1iz/k288sC9SL30FHqSaehzL8UVN78fS5ZcicrS0qE7L0y6YAE2bBs79+7Dqicex/4nH8GMlu24Ot9BlhbpiW4La4KVqLhiKa69+SZcOv9iREKRoScvLLrgALaZjrS0YvXq1dj4+KMo2/kGlmmDaMjTsMXwIs2aTvXaOBzL4umYhr3l9Zi89Fosv/FdmDV1Gvxeby6jC4QuKIC7Bwbxwosv4ZVfPgxlwytYZHbisjwFCVXDrxJhPJSehDiCWK7vxnvCXajWbGwatPF0yo+OcY2YsXwFlq9YgSkTJ8Pr8Qzl+s6mCwLgRMbAmnVvYtWjD6Hv5ZWYH2/GlVEg6FfwSkLHw6kxWK/NRsw/GYrihTdzBJOMLbha34UV4TjIA1hPoF8yguiqn47pyynRy5ajYcIEePR3tiP2jgY4bRjYunMnVv7iF2ha9RSm9ezDklAWYwIqdmQUPBAvwfPOVHT5p0LzlkNnQKjQp7YclSFTAoH0Xswwt+KWwCEsDqWhWA7WDDpYZUXQN7YRM69ciuVXL8OUSQ3w+3xDb31n0TsS4FgqiV179+DZJ57EvmefQkP3XlzpS2F8UEWzpeIX8Qiezk7AId9s2IEx8KgeqI7FJyUJEWZFg8lqW+Yg8tJ7MNvahusCzbgsQKBpyNcNAqsyVN1l4zD58sVYuuIazJoxHQV5+XyaIv8OoXcMwFLAju5ebN66Ba898ySOvPoCxncfwfKQgUkhoI/YrUxG8WimHjs902D4xsGr+4eAFdfreKTAJtAUXNhGPyLp3Zhl7cD1AnQwA5HZbXFgdVzFgUg5SubMxfzFSzBnzhzUjatFKMAXn+d0XgNss1jJTAYHDx3CBtrYTc+vRmzz65ie7MCiiIK6oIIeYvdSIoBfZcdhkzYTSb/YTT+0t4EdSdVEInWYPJjZPoRSb1Gid2BFoA2XB7MooRnen3Tw4oCNLU4Q2TG1GDf3YsyavwBTpkxFVVUVQsEgdE0976T7vAJYCpHNZhFLJNHR2Ynt2zZj6xvr0bFpLUpb9mEGYpgTVVHs03HEEMkK43mrBm9pUxD31dPzjRAmAuuCezpEcBQdBpvDEKDT+9Bo78USn6juOMYxgsoYNnbHTKxJAvu8+TDKa1AyqRGNs2agcdo0VFbVIC8aRTAQhJchl66K4R857MNACCTC4JZlwTRNGPQ3UmybTDqNdKwX4aAHFdV10LST+wYjAjiVSiGTTUPz+NiIXqgqC8xCq1LwURReSF7kFt6WCthIU0LjiQR6e/vR2dmBg3t2Y/emjeh6awvC7QcxyYzhopDj2ldL07HH0LEyFsYrRhUOeqcjE6iFRwvDowwDexZ4VVGZC200a2YaCeiZJlSaZDDlMJb4+zCH6rtAtahdbBxKWdhOsHdTofeFC6GUVqB47DhUT2hE1bg6FJeWIS8/D+FQmIDrBETaSxsC3RlqDwUGQTQNExm2RyqdwsDAABKDgzz2or+jC73d3ejvbEd/Vyc6Oloxb+EMfP7LdzHvMbkyn4BOCbBp2Xjm6ZV47cVVKCwsQklFFQLhKHxBP/LyWPBwCLrO0MPvQyBA1SgcSyL8LLztgmhkpeBZZMmFmXQGyWQMMVYgzri188ghdBw+jPjhA3A6jqAw1o1xSGFKUENtWINKtddEUDdnAlhjlGCDXYNWvQ7wVVIVh0WxshYjVcWjJILgsB4232I4JqxMN8JGM+qtg5ijt2GmdwCNvgxKCLbGMvRlbRxI2jiYdtBCZ29ADyAdiELLz4cWLWCbBeDzanA0Lx08MqxtUMI1eNhaKWqtFNsG6QTseIxSOoigQT/AziLfTiPEkpQwNNd47+oBC/riK3H3f/4XiovHDhX2+HRKgNPkqru+9g2s/Y+7MDdkwheOIEa1YHl9sINRmFRFSdUHD21QfkGYHMpSkCNVAu1Qokwzi0Qig3QyjYCVgUUV47ASvsQgImYaRUYcxYqBaq+C6oCOPKrfNB2fI6aOt7IBbMoWYItZhia9BgnvWOjeQviYtyLSerYkdiREqYbicaU6a6TgZLsQyTahCm0Yr/aiQe/HJD2JGq+BAs2GV5ib6jVBlT6YtdDLI2XFpSyLTOEn04CaB4hoDnMlkaHyPCr/VukgqggxadSWOqU+47apFxHFwX+0W2heuAL/dPe3UJh38r70UwKcMCx895vfhufeu/GRfFZM05CgNNqWiSRLHKcA9TEZLKIUUmEB3iYWikhQinOcV6DbBIe/WeiwWwme1XVkafc6LJ2S6qUKDmCXlY/9TgU61AokPeVshTzeG3A5nS3LNNRSvydSWF7xvg1WLGulqeZi8Fr9iFpdKEEvyjCAanUAlVoK5ZqBqCrJdpPohKFcfs2bbCP5KaYv62iMCDSXAXp47LX9aHcC6KAWnKn14X35Gfyo20HP8nfjq3fdjSiF7GR0aoCZ8X9867sI/exf8b68LFal/Thk+AgWOYySF6HtCyim8CutkIM8VazXcGDCbMmVGpNwbb+tkhE8LDQTAe2yfWgxGWs6UXSiCP1KPhIaHRdPIVSdDhPjV53tIB6xaINft8h5QiLVrK3In0g2S0nGN+hfpKBYcXiYfE4SXjuJAI8hZHmXnasFnxWBEMrBK/4M7b7iRRwBSreODDVjVg27ycx04U+wEp/P78I9PRpSN30Ad3z1X+D3BnOZnIBOCXCSEvydb/0nPD/9Bm6NJPCV7gieVC6GL1DFCrDwyMDDwotkUcuSSy3GnlJkKf4QZ7LgUrWY7YWhBpBRQkjzSVMLskIB3hCEJqENVSC1kWv1JIkNZwndcpzflANImFlKL3Zb6i/yKp6w+x8Z1LbJpLxlSCH/BskZOa8QeGkvYR357Tpi1BhOugUfM36Ov42044e9NGM3C8DfhM/D9jsJCcA5r+gEJNKn6h4MSvceC+kXCfVVwwrNQDoyG/2R+eiMLGJagubwEmwPXoWtwaXYxuM2HrczbQ1eiV1MbZGF6A5fjCSfdcIN8AbHIeQvRdgXQpDqyUf51sgoimPkJPYdAW7ONkt4JRIoUAnOwqgeRUySAj/NWoB+S8jrR8gTRJhSFyYwR6eQHuQ1OXrYxoprwz1OBvpQ0uwMTJt60mUi2nBqVsvVaqemkwIsdsFLx8cQrqJNzePdHkotFQglVtSzjSDDl6AnhABTyBNmRZh8YVZk6LecY8WCHj/v1eCj/fUw3xyXuk1CLiXXuw3lhUPVBDoUov7Oe5L2pj9i0HlMxlPu0WJImaITmRgcQHKwB4n+bqTjfcikEkgM8O++diT7O3i+g+e7YKZ6+Hc7Er1tMJIdUIweMjdt+xDJK8SP6TXpbVOpaa6fw7Pi44yATh4m8coP/udetH7vK7jd2457ElH8WL2Rrt80Shu9K5JYH5OVSmeoVFkAL3W1RrucpeGVv12J5D26T9SJzgZIsXDyLDNnIXUvY2timaGnLd53IMDnaeNtNW8I6BMW7/dIQ42b3ActuRNBH+unM+rIKAwDHUQDGYRc80iTRa96MO5lROJDUV6KKlg0lOTgIBaXgQ8NleUUFr+D9g4L/YNk/bz51HKT3VeIvc6kWrE49QjuyG/DfX0Urxveh6/+8zcR8J68u1RU9EkBFiXwfz9+EIe/ewc+rrfgJ4k8/I9yIxwXYF5lLOf0v0Hbuw9VFfRzKZJd9PIGBg1WhnwQocR7sgyXbLR1Bt2YuawozvvELclxZnuXBx5Kdf1YxsrEfd/+LPoTfuilCxmKsZLnKs49ExJ1TLWJjlUIpt/A0it9WLrMh81bLBw5aGHpQh0VFXS+bAUe8uihJoIZszFpAuNeMoIwvjDEzl0WtrxlYfEi3XUoH3gkg/WbbWTyrgYK5smLcgCn23Fl8mF8Jq8NP+ymyr/pvfjnu/6VTtZZAPjHP/k5Dn37Tvyp3oGfp/LwfeUG2GEBmBfNAShtj2BG7X586IMR1I5X8frLJgYHHCy8VCPAIo2UcVZo/z6L4Q5QM07UsUg5n6eqXvuGicNNbJSrPDh0wMLTzySxZU8AifDVUPJnDwEs6TwiAmwZGUSTz2J+7UbUjWeMWuShJCuYNVXF9Km6VA2WRSeJRXe1GZvZ66UTxQvEDDS3SKUcvPyqjGdbFAgFkaiNx5+2sKntSiiF81wTlgO4DUsI8Gej1KK9GrzvGjnAJ7XBLrFgEgLIf+6fQ//Kyw1TRXm5jhtuCLDAHqxZo6C8zIuPfSSIBYsCaJzix4QJPkxkWnpVAFfw3MQJfkyZzPNMDQ0+vOfWAMazgX72oE3HwYP3vSeAMdV+pLN+vkdqeH6SxVDGUqO4bJEfy67xYtNmC929NsbWMZaNOWjqoCaLC7i8l5JsMUzMUOgF1M5uG3v22+gbAMqrdAzGFJSUa7jkMh2+oLibYWnhoTdRDtjoeZSoqO4gX0LUQJDtPzIf5aQAyytseogp6VrjXwodK4VqWa64kLtBfxDj6xTUU3o3bzBcZggEFeyh+tlPiezoElvjuOo3Q5XQ3ePg0BFe221h2xYT7a0OwmGqMxr8KdM1RAsV9MZowDxRMq+U4IQK5vdINjQ6lwmzEIeavWwTizZXQSc10YM/TOMHX0riya8n8OO7krjnxxl0sc4++iabt1n49++k8Mt/SuDJr8bxrc/F8cA9KcQS9JBZzT07s2jtZr29xay7QCM9DK4QE1i4XZYBj4JoNEzbThUwAjolwCo94ITjQ9rVlASYAbyrMinZGm1qZ7wC2zbTueins8UHthPk//xyEg8zvcJKfv+rCfzsoYzrhHlYuEdWGrjrzgRe+locv7gzjm9+JoZnHmYYwFxbmky8+aaN7lgx9EDBELbnIcAskvSTw1eG59YW4IEH08iPkOHpZK1ZbaJlmwn1gIk22teXXzcpsWwr4nG4xcKbW2w0H6AkdwL97Q762m2MH6ugo8PAT3/OZwbGQA/mU5hy9c7JMcWGhlukWiXaGrWlRB8joVMC7A/4YRFI8YV16mXpqstdsVlJDaZnLB57IR8vvpLBzJk6TFbyIO1telAqDAz02zh42EKKv8Ue9VA9CZhpVtghV+fnq5g8UaNj4sG+vQYeW8l3Sb+zn/w6wljvd0/S1CybrxgHOurR0+fBR9+v4e//IYBPfDWAW+8MYtoXQrjta0HcfKMXfjaZRcVXP07Dn/+lF1d/KYh5XwjiI18J4rO857N/48e82Sr64h4krSKaeHpmR3fJDjuaBF0mKFiW9KCNjE4KsFBexA9fQNAAgox7VReeHCn826E62ds+hoxg488/4sXffi6Av7krhOu+EsJl/xjCn7KyCy+m08H7xdlYejEb4o4gln8tjHd9NYS//qcw/vRTQdx2i49Aq4ilCLCST2eErXJi/+88IAkDFQSDHkxv0FFZpiK/QMHMaToWXO7B/EUeTKWzVUNvmiaTbSVSDxQVqricbXDVYh2XXsTnSnPdndUVGsaOkfbNwHFHJo6SUDK69I0ZDCtj5CthrpHJ7wgA9npynRMitxJkK5RlF22X+FqWpTDPwqQ63sNa+P20x7UqZszQ0TBZR2GU53mPvEjMSoDMmRdSMWmshqmTdJQWMQ/a3wxVeHUlK1pGXZFN8BV8yK3F+Qoy/RAaTl3N0v6yjGz8VJKaKe0gFbfRdNDG1u0mmlul05JeM+udoPMl5159zcSO7RbDSRtZw4HBZBE4h76O25vvus/DxN9kdPF6pF+C0RYsnlKHVPip6JQAiyqWbjFRltJ1KbHubxCBUFXD5U6T+sOklMoar64OGzu2WniLFeln2CQTE3Wq5F1HgFfeNPDa6wZ27rQYAkgIwWepGMIEvqiYrEQHRs7l6Jj3nU9EjjUdP5JJYXSCTUVnsB5vMOz5xRMZrHrBwAY6Vm2dNhKs5+EmG9t3mnjh1QweeDyD19ebroB42C6plIV4QoejMvQZcrDeJnrMuT5uwZ4hJhtbIB8JnRJgmXHQT5aJuxxGu2qZLucOXWWBVFbK57r/4vTKnPFOes7PPJfFcy+lsXWPwZCBIUS/g36mw0cMBvdZPP9aBvcxsN+0zXbjY5WxgHQGDMQDUOhBu1x8Xqto8aRlrDaCpi4fkgQoTFV84JCFZ17MUiAsTJ/OuJi2dcdeC48+mkUqbeGySzXMmSU9dg5ee8NklGGT+RUcooPZ3BmE46GDJQC/XXX5MTTUyP/lnUGazN8StBPQKQH2B0LI6EEM0N54VVbKTvJlIs9CUkkPBjKljOuIEr1slQXYvsPCTgIbLXLQOJWxcbWCp+g9//KJFAqLbcyYTsdqkoo0xfYFaQxR4Xx8AyV+x8F8aL6CXIV+Xcvzj8h8goOplWHznkLs3WdAoaqWjh3RZpWVOqqrVNTSQ+7ps1yJTWZthBjeSyePn4LgIVNLSDkQy2LNegPt9KA9foZIw04VSaDV6K0WKIY7QUDG032e3EjTSOiUAOfnRRHOi7gvkhkFOm2wTMUZtg2ariGt1GD9tgK0tqd5L+0sOVkK7vOpjP9oc/MUbNhhYuXLFrLUBi6gzEHscXEJA3deb21N46XXVQyadfDIQPZQX/f5TOL4SDi3v7sBD/3Kjx0b45g4wcGCi73YxHDonh8beOBhmqLNNnpbgddetnH/gyYeeMhC0xEFl19KlOm0/uz+OJ5bU4xscApURg85r/nXpNsmCjQKD6VWJgXmwD9LEiyTxfy+3Fitn3eLI3U0iTSrgRJsaZ2KHz+gYd9bccymaprW6KEz4eDen1v45aOMBQ/bGGxy8PSvWMmHTDz4sIloyINrV+jYtTOJH/5fBuv2jIenYGLOxzimkuclsYy6TjtMYJ7auAD/8I1S/OJxC9OotcSfeGKlhSeeZFy/h1qLwpE4CLy4xqGmAjWYTuEB7v6egv/4+SS0GkvgidSwPYcB/E0S8ydmso8CIqNvZ02CBcKMdLPR7lLzMEnrHwUyK+nxakjoM/CT1Qvxma+V4NU3LMyZQdtMh3vVS6zQmw5q4g4u1my0H3Kwdj0ltl3BFZfr2L/fxGe+EsH9L16GZGjRO0Z63yaWVff5kQrOxatHbsBd/zMZa9c5mDVFYXShIkVA/FTbc8IOIhRYmV9VxMihstzBE8/aeOi5BvR5VkAvaKTtZQsfJ/YXh0rcHsEgq/sRihby7AigI53yLhkBktkXcYJMl4pGQXosCMDRksxCad4QK3kxXjp8Pb778/HYxzBhfC3tNtWwWO3qAAN92h8Z9mUdMa5GpQdp4Xv/68Pag5fDLFwCPViSq+B57Vwdh1gPnXYxWFSDTmMmnn896tatiDiI8zjAKjUZdFZZLRlFyqPkxgZMbNwRhh1qgD9aLJmw3sdqLWljwmunKVi5cCtAs5cXCbtXR0KnBNhDGxuksRTVnM+7Q4SLgdDQ1aOIoEt/a7CwGgd7JmPTDi8LYrkjSsKT+9IKNjKcSJqK6yxUlarYtZtO1YEChMvqGUIRedoa4aGzQtIaw+lYOvraMSbntImAakoW3kgx9jYVueFieRltJuP75hjwRLeKpgHexxCypJDtwKijo78Q3mART0q9f1tyhURy/U4MRZqJBB3dxCib6NQSTK0h21nITL8A7/bLJHMB4jgt5wgnUw0byMfB5jAK81kZlt9MOticUPBqTHUHxKnRUFsrY78WUnYpVRy9Moua4aQk1To25UhCBpnDJK64rXgZt/voyFHzMFkOVYjqpfqTWIyVoQqxeU6uS7IdDzUK7+F5uSc3F+rouv32+45XdyGHTO7xBdDaX4amVjpRl9hur9XixTquulbD3PmqO4x60Qwbb+1V0B2voNdMaTwBuMMkrliARZc1WEnGxD6PGMuR0QgkmA3ij2DA0VzvV7OSBIPpuJWU0IEqxVOATXvLMMi49torHVy7TMP736vhfe9TsXyZig++R6WDlcGazX4o4fpc45/QqeJ7hoCRlJvakwNFZiCbtgeZrE6JYOVjSWQGO2DGDsIe3A2nfzvM3p1I9R6BkU6IkCEdH0S2/wCsgR2w+3fA6DuI1EA7nx1EIpF1Z2VkTZ2MwXozf2coybxRYR5J7oD/8epP0yIDKhnfRDz6ch2aWzRcfxWw+DKapGpg/hwF82dRa+1WsGp9HZxwI1SZAXAKgGX8XCTZS0etKD+EgmKR+pHRSQf8hXoGM/jnf/wX1Pzqe7gmmsYdvUV4NfhueMJ1Q0OHx5BbGEpSogkT817CgunNqKlyEE9qiFGK86IWMjLQvT6ELc1zoBbNO6Fz4TYii2dkDTa69L+SH10bLfbIoF3K0HQkENAHkR/oRWmkDxXFgyguyCDkNeClNomnFOzc58HWA6XUjvloqOnFlPpuhIJZZqOwTB50D/jQFw/yGEYsFWV8HkbazoOhyIC6AEyZ5nsJPS1REl5/EFqoUtjZLctvkKh8agEj1Q9Peg8KQ11kLB2DyQD8XupnasB4pghOaDw0v4yYSX1OBAHzYf4lA8/i7vBaKIaJn5Y24NP//n3MaJg1dM+JSQb8TwnwYMrEXd/4LsIP3o0P5MXw9f5SPOm9CV6RvOMBLMRKis9txHugZZsQ8AwiY/gpbQy59CRM2uGspwre6Jicaj0BB4u0Oql2lHneQHVZgtJBbrdMPmMiL5RFQV4WxYVpjCk3UF1uo6xYxkoVBBjPSYeDqG6pnvSi/feP0ti23cQXP+1nGMN8iYtUXLpI02kyQoLhTDfj1T6gq0dFW7cHfYM+JDOywIt+A5nF50ujvyeFtTuq0KXfAE+A3pJMxj+WhC9BJuc7TIOMoeZWKYgUulcYWrnDgeKsnrT1BWALpb1P4Ft5m5A2bDxcMxNf+O73MamuYeieE9OIAJbhqe/85z3o/n//iI/6e3D3QAF+5bmO4ExzJ9SdmES1ir2jtyzSx0BaxjIt6nmZtiJCK3O6TqSaZcZCKqOh0F6DT97yApYupn2XPtmh2wVEP50C8V49TNKlajIkkb5gW6bKDNVKepuiBQoef9LAmxsMfOoTfgTpiWboBLnXWQ5pfBneFV9DBFBeIvPIjKwsvxm6jxc8PgW9gza+frcXv9ywHP6SqTxPgE/YhCLNLtok+UcyF5LfJ3rmaFKRpb8zfuBx/FveZuwjE740YxHu+M736aRWDd1zYhKAWa2Tk3RwRCO0P1rO7kRVE6oM9Lo0XODjEStgZ917dd1kPgYZIk0nzMg1ihtuHR9cIZsaIJsaQOOYw1i6SENNTQQlpUGUluVSKOKHQ+cpndExEJPuPtpgOnCGzH8S6eTrJcnvVALuAEg0xDpQWRgEbfg6FYI7jJlMO/QZZMKgzEChhsky4te88AX8VMl+d/an2OKSIh8unp1FWDlEDznDFpB2ORHJS6SOkvjbPQ7/HgmJJjThpykK0rcZlKk/msddtDZSOiXAQjqdrH6Zms4WKZbFUlQbpxD8o0gqOZTcP4f/zv15PJKpOqLGfU47Zjd0obBARXyAdjzOlHCQIJApAiJgSjmEzaSnR4TFlcBjSK4JydCcjOEe7x45JfdJkqJR6bjzqWT4T4YyM/wtjGAxj5lTHYyvaKWd7XWnNJ0zYkEVRhcBpPhTBjbo9Pp91Dojf+eIAC4sLoYdCLletPSJarJcZYTjkadFVOuy7LQi2o5ZjRl4qYLFfokSkTQMpKhfOQq/yG+Zk+2lFzt8TZKgNXyM07kzqL7l+tEkecoomHsfSUCWvyUNv2v4GZlAV12lYU7jAHSjyV2k/faD54BkVkshY+AA27ubJkj3eeg8jvx9I7ozLxKE4SUfsXJBeoE6PUk35ji2pc4CSY62zZAsE6PH24aJ9bL0kjabJaWmdONyIflbxpjlKIBIO/f22W5oJuekx0iO4sNJe0hRZe5xrsS5f4dJZjuKehcJdcF1fTlyBP8XkI8mUfmBgI450wwU+ZsZflG6RtaMoyZ3kJBOXITeu7whzb/zCwtYb4ZqI6QRlSzgCyLtCSPBRiyiNxkAY0oaf8rK0B1nkYiEIf23ahtmTe6mepZ3KLSRwJbtFg4ckiFKUFUDa9fLrAhaRjo/Bw+ZeHq1gSdXm+4cMLl3207LnS3R1CxztRmeUceJ6h/mS5cB+Hv3bgu/fJzPHSLAzHvnXhtPrDTx7HMmuruYv3S9DZFoEulqnTRewYSqLliiphkWvp3pWSUVqpVGqZZxZ3MM0sksKCxyd1oYKY0I4HA4DC2cjxhrJjY4SidJhgxz1u/skmxxJM7L2OIWjKtKoKUtN9Fs3z4b6zYRUNpgMUGtLRaeXJl1ARfPvK3dQThfQZq28q1dFh55IotfPmGgrcPBrt0i2bS/LC+zEr3nqnVJIunSb9HaJT1wPPL+dW/SKeS53n4bL7xioIeaQRfxd58V5aW488HnNA7SAWom09BTE1VxDkhzUoioBtIUriSdvvyiEjLmMWrlJDSiUhVEwwgUFKKLAbt4cyEafdv1pM8ywMzOshgjWgOYMb4dIZ9FgCnRVIuHDlIaKYFlFSrSVKetBLSsTENrq00pBg63OjhwgLFwEcubL3EnvU6GFTveku5TmhnpSKf+HYLYfZcALM5LBfOsqsidaG61EAoAV17pwQ03eNypNjsp4W4P3VB1xRwEgyrmzDBQETkCMx1ndnzJWaVcDK/ZMdpfah+qDsvnR0GRrOofebuPCOBoKIhIYTFiDN7pxyBfSdP7PwcAszgSx+Z5OzGltteNOyNRgkWGjdFB6ieQGXrSh5ptbNlhuh32+wm8zHkapKp+7VXT7SYXtS6D7tMbdTxDNWtTF5eXMmYmSGJDpdzDPqJMPwoGKcmsWF+32zeFfr5DJusXF6tU/1SNIv1D9wtJHja12cR6FY1ju+CkO10/YaTTaEZEzIuQwmvGUaySuZm/QwcrL2/kI0lCIwLYH/AgQgnucDyuE1KkphhH0AieVXLFCSZjk/L8DtRWpdDXy9OUFgoIYpTaKZNV5FMNt7bYmNaoYdlVOioIQnengwVzNdxyo4dMkVseMnG8itkzdARCdAxDMqGPDhOFzMVJcBjCQoDzE9zqMpmBkpu7HAooWPlMBvfdl0EPbfAYes3SOSMSLyQ4ii0vLtQxe0qcWq2Ftl7U9NmVYhm8yKMwlerUUjTCSjiCvGj+0NWR0YgAFvNTUV2KOD1pldxbQaOv2QNsLBGHoZY6U2KryfodxRxEXXkbaseQa7MqtlNSuyihJUWMhclTEgePr9cooR5Mn6Jj6VVed+L8FErr9dd4MYugjhuruffXjVPxlx/3omGCjmyGALnS+5sk6lZQnzZFQ+NkDfmMuZcv8fD9mhsHX36pjglkFnHWjiZ3FiUZY1qDjTFFbXS2BsksI2rOEZKsTmSIRGEqop/QzffrkTxEmUZDIy5RRUUFTH/EjYULafQ9ViwH8FlSS2IdLYPSpvWisbYPFeUqLlvgxZxZMrVFwbXLPFh2hQfFBKCqUnWlLUubnF8IFBNMsbN+niumei6glIuTRI2G+rEyQE5wBBDW1i3tb2Ll/inrkmWNlIRHeXz+ioVe3HqzDzOn626YJVHh0STSLIMV9eMIcl0XFKODoIuaPjsgu8bCSqEYdOQUG8107AJFBZTgc6CihcpKS2EE85FkJcopxn4afztn0M4KSYUseqMl4Q401icY8+ooIFiTKJ0yaU/AK6B2krhUpM59NRtZuhplPraoWul9Eod2WCrlnMS40vACuFwXBnXHN3jtaMrZ1dxvN08CLUmkWO59m4+Pes5io+fn6ZgxOYk8TwvNS4ZRwNkB2H2hnUIFJVje32xpKKysIrOeIwkuLixENlKIdlNFsddG0GT8Z7P2I8/ipCTq2aZdn1DVgUl1RIINJd2EsmhNAJMkALmNzVdKDOsS20FMn7SHgOgOGoijIJd4kBjZHUTguXQ2B5hcde/VROJyv32MdWWoX/6XMV0Jn9zJDpLkeXmIJOGSvFsmoKgMGT1eFdMmWwzrWulN97N8QzeeIUk+uiUOVsrdsqlX9aKiagzLJkOYI6cRo1NUmA9vSSUOGSoKWOECNQ7HEkfrLFSIrSdeaUCl91zXzhiTxSKK0pDDSRpbNgUTktFFmdAnYIvXLKpa/pa+aumRStBOC4lk7z8oC8xzyzClw0IqLAwiHSTdPblYvqMTWPsGY+ZWk3k72LPHwvPPG3hrp+nm2domo0s5kLv4jJyTCeuHGIOnUgrGjdMxbUIPzVZ7TnsMc8PpEgsoJfaa/SjTssgKcwd9qK4ul4u5e0ZIUt8RUSTkQ3FVDZosD/IpDVUaYz8W4KwQnRPxnktDrZjZQJdZ8aCjg6CxUWU9cYxhiqyWOESgxMk6cNhyY9N+giSdEfv32O7WEQcO8jfDJunJEiFuaXHw6loTzQRI1K+0u/RUSX7rN1jYzhg5Ebexa6+JNfxb2CIhkxH4zB6Ct24j79llYf1G5tFiuQMcMuTYzBh85SrDXRoqDFVIjp81JY1CP6U4m3YBOjOiL0A7Ebb7UK0b6JNurLx8VNIPGi2NuCSyM05tXR06ZV8rtla9xlDJ6CafCUedGcfKmjqH8d74ylY0TrKxYZuDn96XRUe7jZYmAkbQXnzNwLOUKllQ3tPn8JyNN9jwb+2WlfIOUlS/AwSulzyXIWM4VKX791tU88AYOlp+r0g0PWnWWDovBimFohXEOxb7LoIncbb0Q8qcsWJqEVmlIc5VflTBDjJUExlGtIJO1Sw9bI7uQKMnLZvHNE60UV/RDifTT9PFjM+oTfhe20DUGaAwmWijdlKixSgpPvUY8LE0KlYbP6EW/cEi9LPSE30m/EYXCyK6a+iG0yLhVtpApQ8zJvXSoVKxeatFyTNwiJJossH3UZpklZ6s+znI36UlDFuoc7dstrBpg+naSNHeIqHiORcV5uykrEnWRI8TfLkmClkcqCJ6yZMY+qTYcDv2ygo/gk7N0MJ3CJjiqa9/g+EZmWkcmeOi2R6qZeDl10xGE5o7r1lUviyqSySkqxQYy7BqxsRe+CBqWjy5MwPYsZOoVAYRUR3sy9KZqyxHYaFMrx0djQrg2hpyUEkF9lMCxrEh8y06Wq4dHlU2v0EyoUymtYj3PLMxRRunofmIAGtj72FKCTXH1rekV0ljwylUwxa9a/oB9KgXL/FgXC3fzXtkJEgcH1HbTc0WujqYB6VtDGPi/Kjck2tziYX9dLwqyhhqBYEmqu9YDKjm3xkCLR0qpcUS3+quLyD2tpiAjh2jkrkshikaQhG+n569dFcKZ8m7Q2EPy59GabiF4Z6M+0ib5HyBUZEUUlS80Ysx2gAZhh6048X4hikIh0bnQQtJKUZMxYVRFI+txSGqvUo2ZpXaB9vocwcITpdkTazM0qwvb8O4Ktq3ZjEFGm66kVUTqSNIMv1WOi0mTlBRw4amv4EKSvHs6RrmzNYIBMtGUMbWqCgkGDI4n6EFkflZIl0ixMIEbnMLyDxkadfiZIY8xr+NE1XMm6MjHFRcSZVJ+UsX61h0iYaAX5Z2OpjSoOHG6zwEn1qCec2YwvAtSLNAp0scMJmONKleQV1ZO1/OdqHmOV0ptlhgL81fDc1glgwZ9/pRP348owOqqlHSqAAOBQMYO6kRhy2/G3xP8CThuDuznV5FpLWls8Bn92JqbSfyI/I5HLBxPfjALV5cNl9FZRlw03U6pk5Wcd1yHQsv1d0QppaSK2xVWaGiupLAUqrLXNB1LJivo5QSOX+Ox+2ulNUVjpnzFgRdiXnl/rm8dslcnYyhYEqjdKzk1K90rMixqkpzVwgKgHlklgXzdETCYpcdzJmpYdGlHjJ9bjKCSH9FBb3p8T3wOU1uTD/K5h0ivo/hZ9TpxgSvgSMSIVCw6mpHb3+FRlUCD++ePHUqWvzF6GWFGmiHPdkOtpnY4dFXRhhcJrcVhttpfweRn6+jdpzGRsuNzUys11BVqbldj9LZIdskiFQKhULDMSzjRUqUGEWRTAE/SKkUBypKhikrzS2fESmW6y7xh1yXayVkCgmVxGxKGOX2Wsm9TKLiheQ9bhzOag7nI/F1mZSH9lyuy/ShYFDD7GlZVEQOw8rI3PHTA9gyY6hyulDjdbCNFjA6dhwqK0+++feJaNQlmFhXDbO8BvsSFhr9JgqtDtoc6rXTGC6TvlvHTKC2rAWT62V6aU7apAVlktxwp4E0rHizshWTKxhD54TEprqAyG/+czQQEmYN90TlxPfXJKckdhYv2u3FYhqOreWaexxKwyRMMPynvMftJeNRSJ6Xoc7GiR5Mqu5gCNnFZ+Wlo2tiiSiUbC8atD53aHa3oaC+YTo1x8gnux9Nowa4qqwEFY3TsIMBfgXtcD3tcDbTRS4+DYAZTugMBaaM63T7nrOsjDSU28Du9d9Mw4MF0mwiNb/uAMklmWojR+l9kmvDmLogSRo6Mfz3cB7inEkYRQtEm8sjbXyASaYICcPJdclb0tt581lJbn65g+tsFRfrmD5Zdn2WiQDkmOGbRkSsPyvpM9oxzZfEIB/vCwQxZdZ06DJMdho0aoBlfta02bOxS4lAYavPCcTIcW1uwUZbGfkmREGgEzMnxeAP6K40DTeeNKZMPRKPN0jnR5KoZTm6i8tFDTMGtameLT4g6w5kFxr5W7olRYXKOK9sUCZxrSpdjMxXVLiPjpN7nnkoPJ+mH9BDjdrS6+BIt4PDDI+OMHX2y6QBhkJ0KrO8Rzx6iY1lTw0/n5X8pTzinOXew980M3Nn2aiIHoGdjpOZRtHEik6mSKLEbEGD38CeOEPAygpMmNDgOnGnQ6ec+H48emXdFtz913+OLxpvoV/34FO9UxArutHdet+dzD4CkpUP6aSBudXP4V+/sAUTJoWQZlzpajwWSdSldNGlqGJlPpZ4skmGLAbDGOlRklkdg4PAAM/lprPmJFMno0t/sdjqkhJqGTpgtXUqdu+08OhjBj70AR+KqC0O7LHQ2WKjp5NhEr3phCTJi0wmDOZOpBeNMCTBeWEVfhlt4jkBM8TfsoFuHo9RAi37UEoMHuZ721tT+Ob3fNjceV1uQbusYHhbzk9MspVyKnEY12cfw+cK2vD9JhO+W9+Pf/jyN+jkyZrg0RGhPfXKhuNRV38cn/vk5zF7zb1YXqrjbztKsT54I+1ELdWozPQ4FTG+VTwwEj2YUvBLfPCmNoZCQfTKbjQx2+UR2dDUIJAgsNmYA53ZyqqCdpp7aS+dYY6XSmMyHRGZJyYdH9LZEedxZ1pBK2Nmi1JcWEQvmwAPyPl9DmZOJPA02j0HbWR40qKXSoeamshBPtWvsCcFFP18x8oBYDeZS3YXIn4Yw/xqyEC27iBDVcPXoFvuFUdPNIT0dRNkWRt8qJUhlP8qIP9it748KxU/CZGh2CbKwDp8ybcac7QYvtLnxfu/8U3cesuHWAYWbpQkAGtfIQ39PWIK0GAdaO7CxldfxvKIiV56NW9m86EExrpqMFehkxFvUjV4jBZE2zegc1MGG16xsHmNiYMbLBzZakLfZ2JGp4WpvXTmCPrMjO3unreNwItzI92RRWzoWxmXLi2gRx8iSFGgmgCQH9zlrn5KY2XSwsQuG11HbLcrc343tcaABV+SjEQvOUhAKqlur2Aes+ipj6F0TqApKKBaP0gmSbJCIUqxLL25OOrgT0qBSyIO5vL6XHJYgAwy0MeXsWyywjvFd9m9DMkY6iS9pbDZJrmZHidvE9lBMGOmMTazER8MN2PXQBb7qsbi1g9/BOVlNUN3jZpeOS3FLg/Nv/gi9BXUoDVl4tKggWKrlV5ugtCNhNPEmaIEWv2YpqdQQzXso+iV06ZXeRyMI0hX0Gm8hjHw/GIFM5nqCxibhoFyqsMCqsYQpSlCUZMRJoMSJkm+DSGFk3AuRGmqJugLSoAPjXHwbh5nhBzcyDwvI1NMY36lBFM+SSf3i+QKY4gGoKIgHIyD+Y5KpjLmVcpyiX8gKlq2ZAgSdHl+LkO6hcz78hIHS0sd3FBp472VDhaEHXjsND3vU0lujiyxv9kuTNOozVQL6+gT1M6ei5qx44fuOD0SrE6LGiaMQ8WMeXiFaqzO52CK2gYr3ULVe+osZXKau3+yNYCpQQsLizVcwXj0BsalN7Chlhc5lEiqLDbyIO2wzMfuIwIxOjr5bOUxlLoGvnMBAZd900RaxdBI2OqlxEkPoqwkavBTJYvzQyaQOU2tjCn76KmLka0TCSTghTLPm/dL75QImSggySfEcwt4fSrfI+BWUlvIeLF8SkjMgbxTypVHfr6MdvdaSv+1+QSYcfEN1PkzWDafI7NPyb1urichSrhMzwlTo83z9aMvbaDJH8aceZchHB697T2aThvgPHoWly1bgtesKNL0hq+gN+1PHSTHsgVOYS/cjgV63X47iVqfhUVUeTeycRZFqP7otMwluEXMYqifwW0ealuaMcfdN5nOKmj6MSXoIML7ZDRtmATo9JDnOlYkkMywi0z4BoFtz1fxSJ+Cg7TjUT5XQQ0QIvgClMm8BUD5T8onk+zka2NFlFapjZf3yWCFy0xu7rmjvIk8JDszoJcqnRYFXWRGiZn9Fr1AK8UKnApg2dp/ABOcw5jlS2MDudpbW4/pM2ZCdrU7EzptgOXDi/PnXwR1wixs7cvi0rCJsfZhpDPdLDBb/5REoFTblajX2OBvML0aA9bx2EsekcYbTi6xjWS+U5berXTlixbwuYkNrDqUQtpTRcCnVFLaGqjGx1JKdwwo+FlSRcFyHz75eT/6Z3jwvS4Fbw3SAWPbNdC5GuuTj4uQ4RSTeVmUXgt++vMBHvPc/aloW0VqyT3S3PJOL98tzphsLSVlWk/t8EgvUw/wQK+KrSnVXVmpUk2flFgnYWRPugmX6s3UaibWZbyYtXARampqh246fTptgIWqK0ox98pleCXpQYFi4zJfF2OavRQ0svEpVLV8/tHLBjhEh+nJfuAZSpl4rWsIcIqPi4QxMmFjOzzKchnL1Q7yzT8vHZgAYU4aaRxJZ3AgmXXTHsZULZksqrUMZgXS2N2fwU/pjRXf7MGH/8yHm1Z48Vd/F4C22Isf9FvYREdGZkxUeAwczlhkMhtvDqV1cV7nsduQrRsNOk0CVgaGmYFl0trztzhSskY6bhroyRqI0dns4/3dRpYmgWW14lDc7S5ORhqdqyQqzb1Y6B/E7piFvuISLLhiMcOx0U2wOx6dVpg0TPLka+s249uf/AT+PLEJ/lAIf9dVi6b86xH0l7BhRHH9NslO8abRhxn99+NyZR+aTPkwVu5amMK/iPUSyaIgg06wu+itnZK+JqGj0/ZSemUzTg98uh9JNpBsWJ7bt4MH/heWr7KRAXb0pBCYkMDn/k7BlEl8JqvCpop/8eUsvv1fDqL9EdQVRBEDQzTKbFo2bHmb50VRU21TAnWCyKAOYb6tXDdRqhq0rwScSlu+j9RDMFtYVcftapPn6C+YFnYbfvQUXg9EZvC01OZYkk4aDzLx3bjVehJ/ndeFHzSRma6/CX//1W+grLR66L7TIwmTzghgod6BOO76p3+Dcv/d+GSNim/3hfETZykCBfMgn97JVfoYEjCynSjvfwpj0UOA5KsjjHWlSXn00e4ECJ6leHlNdQFIOH7E1RAMLepuhJKCz/1ymnxH0HbB5dOsiYCsintG5rKMFMpCHZha047CaIxmRb7B60VrdxC7WsvQZ1VB80TcDgZH1XN5uPCQ2Czyn0bNIV+YkTxlz0jRIvIBL9WSxd8W35mTYvnErYd1HXqafgHVOtnCCoyD46Gbzbx+i/i+NPMpH3wOXwuvo5pO4ftOKT5217/g+hXvgibb154BnRWApaN/1Uvr8MPP/DX+JrsNRiCIz/dMQmveCgQDRXCs40kxm5EN4w41MoyQ7RFcdNzmcehQqTDkA1mEXOCSThFZ9KwKAFT9Lgjurbn7XR9GqjGURU6G+KT8piRlM0mqypQLhLtLj+Z3tztSdNlGiXfzOdncPEe5PHPHHMlfuaPIdO7v3EDCsMTSKePx6KYUC5Vzj3juuE2ck95s4gBuEemNtOKelgySy27CF//xLoxhDHymJACfkQ0WkkacM6MBdUtW4MkBDyZQhS31HoGS2OP2NR9/EEJ6shjI+MbADo6D4R/rfnff9OWOir8GXm8pPN5CHvPg9wQZ/ngpJYxb2ag5qRJJks/hmVSjBh0aHillchw+L12E0tDeQBh6qBRauBqecBk8gSi9ZM297j5P9evuouMmeW74mEtu3kySr86jfGjWS4fMS6aQrY1ETctm6XS4305v1/p42AqRWQ2xvdm3sCzQhUNxA/vzq7B4xfWoKK8cuunM6YwBFirMj2DZdStwsGIqdg8YuDHC8MfcQnUocbFUVbj9WBLJITBUpaLyXLV31FF1QZLjrxvanS8rKt9NrhwNpeMRz4t0kiFc9Uq7qVFF0w93AWX8wus5CRwd5fL9dTmOSq5ED6W3z/12/qKF3Am7qUO4XN2NCXQKn4tpqLrsSlxyyeXQR/hFlZHQWQFYpHj2jEZMXn49nor7UKXbuNbfBm9iOwz5xu4p4uIT0/EY4zRJ2nm0WJ4jEpbLZmMYa2zHtcFe7KfnfLC4CldduxxVpzE19mR0VgAWKsoPY9m1K9BeNw/re7O4MWpiprMTJrk0165nEazjkuQ/nKRaw8cTJGG6o5OrVI89dy7KzLiXfocvvQc3ePehRjOxKuVB/RVX4tL5l5zApJ0+SW3PGs2a3oCL3/1ePGUVQTUM3BbpQUlyI7JGjG86e2rnt0kAoRfM6shkt5wzJL9lfw8qY/7jJnqEct3mb5Pls5jkaDPMcSTG5tHMyncURIVLWHO2AR4yGJkOzDE3UnpjWNvnoGnsFKy4+RaUlpxd6RU6Yy/6WNp1oAnfvPMrmLTmQbyvXMW/9YbxMK6Alj/P9YKPHw+eLhEA+Z8NhlSzm7d8QMq1fARSvoIqMzzcdzJlDXHRZLe9DO2xhHC5LGRqj6iZQICswoA8m+G9Fnk/OAlOYLg36Sw0E6UzYxkojz2POwKvYwx9gbtjEcz7q0/jr/7iEwj4g0M3nh0SL/qsAyxh00OPr8L9X/ki/jy7EwURL+7sKsbW4DXwhyfxrXRuzkZjCbHBJNyyu55HMLUWl871orHR427bIKsd5l+kobAgN+dKpad7uEk2THPQMCE3E0POy8yRrTssHGmy3W8ZySK0x55Ku5u42EVXwim6nMUVRSdscyZE1UxuUmKb8THlWXw0MoAfdjhovWQZ7vza1zG+jm1zlumcACzU0x/Ht779X+i89zv4bFEc67Mq/mVgAnoLr4PXV8y2OktSzFDHymYQGHwa8+o24fIFfowZo6O93UF1lYIFl0pvF+NNcZh5u6xJktkfsoeHTN2RAFqWo8oyFFm1IMtFZanprr0ZvPSag5bslVCK5hMWefpMmonMxLDQSDbhstRjuKPwCLaSAR+I1uMvvvpVXHf1De49Z5sE4LNqg4dJHK7bPvgeJOdchQd7VCwMKXiX7yC0/nVsxAzbVVr3LBDbXNYbeXw+LFvux4yLfHjiKQfdfQqmz/XTiuroHFCQMDTaXRV+v4a8qMSfKtJkuv64gtYuBeE8FdVjNfxqpYnOXgfXLNdRUupF1hGVeeZNpND/yBgDqE29jj/Lb0U8q+DhbBSXvvtWLFm4RO7I3XgO6LRmdIyESosKoEUK8di6bSgeaMPSAhWHEwwJzBA0XwW1KxvuTJUH4zPHIXiZXsyZ1IQZ0xW8vsZBcpDqNWZj24sG2tYb2L7Nwt42292cRSbGyQYuq1Zm0b42i52vGnh9reEuS2npsjF9ugaf18SzL4fRZ89wv6oirtFpE5lZNhSNxN/AJ/xvYo7PxPc7qUEWLcenPvkplBSXDd14TuiVcwaw0NgxVejManj2jY2Yp8Yxj6HTzsEuNDtR6H6C7N51ZiDLXGrTcOAkmhFwBmHRXvZ2OthGldu2wUSoycL2AzY2UA3Lh5tlEt7q5w089UQW3oMW4kd4/ZDtLhGZ0CiaxXG/5bSzuR5OaCqtgAxAnCbA9BFkdxwlvhnvV17FbXlJ/KLLwabqqfirz34GM6edes/nM6RzC7B876G+vhY7upNYt2kLloYNTPBlsGWwB90ooGod7oQ/fZDdkSXFh46WARR42/Ded3swe5YXpVUaqiZpqLlIx/gFHuQXKagZI04XVXO3g9paDVMXeVA9y4Ppl3tx+WIPFi/20gZbePIZFa2J6fDk1fEFp1c+6a2yZAwqsQdXGc/jk0V9tLsWHvRU4f2f/gyuW74Csuz0HNO5BVgoHPRj3IQJeH5/B/a+tRPXs6HL1Bje7O9DXC8jyDJjXzzr0yQ6SvKtfCXdgisuasHVSz0or9Awrk5FPSV23EwP6hpUd7qtbI8kG7QYaRsTJ+qYTiesok7DmBrN3cglGpE5WjY2bVWwv6sOarCS2YueGSXAfEYGNZKJI5iXeQ5fLG5Df9rCvw+EcNmf/AU++uEPwS+Ttc89nd6ku9HSpNpq/MWnPomdExbhf5sNLImquD3SBH/fi0inO6hmZTz3dB0NNibjHS/tZiRiu1swyFdAZVGbfFnNSuW+BHr4oAODzo07Sc9U3LXALUdspGW7B2pg2QtEZmvKQIHfI8N+Q8HxKMllCNWLeLINU9PP47P5R+ClVvge7W79jbfiox/5MJn+zAfyR0q/E4CFLpkzFX/2uc/i9YrZeKAlg/cUKvh4aB+8vauRThFkqtnTA5kguBLjYzhEh4t/iuaTWZtbtlAlPpLBfQ9lKJXUEszephTvYcz72OoMfvLzJH56Xxp79lGZ0vyK3xcj4H0xGaL05cAaBchyv4ySxZMdqIu/gE9HD7gTBP+zDQgtuR5/8zefRGX52e+tOhn9zgCWtlq25BJ8/It34smCWXi8PYsPF9u4PbgTvr5VSKXbhyR5tEVy3KG/tBlFR5cH2Yzt7nklHRcvvJplKGS5H8SMFllYs87Ac/Se29pMd8loiCr5AJ0s+dRtIk7J9Sno6mao1B+Ao8tn1kcOsIwJC7iJdBfqEs/h76O7UE9N8M3DWcTmXoFPf+FzGF9Hm/47pt8ZwEIeTcONV1+Bj9/xZTwaasTK9jQ+Xmzh9sAuBHufpWptdmPGURWLoZZG0TOUUmzbX4C2dgMeP6VwAO5eHgWFQE21Spur4uARAz+6NwVVt9jYCmoJcmWlgr7B3MoI+cLJth0W2vrKoAWGtksYUSgnHRkeJDJ9qEu+gi8S3CkMh75LcFsbL8Jff/7zmNIwZYhhfrd0zp2sY0nAmFhXA720Cg++sROR/g68p1SDavZgx+AAklohdE+etBlphNJDqXfUAAZ6k8jXmjF5so38Qg+am20cop3t7XHQ1uygqU0kFu4OAJ2dNtqaZI2Tgll0xBqnqVj/ZgI/edCLw/F50KNjma+ERycvgzuXg+Cm6EtMSLyAL0S2YZJm4LtNJjpmLMDnv/wlXDz3kjOe/nqadO696OORgDxpQh308ho8vH4HPL1tuLFYR8Duwc6BbiTUfGjeolGoSKpp3YOMHcXefRk0HehGdZnphktvbrDwyJMW9u+lCmV4VEonrI0x8ca3qMZpG5de5cHci1Q8/AsTP7w3H7u65kLNa2T8S03iDtifjGQ+mEofohkTky/gs+EdqCG4/95iopfgfuaOO3HpxZeyvr8XcIV+PwALyZKRSeProJWNwc/W70eyoxm3lKgoV/uxN9aDHic8BHKu8+FUJHMkVG8QMWcMwSukgxXDRdPi7mr/l16zMZAAGsMOFoZtHKE3vT+hYBxV9y03anj5NQv/+r91aLOXwlvQ4DJLblDkJMRy2WTAbHw/GlKr8JnofneLx39rcTA48xJ89o5/wKWXLPh9giv0uwmTTkQ+r4abr1+GP7nzK3h5zHw80GpgGUOdLxQ0oSGxEsbABliyWlEmyuV09gnJZQHHhC8Qgq98Lra0XoynX/CjqMBGeSlDI15mKAxZsCgrqKQDo5SefFeHiVWvBJD0zUS4pJaSy2unBFdzV1oY8b2Yzzj3H/IPoUphKNRqInMR1fKdX8IlF1/mOn+/b/q9AiwkH1p81zWL8Bdf+jI2TFqMH1FtzvJZuKOkE5dkV8Ppf41xK11c1/k6OcguWVkyjgU9VI6tuwuQJaKl0mFGRA7GFTzWq6GLcbJ8BzkSlS38GQ93FyIQKeEZwx34PzEJY9AU8B1abAOWGs/g7wuOoJCq/AfdGqwFV+ILd/x/rlo+H8AV+r2p6KNJY+BaO3YMysZPxkutcWzdexAXe9NYFDWRSLbjcCqDlJZHjMPkSAH55Cpb7rDhRWqwG1PGNEG+5SgjR7LzToRhqOwUILvzzJ9tu18J3XigAVp0IkFhvq7dPZaReF66RMlkaXMAkdgbuEV5FX+V34PelIUfDAYRXHYTPkVv+aJZc12n7zyhV87JePDpkhRk6+6D+L//dw/6n/oZ3ufpQm3Eg18MeHBfug6tgXnwhydAl0nq7rSaExfdkYnxsSOYXbEaC2a2kIkIuUd11xXLumB307R+Fc+uq8bhzBL4otW8MJznbwIsfoBMrk2nWlGZeB0fCuzADaE0NvaZeEgpxvibPoDb/+x2jB935muJzibJePB5BfAwNbV346f33oc3f/Y/WEYn5upSHetSCu7pL8VW71wgMp2qXT4FT0BO5OlSK8jgvR0/ghLfLlQU9cIyFcTTQYQCuXnOR7qLMehMhB6WPajYDMfmJV48VbJhGbS3ezA9uxYfjxzCbMa4v+q08Hy4Gos+8jF89MMfQ2mx2IHzi85bgIUGYkk8/PjT+NV//xemH16P2+go9VNN3tsfwlNGAwYi8xEIVEoUyrsF6Nxzv0FUlbJVk5nOwDJyi8AU2cSDdlb6r3VfyP2SmDveewy47miQxLfGALyDG7Fc2YiPUyUHTQv3ys624y/Czbf/GW5Ycc2oN+n+XdF5DbBQOmvg1bUbcN8P/xva60/gtmiSKtuLJwc0/Dhejf2+i+CNNMIjm7+cSJrdWFoWq+XUrvw7XOHcQL6Ae1QTuLd53PFhmfJblVqPm7y78Z68FMM3A/fFAghevgwf+ctP4JK58+A59tNo5xGd9wALSel27z+C+3/2c2x96MdYlj6M68t92Guo+FFfGM9bjUhH5iIQFGm2ibHY0dOjt6U2G4c/sRVL8CY+FOlEjWbh8fYMVvsrMf/WD+G2D9+GifX18kTuwfOU3hEAD1Nv/yAef2o1Hrvnh6jZtxYfKnFQFvTg0V4F9yfH4IB/DrTwZHj1kKuCRz3GLLbWkbHiI5iQXodbKLU3UWrj9Mr+u83G4Qlz8e7bb8eKq69mbF0w9ND5Te8ogIUyWRObd+zGQz+7Hwd/dT+ud9pwdRmlOaPgf3tDeMEcT2meBW9wHH0shiou0Keqnkit7HCTQF5iGxZTaj8c6UCD38arPQbuT0dRsvQGfPBPb8fM6dPofZ+/KvlYescBLCSF7ekbwFNPP49f/PcPMfbgG/hwsYliv46VMeD+wWLs8s0BwtNpH/NzdlYmvv8WyfCeTqm1oKSa0JBdj/f7duOaSMrdOfa+LgsbyyZjyUdvx7tuuAGV5ed0ctw5oXckwMOUtSxs37kfP7rnRzjy9EO4zunA1cU6uqlmH+z34Kl0DTr8s6GH6qHpMoOCKnvYCaM3LjvJG9lelKe34Tp1I94b7XEH59dTah/JRuBZeA1u/fifYu7sOQiM4nOu5xO9owEeph7a5idXvoAnfvIjlOx+DbdE0miI6NiUAn7aG8Q6ux4pqm0tUAOV3rYs+Jb9IAOpvZhtrscHgk1YGDLRm3bwxKCCrRWNuOjWD+Kmm29Ctew0/g6mCwJgIVlUtmPvITz68CPY/sQjmN69G9flWwjoCl5OKHg6WYC31MmIBRqhI4sJxnaGPntwTSiGEGv/4gCwWi9F0ZIVuPG2D+KimTPhewfZ2hPRBQPwMCUzWbyydhMe/fn96Hr9GVyRbcWVUQu6ruKlhBfPJ6MY47Vwa2QQYzUTOxIOVhpR9DTMxaL33oarly1DSf752WlxOnTBATxMXX2DeOrZF7Hq0YcQfGstrrQ7MIfRk0agPXTT2pMWVqcD2F3ViMnX3IAbb3oXJjGuPb+j2tHTBQvwMB1oasNTz7yAzU8/huK9b6Ah3YVBxrs7C8chb+FyXH3zLZg/ayb8MvJwAdIFD7CQYTnYfeAQXly1GltffhEFpUVYcM01uOTiS1Ai3+a5gOkPAuBhSmZNtLR3uCstKmSA+A+A/qAA/kMkAfi8mXrwRzo39EeAL3D6I8AXOP0R4AubFMW27a8P/fFHurBIURTl+f8fDBM80mmoCLk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957">
            <a:off x="874902" y="1607442"/>
            <a:ext cx="4135281" cy="4329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53B0F136-7B4D-4646-BFC2-4BA0BDA96E27}"/>
              </a:ext>
            </a:extLst>
          </p:cNvPr>
          <p:cNvSpPr txBox="1"/>
          <p:nvPr/>
        </p:nvSpPr>
        <p:spPr>
          <a:xfrm rot="756853">
            <a:off x="10396011" y="5408080"/>
            <a:ext cx="1748211" cy="738664"/>
          </a:xfrm>
          <a:prstGeom prst="rect">
            <a:avLst/>
          </a:prstGeom>
          <a:noFill/>
        </p:spPr>
        <p:txBody>
          <a:bodyPr wrap="square" rtlCol="0">
            <a:spAutoFit/>
          </a:bodyPr>
          <a:lstStyle/>
          <a:p>
            <a:r>
              <a:rPr lang="en-GB" sz="1400" dirty="0">
                <a:solidFill>
                  <a:schemeClr val="bg1"/>
                </a:solidFill>
              </a:rPr>
              <a:t>Miss  Buchanan (Am)</a:t>
            </a:r>
          </a:p>
          <a:p>
            <a:r>
              <a:rPr lang="en-GB" sz="1400" dirty="0">
                <a:solidFill>
                  <a:schemeClr val="bg1"/>
                </a:solidFill>
              </a:rPr>
              <a:t> On Thursdays and Fridays </a:t>
            </a:r>
          </a:p>
        </p:txBody>
      </p:sp>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549399" y="1"/>
            <a:ext cx="8323649" cy="459602"/>
          </a:xfrm>
        </p:spPr>
        <p:txBody>
          <a:bodyPr>
            <a:noAutofit/>
          </a:bodyPr>
          <a:lstStyle/>
          <a:p>
            <a:pPr algn="ctr"/>
            <a:r>
              <a:rPr lang="en-US" sz="4000" b="0" dirty="0">
                <a:latin typeface="+mj-lt"/>
              </a:rPr>
              <a:t>A typical day in Reception…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2</a:t>
            </a:fld>
            <a:endParaRPr lang="en-US" dirty="0"/>
          </a:p>
        </p:txBody>
      </p:sp>
      <p:sp>
        <p:nvSpPr>
          <p:cNvPr id="7" name="Rectangle 6"/>
          <p:cNvSpPr/>
          <p:nvPr/>
        </p:nvSpPr>
        <p:spPr>
          <a:xfrm>
            <a:off x="-58722" y="459603"/>
            <a:ext cx="11704232" cy="8894743"/>
          </a:xfrm>
          <a:prstGeom prst="rect">
            <a:avLst/>
          </a:prstGeom>
        </p:spPr>
        <p:txBody>
          <a:bodyPr wrap="square" lIns="91440" tIns="45720" rIns="91440" bIns="45720" anchor="t">
            <a:spAutoFit/>
          </a:bodyPr>
          <a:lstStyle/>
          <a:p>
            <a:pPr algn="ctr"/>
            <a:r>
              <a:rPr lang="en-US" b="1" dirty="0">
                <a:solidFill>
                  <a:schemeClr val="accent1">
                    <a:lumMod val="75000"/>
                  </a:schemeClr>
                </a:solidFill>
                <a:latin typeface="+mj-lt"/>
              </a:rPr>
              <a:t>8:45am</a:t>
            </a:r>
            <a:r>
              <a:rPr lang="en-US" dirty="0">
                <a:solidFill>
                  <a:schemeClr val="accent1">
                    <a:lumMod val="75000"/>
                  </a:schemeClr>
                </a:solidFill>
                <a:latin typeface="+mj-lt"/>
              </a:rPr>
              <a:t> - The children will arrive at 8:45am, they will put their coat, book bag and water bottle away. The children will complete a morning activity focusing on writing or </a:t>
            </a:r>
            <a:r>
              <a:rPr lang="en-US" dirty="0" err="1">
                <a:solidFill>
                  <a:schemeClr val="accent1">
                    <a:lumMod val="75000"/>
                  </a:schemeClr>
                </a:solidFill>
                <a:latin typeface="+mj-lt"/>
              </a:rPr>
              <a:t>maths</a:t>
            </a:r>
            <a:r>
              <a:rPr lang="en-US" dirty="0">
                <a:solidFill>
                  <a:schemeClr val="accent1">
                    <a:lumMod val="75000"/>
                  </a:schemeClr>
                </a:solidFill>
                <a:latin typeface="+mj-lt"/>
              </a:rPr>
              <a:t>.</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9-9:30am</a:t>
            </a:r>
            <a:r>
              <a:rPr lang="en-US" dirty="0">
                <a:solidFill>
                  <a:schemeClr val="accent1">
                    <a:lumMod val="75000"/>
                  </a:schemeClr>
                </a:solidFill>
                <a:latin typeface="+mj-lt"/>
              </a:rPr>
              <a:t> -Phonics</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10:35-10:55am </a:t>
            </a:r>
            <a:r>
              <a:rPr lang="en-US" dirty="0">
                <a:solidFill>
                  <a:schemeClr val="accent1">
                    <a:lumMod val="75000"/>
                  </a:schemeClr>
                </a:solidFill>
                <a:latin typeface="+mj-lt"/>
              </a:rPr>
              <a:t>– Break time where children will enjoy a snack. </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10:55-11:10am</a:t>
            </a:r>
            <a:r>
              <a:rPr lang="en-US" dirty="0">
                <a:solidFill>
                  <a:schemeClr val="accent1">
                    <a:lumMod val="75000"/>
                  </a:schemeClr>
                </a:solidFill>
                <a:latin typeface="+mj-lt"/>
              </a:rPr>
              <a:t> – </a:t>
            </a:r>
            <a:r>
              <a:rPr lang="en-US" dirty="0" err="1">
                <a:solidFill>
                  <a:schemeClr val="accent1">
                    <a:lumMod val="75000"/>
                  </a:schemeClr>
                </a:solidFill>
                <a:latin typeface="+mj-lt"/>
              </a:rPr>
              <a:t>Whiterose</a:t>
            </a:r>
            <a:r>
              <a:rPr lang="en-US" dirty="0">
                <a:solidFill>
                  <a:schemeClr val="accent1">
                    <a:lumMod val="75000"/>
                  </a:schemeClr>
                </a:solidFill>
                <a:latin typeface="+mj-lt"/>
              </a:rPr>
              <a:t> </a:t>
            </a:r>
            <a:r>
              <a:rPr lang="en-US" dirty="0" err="1">
                <a:solidFill>
                  <a:schemeClr val="accent1">
                    <a:lumMod val="75000"/>
                  </a:schemeClr>
                </a:solidFill>
                <a:latin typeface="+mj-lt"/>
              </a:rPr>
              <a:t>maths</a:t>
            </a:r>
            <a:r>
              <a:rPr lang="en-US" dirty="0">
                <a:solidFill>
                  <a:schemeClr val="accent1">
                    <a:lumMod val="75000"/>
                  </a:schemeClr>
                </a:solidFill>
                <a:latin typeface="+mj-lt"/>
              </a:rPr>
              <a:t>.</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11:10-11:40</a:t>
            </a:r>
            <a:r>
              <a:rPr lang="en-US" dirty="0">
                <a:solidFill>
                  <a:schemeClr val="accent1">
                    <a:lumMod val="75000"/>
                  </a:schemeClr>
                </a:solidFill>
                <a:latin typeface="+mj-lt"/>
              </a:rPr>
              <a:t> – Continuous provision. Arts and crafts, construction, </a:t>
            </a:r>
            <a:r>
              <a:rPr lang="en-US" dirty="0" err="1">
                <a:solidFill>
                  <a:schemeClr val="accent1">
                    <a:lumMod val="75000"/>
                  </a:schemeClr>
                </a:solidFill>
                <a:latin typeface="+mj-lt"/>
              </a:rPr>
              <a:t>Maths</a:t>
            </a:r>
            <a:r>
              <a:rPr lang="en-US" dirty="0">
                <a:solidFill>
                  <a:schemeClr val="accent1">
                    <a:lumMod val="75000"/>
                  </a:schemeClr>
                </a:solidFill>
                <a:latin typeface="+mj-lt"/>
              </a:rPr>
              <a:t> and English and creative play.</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11:45-1pm </a:t>
            </a:r>
            <a:r>
              <a:rPr lang="en-US" dirty="0">
                <a:solidFill>
                  <a:schemeClr val="accent1">
                    <a:lumMod val="75000"/>
                  </a:schemeClr>
                </a:solidFill>
                <a:latin typeface="+mj-lt"/>
              </a:rPr>
              <a:t>– Lunch.</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1:10-1:25pm</a:t>
            </a:r>
            <a:r>
              <a:rPr lang="en-US" dirty="0">
                <a:solidFill>
                  <a:schemeClr val="accent1">
                    <a:lumMod val="75000"/>
                  </a:schemeClr>
                </a:solidFill>
                <a:latin typeface="+mj-lt"/>
              </a:rPr>
              <a:t> –</a:t>
            </a:r>
            <a:r>
              <a:rPr lang="en-GB" dirty="0">
                <a:solidFill>
                  <a:schemeClr val="accent1">
                    <a:lumMod val="75000"/>
                  </a:schemeClr>
                </a:solidFill>
                <a:latin typeface="+mj-lt"/>
              </a:rPr>
              <a:t>Then we will do some work on understanding the world or expressive art and design or communication, literacy and language.</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1:25-2:40pm </a:t>
            </a:r>
            <a:r>
              <a:rPr lang="en-US" dirty="0">
                <a:solidFill>
                  <a:schemeClr val="accent1">
                    <a:lumMod val="75000"/>
                  </a:schemeClr>
                </a:solidFill>
                <a:latin typeface="+mj-lt"/>
              </a:rPr>
              <a:t>- Continuous provision which includes Arts and crafts, construction, </a:t>
            </a:r>
            <a:r>
              <a:rPr lang="en-US" dirty="0" err="1">
                <a:solidFill>
                  <a:schemeClr val="accent1">
                    <a:lumMod val="75000"/>
                  </a:schemeClr>
                </a:solidFill>
                <a:latin typeface="+mj-lt"/>
              </a:rPr>
              <a:t>Maths</a:t>
            </a:r>
            <a:r>
              <a:rPr lang="en-US" dirty="0">
                <a:solidFill>
                  <a:schemeClr val="accent1">
                    <a:lumMod val="75000"/>
                  </a:schemeClr>
                </a:solidFill>
                <a:latin typeface="+mj-lt"/>
              </a:rPr>
              <a:t> and English and creative play.</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2:40-2:55pm</a:t>
            </a:r>
            <a:r>
              <a:rPr lang="en-US" dirty="0">
                <a:solidFill>
                  <a:schemeClr val="accent1">
                    <a:lumMod val="75000"/>
                  </a:schemeClr>
                </a:solidFill>
                <a:latin typeface="+mj-lt"/>
              </a:rPr>
              <a:t> – Snack and story time.</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2:55pm</a:t>
            </a:r>
            <a:r>
              <a:rPr lang="en-US" dirty="0">
                <a:solidFill>
                  <a:schemeClr val="accent1">
                    <a:lumMod val="75000"/>
                  </a:schemeClr>
                </a:solidFill>
                <a:latin typeface="+mj-lt"/>
              </a:rPr>
              <a:t> – Monday, Tuesday, Wednesday </a:t>
            </a:r>
          </a:p>
          <a:p>
            <a:pPr algn="ctr"/>
            <a:endParaRPr lang="en-US" dirty="0">
              <a:solidFill>
                <a:schemeClr val="accent1">
                  <a:lumMod val="75000"/>
                </a:schemeClr>
              </a:solidFill>
              <a:latin typeface="+mj-lt"/>
            </a:endParaRPr>
          </a:p>
          <a:p>
            <a:pPr algn="ctr"/>
            <a:r>
              <a:rPr lang="en-US" b="1" dirty="0">
                <a:solidFill>
                  <a:schemeClr val="accent1">
                    <a:lumMod val="75000"/>
                  </a:schemeClr>
                </a:solidFill>
                <a:latin typeface="+mj-lt"/>
              </a:rPr>
              <a:t>3:20pm </a:t>
            </a:r>
            <a:r>
              <a:rPr lang="en-US" dirty="0">
                <a:solidFill>
                  <a:schemeClr val="accent1">
                    <a:lumMod val="75000"/>
                  </a:schemeClr>
                </a:solidFill>
                <a:latin typeface="+mj-lt"/>
              </a:rPr>
              <a:t>– Home time</a:t>
            </a:r>
          </a:p>
          <a:p>
            <a:pPr algn="ctr"/>
            <a:endParaRPr lang="en-US" dirty="0">
              <a:solidFill>
                <a:schemeClr val="accent2"/>
              </a:solidFill>
            </a:endParaRPr>
          </a:p>
          <a:p>
            <a:pPr algn="ctr"/>
            <a:endParaRPr lang="en-US" dirty="0">
              <a:solidFill>
                <a:schemeClr val="accent2"/>
              </a:solidFill>
            </a:endParaRPr>
          </a:p>
          <a:p>
            <a:pPr algn="ctr"/>
            <a:endParaRPr lang="en-US" dirty="0">
              <a:solidFill>
                <a:schemeClr val="accent2"/>
              </a:solidFill>
            </a:endParaRPr>
          </a:p>
          <a:p>
            <a:pPr algn="ctr"/>
            <a:endParaRPr lang="en-US" dirty="0">
              <a:solidFill>
                <a:schemeClr val="accent2"/>
              </a:solidFill>
            </a:endParaRPr>
          </a:p>
          <a:p>
            <a:pPr algn="ctr"/>
            <a:endParaRPr lang="en-US" sz="2600" dirty="0">
              <a:solidFill>
                <a:schemeClr val="accent2"/>
              </a:solidFill>
            </a:endParaRPr>
          </a:p>
          <a:p>
            <a:pPr algn="ctr"/>
            <a:r>
              <a:rPr lang="en-US" sz="2600" dirty="0">
                <a:solidFill>
                  <a:schemeClr val="accent2"/>
                </a:solidFill>
              </a:rPr>
              <a:t>    </a:t>
            </a:r>
          </a:p>
          <a:p>
            <a:pPr algn="ctr"/>
            <a:endParaRPr lang="en-US" sz="2600" dirty="0">
              <a:solidFill>
                <a:schemeClr val="accent2"/>
              </a:solidFill>
            </a:endParaRPr>
          </a:p>
          <a:p>
            <a:pPr algn="ctr"/>
            <a:endParaRPr lang="en-US" sz="2600" dirty="0">
              <a:solidFill>
                <a:schemeClr val="accent2"/>
              </a:solidFill>
            </a:endParaRPr>
          </a:p>
        </p:txBody>
      </p:sp>
    </p:spTree>
    <p:extLst>
      <p:ext uri="{BB962C8B-B14F-4D97-AF65-F5344CB8AC3E}">
        <p14:creationId xmlns:p14="http://schemas.microsoft.com/office/powerpoint/2010/main" val="4138966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2076335" y="112514"/>
            <a:ext cx="8493354" cy="989041"/>
          </a:xfrm>
        </p:spPr>
        <p:txBody>
          <a:bodyPr>
            <a:noAutofit/>
          </a:bodyPr>
          <a:lstStyle/>
          <a:p>
            <a:pPr algn="ctr"/>
            <a:r>
              <a:rPr lang="en-US" sz="4000" dirty="0"/>
              <a:t>The timetable will look similar to this.</a:t>
            </a:r>
          </a:p>
        </p:txBody>
      </p:sp>
      <p:sp>
        <p:nvSpPr>
          <p:cNvPr id="4" name="Slide Number Placeholder 3"/>
          <p:cNvSpPr>
            <a:spLocks noGrp="1"/>
          </p:cNvSpPr>
          <p:nvPr>
            <p:ph type="sldNum" sz="quarter" idx="12"/>
          </p:nvPr>
        </p:nvSpPr>
        <p:spPr/>
        <p:txBody>
          <a:bodyPr/>
          <a:lstStyle/>
          <a:p>
            <a:fld id="{98C0CDE5-970C-4CC4-BF43-0DA127E73E82}" type="slidenum">
              <a:rPr lang="en-US" noProof="0" smtClean="0"/>
              <a:t>3</a:t>
            </a:fld>
            <a:endParaRPr lang="en-US" noProof="0" dirty="0"/>
          </a:p>
        </p:txBody>
      </p:sp>
      <p:pic>
        <p:nvPicPr>
          <p:cNvPr id="2" name="Picture 1">
            <a:extLst>
              <a:ext uri="{FF2B5EF4-FFF2-40B4-BE49-F238E27FC236}">
                <a16:creationId xmlns:a16="http://schemas.microsoft.com/office/drawing/2014/main" id="{B913812A-3AF6-49A3-9013-77F9E1C400F6}"/>
              </a:ext>
            </a:extLst>
          </p:cNvPr>
          <p:cNvPicPr>
            <a:picLocks noChangeAspect="1"/>
          </p:cNvPicPr>
          <p:nvPr/>
        </p:nvPicPr>
        <p:blipFill>
          <a:blip r:embed="rId2"/>
          <a:stretch>
            <a:fillRect/>
          </a:stretch>
        </p:blipFill>
        <p:spPr>
          <a:xfrm>
            <a:off x="2509817" y="1455030"/>
            <a:ext cx="7336009" cy="5015674"/>
          </a:xfrm>
          <a:prstGeom prst="rect">
            <a:avLst/>
          </a:prstGeom>
        </p:spPr>
      </p:pic>
    </p:spTree>
    <p:extLst>
      <p:ext uri="{BB962C8B-B14F-4D97-AF65-F5344CB8AC3E}">
        <p14:creationId xmlns:p14="http://schemas.microsoft.com/office/powerpoint/2010/main" val="2638209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2076335" y="112514"/>
            <a:ext cx="8493354" cy="989041"/>
          </a:xfrm>
        </p:spPr>
        <p:txBody>
          <a:bodyPr>
            <a:noAutofit/>
          </a:bodyPr>
          <a:lstStyle/>
          <a:p>
            <a:pPr algn="ctr"/>
            <a:r>
              <a:rPr lang="en-US" sz="4000" dirty="0"/>
              <a:t>Topic books </a:t>
            </a:r>
          </a:p>
        </p:txBody>
      </p:sp>
      <p:sp>
        <p:nvSpPr>
          <p:cNvPr id="4" name="Slide Number Placeholder 3"/>
          <p:cNvSpPr>
            <a:spLocks noGrp="1"/>
          </p:cNvSpPr>
          <p:nvPr>
            <p:ph type="sldNum" sz="quarter" idx="12"/>
          </p:nvPr>
        </p:nvSpPr>
        <p:spPr/>
        <p:txBody>
          <a:bodyPr/>
          <a:lstStyle/>
          <a:p>
            <a:fld id="{98C0CDE5-970C-4CC4-BF43-0DA127E73E82}" type="slidenum">
              <a:rPr lang="en-US" noProof="0" smtClean="0"/>
              <a:t>4</a:t>
            </a:fld>
            <a:endParaRPr lang="en-US" noProof="0" dirty="0"/>
          </a:p>
        </p:txBody>
      </p:sp>
      <p:sp>
        <p:nvSpPr>
          <p:cNvPr id="2" name="Rectangle 1">
            <a:extLst>
              <a:ext uri="{FF2B5EF4-FFF2-40B4-BE49-F238E27FC236}">
                <a16:creationId xmlns:a16="http://schemas.microsoft.com/office/drawing/2014/main" id="{EFAE0720-2D25-4C9D-B1A3-7E67BC5E603D}"/>
              </a:ext>
            </a:extLst>
          </p:cNvPr>
          <p:cNvSpPr/>
          <p:nvPr/>
        </p:nvSpPr>
        <p:spPr>
          <a:xfrm>
            <a:off x="1237129" y="1225689"/>
            <a:ext cx="5876365" cy="5570756"/>
          </a:xfrm>
          <a:prstGeom prst="rect">
            <a:avLst/>
          </a:prstGeom>
        </p:spPr>
        <p:txBody>
          <a:bodyPr wrap="square">
            <a:spAutoFit/>
          </a:bodyPr>
          <a:lstStyle/>
          <a:p>
            <a:r>
              <a:rPr lang="en-GB" sz="1600" dirty="0">
                <a:solidFill>
                  <a:srgbClr val="0070C0"/>
                </a:solidFill>
              </a:rPr>
              <a:t>Do you want to be my friend? </a:t>
            </a:r>
          </a:p>
          <a:p>
            <a:r>
              <a:rPr lang="en-GB" sz="1600" dirty="0">
                <a:solidFill>
                  <a:srgbClr val="0070C0"/>
                </a:solidFill>
              </a:rPr>
              <a:t>The Lion and the Mouse Once There were Giants. </a:t>
            </a:r>
          </a:p>
          <a:p>
            <a:r>
              <a:rPr lang="en-GB" sz="1600" dirty="0">
                <a:solidFill>
                  <a:srgbClr val="0070C0"/>
                </a:solidFill>
              </a:rPr>
              <a:t>Lost and Found. </a:t>
            </a:r>
          </a:p>
          <a:p>
            <a:r>
              <a:rPr lang="en-GB" sz="1600" dirty="0">
                <a:solidFill>
                  <a:srgbClr val="0070C0"/>
                </a:solidFill>
              </a:rPr>
              <a:t>Five minutes peace. </a:t>
            </a:r>
          </a:p>
          <a:p>
            <a:r>
              <a:rPr lang="en-GB" sz="1600" dirty="0">
                <a:solidFill>
                  <a:srgbClr val="0070C0"/>
                </a:solidFill>
              </a:rPr>
              <a:t>People who help us. </a:t>
            </a:r>
          </a:p>
          <a:p>
            <a:r>
              <a:rPr lang="en-GB" sz="1600" dirty="0">
                <a:solidFill>
                  <a:srgbClr val="0070C0"/>
                </a:solidFill>
              </a:rPr>
              <a:t>Leaf Man </a:t>
            </a:r>
          </a:p>
          <a:p>
            <a:r>
              <a:rPr lang="en-GB" sz="1600" dirty="0">
                <a:solidFill>
                  <a:srgbClr val="0070C0"/>
                </a:solidFill>
              </a:rPr>
              <a:t>Pumpkin Soup </a:t>
            </a:r>
          </a:p>
          <a:p>
            <a:r>
              <a:rPr lang="en-GB" sz="1600" dirty="0">
                <a:solidFill>
                  <a:srgbClr val="0070C0"/>
                </a:solidFill>
              </a:rPr>
              <a:t>The Gruffalo </a:t>
            </a:r>
          </a:p>
          <a:p>
            <a:r>
              <a:rPr lang="en-GB" sz="1600" dirty="0">
                <a:solidFill>
                  <a:srgbClr val="0070C0"/>
                </a:solidFill>
              </a:rPr>
              <a:t>The stick man</a:t>
            </a:r>
          </a:p>
          <a:p>
            <a:r>
              <a:rPr lang="en-GB" sz="1600" dirty="0">
                <a:solidFill>
                  <a:srgbClr val="0070C0"/>
                </a:solidFill>
              </a:rPr>
              <a:t> Hibernation Station</a:t>
            </a:r>
          </a:p>
          <a:p>
            <a:r>
              <a:rPr lang="en-GB" sz="1600" dirty="0">
                <a:solidFill>
                  <a:srgbClr val="0070C0"/>
                </a:solidFill>
              </a:rPr>
              <a:t>The Gruffalo’s Child. </a:t>
            </a:r>
          </a:p>
          <a:p>
            <a:r>
              <a:rPr lang="en-GB" sz="1600" dirty="0">
                <a:solidFill>
                  <a:srgbClr val="0070C0"/>
                </a:solidFill>
              </a:rPr>
              <a:t>One Winters Day</a:t>
            </a:r>
          </a:p>
          <a:p>
            <a:r>
              <a:rPr lang="en-GB" sz="1600" dirty="0">
                <a:solidFill>
                  <a:srgbClr val="0070C0"/>
                </a:solidFill>
              </a:rPr>
              <a:t>One snowy night Snowflakes. </a:t>
            </a:r>
          </a:p>
          <a:p>
            <a:r>
              <a:rPr lang="en-GB" sz="1600" dirty="0">
                <a:solidFill>
                  <a:srgbClr val="0070C0"/>
                </a:solidFill>
              </a:rPr>
              <a:t>All About Animals in Winter. </a:t>
            </a:r>
          </a:p>
          <a:p>
            <a:r>
              <a:rPr lang="en-GB" sz="1600" dirty="0">
                <a:solidFill>
                  <a:srgbClr val="0070C0"/>
                </a:solidFill>
              </a:rPr>
              <a:t>Jolly Christmas Postman.</a:t>
            </a:r>
          </a:p>
          <a:p>
            <a:r>
              <a:rPr lang="en-GB" sz="1600" dirty="0">
                <a:solidFill>
                  <a:srgbClr val="0070C0"/>
                </a:solidFill>
              </a:rPr>
              <a:t>Goldilocks Jack and the Beanstalk.</a:t>
            </a:r>
          </a:p>
          <a:p>
            <a:r>
              <a:rPr lang="en-GB" sz="1600" dirty="0">
                <a:solidFill>
                  <a:srgbClr val="0070C0"/>
                </a:solidFill>
              </a:rPr>
              <a:t>Mr Wolf’s pancakes. </a:t>
            </a:r>
          </a:p>
          <a:p>
            <a:r>
              <a:rPr lang="en-GB" sz="1600" dirty="0">
                <a:solidFill>
                  <a:srgbClr val="0070C0"/>
                </a:solidFill>
              </a:rPr>
              <a:t>The three little pigs. </a:t>
            </a:r>
          </a:p>
          <a:p>
            <a:r>
              <a:rPr lang="en-GB" sz="1600" dirty="0">
                <a:solidFill>
                  <a:srgbClr val="0070C0"/>
                </a:solidFill>
              </a:rPr>
              <a:t>How to Grow a Dragon. </a:t>
            </a:r>
          </a:p>
          <a:p>
            <a:r>
              <a:rPr lang="en-GB" sz="1600" dirty="0">
                <a:solidFill>
                  <a:srgbClr val="0070C0"/>
                </a:solidFill>
              </a:rPr>
              <a:t>Cinderella</a:t>
            </a:r>
          </a:p>
          <a:p>
            <a:endParaRPr lang="en-GB" dirty="0"/>
          </a:p>
          <a:p>
            <a:endParaRPr lang="en-GB" dirty="0"/>
          </a:p>
        </p:txBody>
      </p:sp>
      <p:sp>
        <p:nvSpPr>
          <p:cNvPr id="3" name="TextBox 2">
            <a:extLst>
              <a:ext uri="{FF2B5EF4-FFF2-40B4-BE49-F238E27FC236}">
                <a16:creationId xmlns:a16="http://schemas.microsoft.com/office/drawing/2014/main" id="{A29267EB-E463-415D-A9D7-7B1B8F2836EE}"/>
              </a:ext>
            </a:extLst>
          </p:cNvPr>
          <p:cNvSpPr txBox="1"/>
          <p:nvPr/>
        </p:nvSpPr>
        <p:spPr>
          <a:xfrm>
            <a:off x="6631143" y="1328156"/>
            <a:ext cx="4693023" cy="5416868"/>
          </a:xfrm>
          <a:prstGeom prst="rect">
            <a:avLst/>
          </a:prstGeom>
          <a:noFill/>
        </p:spPr>
        <p:txBody>
          <a:bodyPr wrap="square" rtlCol="0">
            <a:spAutoFit/>
          </a:bodyPr>
          <a:lstStyle/>
          <a:p>
            <a:r>
              <a:rPr lang="en-GB" sz="1600" dirty="0">
                <a:solidFill>
                  <a:srgbClr val="0070C0"/>
                </a:solidFill>
              </a:rPr>
              <a:t>Tad.</a:t>
            </a:r>
          </a:p>
          <a:p>
            <a:r>
              <a:rPr lang="en-GB" sz="1600" dirty="0">
                <a:solidFill>
                  <a:srgbClr val="0070C0"/>
                </a:solidFill>
              </a:rPr>
              <a:t> Everything Spring. </a:t>
            </a:r>
          </a:p>
          <a:p>
            <a:r>
              <a:rPr lang="en-GB" sz="1600" dirty="0">
                <a:solidFill>
                  <a:srgbClr val="0070C0"/>
                </a:solidFill>
              </a:rPr>
              <a:t>One spring Day. </a:t>
            </a:r>
          </a:p>
          <a:p>
            <a:r>
              <a:rPr lang="en-GB" sz="1600" dirty="0">
                <a:solidFill>
                  <a:srgbClr val="0070C0"/>
                </a:solidFill>
              </a:rPr>
              <a:t>The First Egg Hunt. </a:t>
            </a:r>
          </a:p>
          <a:p>
            <a:r>
              <a:rPr lang="en-GB" sz="1600" dirty="0">
                <a:solidFill>
                  <a:srgbClr val="0070C0"/>
                </a:solidFill>
              </a:rPr>
              <a:t>The Tiny Seed. </a:t>
            </a:r>
          </a:p>
          <a:p>
            <a:r>
              <a:rPr lang="en-GB" sz="1600" dirty="0">
                <a:solidFill>
                  <a:srgbClr val="0070C0"/>
                </a:solidFill>
              </a:rPr>
              <a:t>That’s MY flower!</a:t>
            </a:r>
          </a:p>
          <a:p>
            <a:r>
              <a:rPr lang="en-GB" sz="1600" dirty="0" err="1">
                <a:solidFill>
                  <a:srgbClr val="0070C0"/>
                </a:solidFill>
              </a:rPr>
              <a:t>Superworm</a:t>
            </a:r>
            <a:r>
              <a:rPr lang="en-GB" sz="1600" dirty="0">
                <a:solidFill>
                  <a:srgbClr val="0070C0"/>
                </a:solidFill>
              </a:rPr>
              <a:t>. </a:t>
            </a:r>
          </a:p>
          <a:p>
            <a:r>
              <a:rPr lang="en-GB" sz="1600" dirty="0">
                <a:solidFill>
                  <a:srgbClr val="0070C0"/>
                </a:solidFill>
              </a:rPr>
              <a:t>What the Ladybird Heard.</a:t>
            </a:r>
          </a:p>
          <a:p>
            <a:r>
              <a:rPr lang="en-GB" sz="1600" dirty="0">
                <a:solidFill>
                  <a:srgbClr val="0070C0"/>
                </a:solidFill>
              </a:rPr>
              <a:t> Diary of a Spider. </a:t>
            </a:r>
          </a:p>
          <a:p>
            <a:r>
              <a:rPr lang="en-GB" sz="1600" dirty="0">
                <a:solidFill>
                  <a:srgbClr val="0070C0"/>
                </a:solidFill>
              </a:rPr>
              <a:t>The very hungry caterpillar. </a:t>
            </a:r>
          </a:p>
          <a:p>
            <a:r>
              <a:rPr lang="en-GB" sz="1600" dirty="0">
                <a:solidFill>
                  <a:srgbClr val="0070C0"/>
                </a:solidFill>
              </a:rPr>
              <a:t>Twist and Hop, the Minibeast Bop! T</a:t>
            </a:r>
          </a:p>
          <a:p>
            <a:r>
              <a:rPr lang="en-GB" sz="1600" dirty="0">
                <a:solidFill>
                  <a:srgbClr val="0070C0"/>
                </a:solidFill>
              </a:rPr>
              <a:t>he </a:t>
            </a:r>
            <a:r>
              <a:rPr lang="en-GB" sz="1600" dirty="0" err="1">
                <a:solidFill>
                  <a:srgbClr val="0070C0"/>
                </a:solidFill>
              </a:rPr>
              <a:t>Buggliest</a:t>
            </a:r>
            <a:r>
              <a:rPr lang="en-GB" sz="1600" dirty="0">
                <a:solidFill>
                  <a:srgbClr val="0070C0"/>
                </a:solidFill>
              </a:rPr>
              <a:t> Bug.</a:t>
            </a:r>
          </a:p>
          <a:p>
            <a:r>
              <a:rPr lang="en-GB" sz="1600" dirty="0">
                <a:solidFill>
                  <a:srgbClr val="0070C0"/>
                </a:solidFill>
              </a:rPr>
              <a:t>The Rainbow Fish. </a:t>
            </a:r>
          </a:p>
          <a:p>
            <a:r>
              <a:rPr lang="en-GB" sz="1600" dirty="0">
                <a:solidFill>
                  <a:srgbClr val="0070C0"/>
                </a:solidFill>
              </a:rPr>
              <a:t>The Singing Mermaid. </a:t>
            </a:r>
          </a:p>
          <a:p>
            <a:r>
              <a:rPr lang="en-GB" sz="1600" dirty="0">
                <a:solidFill>
                  <a:srgbClr val="0070C0"/>
                </a:solidFill>
              </a:rPr>
              <a:t>Sharing a Shell. </a:t>
            </a:r>
          </a:p>
          <a:p>
            <a:r>
              <a:rPr lang="en-GB" sz="1600" dirty="0">
                <a:solidFill>
                  <a:srgbClr val="0070C0"/>
                </a:solidFill>
              </a:rPr>
              <a:t>One is a snail Ten is a Crab. </a:t>
            </a:r>
          </a:p>
          <a:p>
            <a:r>
              <a:rPr lang="en-GB" sz="1600" dirty="0">
                <a:solidFill>
                  <a:srgbClr val="0070C0"/>
                </a:solidFill>
              </a:rPr>
              <a:t>The odd fish.</a:t>
            </a:r>
          </a:p>
          <a:p>
            <a:r>
              <a:rPr lang="en-GB" sz="1600" dirty="0">
                <a:solidFill>
                  <a:srgbClr val="0070C0"/>
                </a:solidFill>
              </a:rPr>
              <a:t> At the Beach. </a:t>
            </a:r>
          </a:p>
          <a:p>
            <a:r>
              <a:rPr lang="en-GB" sz="1600" dirty="0">
                <a:solidFill>
                  <a:srgbClr val="0070C0"/>
                </a:solidFill>
              </a:rPr>
              <a:t>Under the Sea. </a:t>
            </a:r>
          </a:p>
          <a:p>
            <a:r>
              <a:rPr lang="en-GB" sz="1600" dirty="0">
                <a:solidFill>
                  <a:srgbClr val="0070C0"/>
                </a:solidFill>
              </a:rPr>
              <a:t>The lighthouse keeper’s Picnic.</a:t>
            </a:r>
          </a:p>
          <a:p>
            <a:r>
              <a:rPr lang="en-GB" sz="1600" dirty="0">
                <a:solidFill>
                  <a:srgbClr val="0070C0"/>
                </a:solidFill>
              </a:rPr>
              <a:t> Teddy bear picnic.</a:t>
            </a:r>
          </a:p>
        </p:txBody>
      </p:sp>
    </p:spTree>
    <p:extLst>
      <p:ext uri="{BB962C8B-B14F-4D97-AF65-F5344CB8AC3E}">
        <p14:creationId xmlns:p14="http://schemas.microsoft.com/office/powerpoint/2010/main" val="1060585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866140" y="0"/>
            <a:ext cx="10297603" cy="1111124"/>
          </a:xfrm>
        </p:spPr>
        <p:txBody>
          <a:bodyPr>
            <a:noAutofit/>
          </a:bodyPr>
          <a:lstStyle/>
          <a:p>
            <a:pPr algn="ctr"/>
            <a:r>
              <a:rPr lang="en-US" sz="4000" b="0" dirty="0">
                <a:latin typeface="+mj-lt"/>
              </a:rPr>
              <a:t>Phonics, English, </a:t>
            </a:r>
            <a:r>
              <a:rPr lang="en-US" sz="4000" b="0" dirty="0" err="1">
                <a:latin typeface="+mj-lt"/>
              </a:rPr>
              <a:t>Maths</a:t>
            </a:r>
            <a:r>
              <a:rPr lang="en-US" sz="4000" b="0" dirty="0">
                <a:latin typeface="+mj-lt"/>
              </a:rPr>
              <a:t> and the other areas.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5</a:t>
            </a:fld>
            <a:endParaRPr lang="en-US" dirty="0"/>
          </a:p>
        </p:txBody>
      </p:sp>
      <p:sp>
        <p:nvSpPr>
          <p:cNvPr id="7" name="Rectangle 6"/>
          <p:cNvSpPr/>
          <p:nvPr/>
        </p:nvSpPr>
        <p:spPr>
          <a:xfrm>
            <a:off x="868680" y="1426084"/>
            <a:ext cx="9997883" cy="4524315"/>
          </a:xfrm>
          <a:prstGeom prst="rect">
            <a:avLst/>
          </a:prstGeom>
        </p:spPr>
        <p:txBody>
          <a:bodyPr wrap="square">
            <a:spAutoFit/>
          </a:bodyPr>
          <a:lstStyle/>
          <a:p>
            <a:pPr algn="ctr"/>
            <a:r>
              <a:rPr lang="en-US" dirty="0">
                <a:solidFill>
                  <a:schemeClr val="accent1">
                    <a:lumMod val="75000"/>
                  </a:schemeClr>
                </a:solidFill>
                <a:latin typeface="+mj-lt"/>
              </a:rPr>
              <a:t>Phonics – we will be starting Little </a:t>
            </a:r>
            <a:r>
              <a:rPr lang="en-US" dirty="0" err="1">
                <a:solidFill>
                  <a:schemeClr val="accent1">
                    <a:lumMod val="75000"/>
                  </a:schemeClr>
                </a:solidFill>
                <a:latin typeface="+mj-lt"/>
              </a:rPr>
              <a:t>Wandle</a:t>
            </a:r>
            <a:r>
              <a:rPr lang="en-US" dirty="0">
                <a:solidFill>
                  <a:schemeClr val="accent1">
                    <a:lumMod val="75000"/>
                  </a:schemeClr>
                </a:solidFill>
                <a:latin typeface="+mj-lt"/>
              </a:rPr>
              <a:t> phonics after the first 3 weeks of the Reception children starting school. </a:t>
            </a:r>
          </a:p>
          <a:p>
            <a:pPr algn="ctr"/>
            <a:endParaRPr lang="en-US" dirty="0">
              <a:solidFill>
                <a:schemeClr val="accent1">
                  <a:lumMod val="75000"/>
                </a:schemeClr>
              </a:solidFill>
              <a:latin typeface="+mj-lt"/>
            </a:endParaRPr>
          </a:p>
          <a:p>
            <a:pPr algn="ctr"/>
            <a:r>
              <a:rPr lang="en-US" dirty="0">
                <a:solidFill>
                  <a:schemeClr val="accent1">
                    <a:lumMod val="75000"/>
                  </a:schemeClr>
                </a:solidFill>
                <a:latin typeface="+mj-lt"/>
              </a:rPr>
              <a:t>Communication, literacy and language  – we will be focusing on a new topic every term, each week we will read a book which links to our topic and continuous provision. We will be working on letter formation, using our phonics to decode and spell words as well as focusing on our comprehension skills. </a:t>
            </a:r>
          </a:p>
          <a:p>
            <a:pPr algn="ctr"/>
            <a:endParaRPr lang="en-US" dirty="0">
              <a:solidFill>
                <a:schemeClr val="accent1">
                  <a:lumMod val="75000"/>
                </a:schemeClr>
              </a:solidFill>
              <a:latin typeface="+mj-lt"/>
            </a:endParaRPr>
          </a:p>
          <a:p>
            <a:pPr algn="ctr"/>
            <a:endParaRPr lang="en-US" dirty="0">
              <a:solidFill>
                <a:schemeClr val="accent1">
                  <a:lumMod val="75000"/>
                </a:schemeClr>
              </a:solidFill>
              <a:latin typeface="+mj-lt"/>
            </a:endParaRPr>
          </a:p>
          <a:p>
            <a:pPr algn="ctr"/>
            <a:r>
              <a:rPr lang="en-US" dirty="0" err="1">
                <a:solidFill>
                  <a:schemeClr val="accent1">
                    <a:lumMod val="75000"/>
                  </a:schemeClr>
                </a:solidFill>
                <a:latin typeface="+mj-lt"/>
              </a:rPr>
              <a:t>Maths</a:t>
            </a:r>
            <a:r>
              <a:rPr lang="en-US" dirty="0">
                <a:solidFill>
                  <a:schemeClr val="accent1">
                    <a:lumMod val="75000"/>
                  </a:schemeClr>
                </a:solidFill>
                <a:latin typeface="+mj-lt"/>
              </a:rPr>
              <a:t> – We will be following the </a:t>
            </a:r>
            <a:r>
              <a:rPr lang="en-US" dirty="0" err="1">
                <a:solidFill>
                  <a:schemeClr val="accent1">
                    <a:lumMod val="75000"/>
                  </a:schemeClr>
                </a:solidFill>
                <a:latin typeface="+mj-lt"/>
              </a:rPr>
              <a:t>Whiterose</a:t>
            </a:r>
            <a:r>
              <a:rPr lang="en-US" dirty="0">
                <a:solidFill>
                  <a:schemeClr val="accent1">
                    <a:lumMod val="75000"/>
                  </a:schemeClr>
                </a:solidFill>
                <a:latin typeface="+mj-lt"/>
              </a:rPr>
              <a:t> </a:t>
            </a:r>
            <a:r>
              <a:rPr lang="en-US" dirty="0" err="1">
                <a:solidFill>
                  <a:schemeClr val="accent1">
                    <a:lumMod val="75000"/>
                  </a:schemeClr>
                </a:solidFill>
                <a:latin typeface="+mj-lt"/>
              </a:rPr>
              <a:t>Maths</a:t>
            </a:r>
            <a:r>
              <a:rPr lang="en-US" dirty="0">
                <a:solidFill>
                  <a:schemeClr val="accent1">
                    <a:lumMod val="75000"/>
                  </a:schemeClr>
                </a:solidFill>
                <a:latin typeface="+mj-lt"/>
              </a:rPr>
              <a:t> scheme and we will be teaching </a:t>
            </a:r>
            <a:r>
              <a:rPr lang="en-US" dirty="0" err="1">
                <a:solidFill>
                  <a:schemeClr val="accent1">
                    <a:lumMod val="75000"/>
                  </a:schemeClr>
                </a:solidFill>
                <a:latin typeface="+mj-lt"/>
              </a:rPr>
              <a:t>Maths</a:t>
            </a:r>
            <a:r>
              <a:rPr lang="en-US" dirty="0">
                <a:solidFill>
                  <a:schemeClr val="accent1">
                    <a:lumMod val="75000"/>
                  </a:schemeClr>
                </a:solidFill>
                <a:latin typeface="+mj-lt"/>
              </a:rPr>
              <a:t> every week. </a:t>
            </a:r>
            <a:r>
              <a:rPr lang="en-US" dirty="0" err="1">
                <a:solidFill>
                  <a:schemeClr val="accent1">
                    <a:lumMod val="75000"/>
                  </a:schemeClr>
                </a:solidFill>
                <a:latin typeface="+mj-lt"/>
              </a:rPr>
              <a:t>Maths</a:t>
            </a:r>
            <a:r>
              <a:rPr lang="en-US" dirty="0">
                <a:solidFill>
                  <a:schemeClr val="accent1">
                    <a:lumMod val="75000"/>
                  </a:schemeClr>
                </a:solidFill>
                <a:latin typeface="+mj-lt"/>
              </a:rPr>
              <a:t> activities will be emerged into our continuous provision. We will teach mastering number in the afternoon. </a:t>
            </a:r>
          </a:p>
          <a:p>
            <a:pPr algn="ctr"/>
            <a:endParaRPr lang="en-US" dirty="0">
              <a:solidFill>
                <a:schemeClr val="accent1">
                  <a:lumMod val="75000"/>
                </a:schemeClr>
              </a:solidFill>
              <a:latin typeface="+mj-lt"/>
            </a:endParaRPr>
          </a:p>
          <a:p>
            <a:pPr algn="ctr"/>
            <a:r>
              <a:rPr lang="en-US" dirty="0">
                <a:solidFill>
                  <a:schemeClr val="accent1">
                    <a:lumMod val="75000"/>
                  </a:schemeClr>
                </a:solidFill>
                <a:latin typeface="+mj-lt"/>
              </a:rPr>
              <a:t>We will also teach Understanding the world which covers Geography, History, Science, French, ICT, RE, PSE, PE</a:t>
            </a:r>
          </a:p>
          <a:p>
            <a:pPr algn="ctr"/>
            <a:r>
              <a:rPr lang="en-US" dirty="0">
                <a:solidFill>
                  <a:schemeClr val="accent1">
                    <a:lumMod val="75000"/>
                  </a:schemeClr>
                </a:solidFill>
                <a:latin typeface="+mj-lt"/>
              </a:rPr>
              <a:t>Music and Art/ Design. </a:t>
            </a:r>
          </a:p>
          <a:p>
            <a:pPr algn="ctr"/>
            <a:endParaRPr lang="en-US" dirty="0">
              <a:solidFill>
                <a:schemeClr val="accent1">
                  <a:lumMod val="75000"/>
                </a:schemeClr>
              </a:solidFill>
              <a:latin typeface="+mj-lt"/>
            </a:endParaRPr>
          </a:p>
          <a:p>
            <a:pPr algn="ctr"/>
            <a:r>
              <a:rPr lang="en-US" dirty="0">
                <a:solidFill>
                  <a:schemeClr val="accent1">
                    <a:lumMod val="75000"/>
                  </a:schemeClr>
                </a:solidFill>
                <a:latin typeface="+mj-lt"/>
              </a:rPr>
              <a:t>Intervention groups will also be throughout the week, focusing on phonics, </a:t>
            </a:r>
            <a:r>
              <a:rPr lang="en-US" dirty="0" err="1">
                <a:solidFill>
                  <a:schemeClr val="accent1">
                    <a:lumMod val="75000"/>
                  </a:schemeClr>
                </a:solidFill>
                <a:latin typeface="+mj-lt"/>
              </a:rPr>
              <a:t>Maths</a:t>
            </a:r>
            <a:r>
              <a:rPr lang="en-US" dirty="0">
                <a:solidFill>
                  <a:schemeClr val="accent1">
                    <a:lumMod val="75000"/>
                  </a:schemeClr>
                </a:solidFill>
                <a:latin typeface="+mj-lt"/>
              </a:rPr>
              <a:t>, letter formation, fine/gross motor skills etc. The interventions will be ran by either Miss Hitchens or </a:t>
            </a:r>
            <a:r>
              <a:rPr lang="en-US" dirty="0" err="1">
                <a:solidFill>
                  <a:schemeClr val="accent1">
                    <a:lumMod val="75000"/>
                  </a:schemeClr>
                </a:solidFill>
                <a:latin typeface="+mj-lt"/>
              </a:rPr>
              <a:t>Mrs</a:t>
            </a:r>
            <a:r>
              <a:rPr lang="en-US" dirty="0">
                <a:solidFill>
                  <a:schemeClr val="accent1">
                    <a:lumMod val="75000"/>
                  </a:schemeClr>
                </a:solidFill>
                <a:latin typeface="+mj-lt"/>
              </a:rPr>
              <a:t> Banks.</a:t>
            </a:r>
          </a:p>
          <a:p>
            <a:pPr algn="ctr"/>
            <a:endParaRPr lang="en-US" dirty="0">
              <a:solidFill>
                <a:srgbClr val="7030A0"/>
              </a:solidFill>
              <a:latin typeface="+mj-lt"/>
            </a:endParaRPr>
          </a:p>
        </p:txBody>
      </p:sp>
    </p:spTree>
    <p:extLst>
      <p:ext uri="{BB962C8B-B14F-4D97-AF65-F5344CB8AC3E}">
        <p14:creationId xmlns:p14="http://schemas.microsoft.com/office/powerpoint/2010/main" val="160738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b="0" dirty="0">
                <a:latin typeface="+mj-lt"/>
              </a:rPr>
              <a:t> Super starters and fabulous finishes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6</a:t>
            </a:fld>
            <a:endParaRPr lang="en-US" dirty="0"/>
          </a:p>
        </p:txBody>
      </p:sp>
      <p:sp>
        <p:nvSpPr>
          <p:cNvPr id="7" name="Rectangle 6"/>
          <p:cNvSpPr/>
          <p:nvPr/>
        </p:nvSpPr>
        <p:spPr>
          <a:xfrm>
            <a:off x="1221820" y="1746152"/>
            <a:ext cx="10584180" cy="1039259"/>
          </a:xfrm>
          <a:prstGeom prst="rect">
            <a:avLst/>
          </a:prstGeom>
        </p:spPr>
        <p:txBody>
          <a:bodyPr wrap="square" lIns="91440" tIns="45720" rIns="91440" bIns="45720" anchor="t">
            <a:spAutoFit/>
          </a:bodyPr>
          <a:lstStyle/>
          <a:p>
            <a:endParaRPr lang="en-US" sz="2800" dirty="0">
              <a:solidFill>
                <a:srgbClr val="00B0F0"/>
              </a:solidFill>
              <a:latin typeface="Century Gothic"/>
              <a:cs typeface="Century Gothic"/>
            </a:endParaRPr>
          </a:p>
          <a:p>
            <a:pPr algn="ctr">
              <a:lnSpc>
                <a:spcPct val="90000"/>
              </a:lnSpc>
              <a:spcBef>
                <a:spcPts val="1000"/>
              </a:spcBef>
            </a:pPr>
            <a:endParaRPr lang="en-US" sz="2800" dirty="0">
              <a:solidFill>
                <a:srgbClr val="00B0F0"/>
              </a:solidFill>
              <a:latin typeface="Century Gothic"/>
            </a:endParaRPr>
          </a:p>
        </p:txBody>
      </p:sp>
      <p:pic>
        <p:nvPicPr>
          <p:cNvPr id="3" name="Picture 2">
            <a:extLst>
              <a:ext uri="{FF2B5EF4-FFF2-40B4-BE49-F238E27FC236}">
                <a16:creationId xmlns:a16="http://schemas.microsoft.com/office/drawing/2014/main" id="{996E8684-68FA-4EE5-8113-CFD6522F155D}"/>
              </a:ext>
            </a:extLst>
          </p:cNvPr>
          <p:cNvPicPr>
            <a:picLocks noChangeAspect="1"/>
          </p:cNvPicPr>
          <p:nvPr/>
        </p:nvPicPr>
        <p:blipFill>
          <a:blip r:embed="rId2"/>
          <a:stretch>
            <a:fillRect/>
          </a:stretch>
        </p:blipFill>
        <p:spPr>
          <a:xfrm>
            <a:off x="1622612" y="953768"/>
            <a:ext cx="8816192" cy="4950463"/>
          </a:xfrm>
          <a:prstGeom prst="rect">
            <a:avLst/>
          </a:prstGeom>
        </p:spPr>
      </p:pic>
    </p:spTree>
    <p:extLst>
      <p:ext uri="{BB962C8B-B14F-4D97-AF65-F5344CB8AC3E}">
        <p14:creationId xmlns:p14="http://schemas.microsoft.com/office/powerpoint/2010/main" val="19410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b="0" dirty="0">
                <a:latin typeface="+mj-lt"/>
              </a:rPr>
              <a:t>Assessment…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a:t>
            </a:fld>
            <a:endParaRPr lang="en-US" dirty="0"/>
          </a:p>
        </p:txBody>
      </p:sp>
      <p:sp>
        <p:nvSpPr>
          <p:cNvPr id="7" name="Rectangle 6"/>
          <p:cNvSpPr/>
          <p:nvPr/>
        </p:nvSpPr>
        <p:spPr>
          <a:xfrm>
            <a:off x="988060" y="1252231"/>
            <a:ext cx="9997883" cy="4693593"/>
          </a:xfrm>
          <a:prstGeom prst="rect">
            <a:avLst/>
          </a:prstGeom>
        </p:spPr>
        <p:txBody>
          <a:bodyPr wrap="square">
            <a:spAutoFit/>
          </a:bodyPr>
          <a:lstStyle/>
          <a:p>
            <a:pPr algn="ctr"/>
            <a:r>
              <a:rPr lang="en-US" sz="2300" dirty="0">
                <a:solidFill>
                  <a:schemeClr val="accent1">
                    <a:lumMod val="75000"/>
                  </a:schemeClr>
                </a:solidFill>
                <a:latin typeface="+mj-lt"/>
              </a:rPr>
              <a:t>In Reception we have a baseline assessment during the first few weeks of the children starting Reception.</a:t>
            </a:r>
          </a:p>
          <a:p>
            <a:pPr algn="ctr"/>
            <a:endParaRPr lang="en-US" sz="2300" dirty="0">
              <a:solidFill>
                <a:schemeClr val="accent1">
                  <a:lumMod val="75000"/>
                </a:schemeClr>
              </a:solidFill>
              <a:latin typeface="+mj-lt"/>
            </a:endParaRPr>
          </a:p>
          <a:p>
            <a:pPr algn="ctr"/>
            <a:r>
              <a:rPr lang="en-US" sz="2300" dirty="0">
                <a:solidFill>
                  <a:schemeClr val="accent1">
                    <a:lumMod val="75000"/>
                  </a:schemeClr>
                </a:solidFill>
                <a:latin typeface="+mj-lt"/>
              </a:rPr>
              <a:t>In autumn term 2 (Christmas), Spring term 2 (Easter) we will do a checkpoint where we will assess your child’s progression.</a:t>
            </a:r>
          </a:p>
          <a:p>
            <a:pPr algn="ctr"/>
            <a:endParaRPr lang="en-US" sz="2300" dirty="0">
              <a:solidFill>
                <a:schemeClr val="accent1">
                  <a:lumMod val="75000"/>
                </a:schemeClr>
              </a:solidFill>
              <a:latin typeface="+mj-lt"/>
            </a:endParaRPr>
          </a:p>
          <a:p>
            <a:pPr algn="ctr"/>
            <a:r>
              <a:rPr lang="en-US" sz="2300" dirty="0">
                <a:solidFill>
                  <a:schemeClr val="accent1">
                    <a:lumMod val="75000"/>
                  </a:schemeClr>
                </a:solidFill>
                <a:latin typeface="+mj-lt"/>
              </a:rPr>
              <a:t>In summer term 2, we will do our last checkpoint where we will see if your child has achieved their early learning goals for Reception.</a:t>
            </a:r>
          </a:p>
          <a:p>
            <a:pPr algn="ctr"/>
            <a:endParaRPr lang="en-US" sz="2300" dirty="0">
              <a:solidFill>
                <a:schemeClr val="accent1">
                  <a:lumMod val="75000"/>
                </a:schemeClr>
              </a:solidFill>
              <a:latin typeface="+mj-lt"/>
            </a:endParaRPr>
          </a:p>
          <a:p>
            <a:pPr algn="ctr"/>
            <a:r>
              <a:rPr lang="en-US" sz="2300" dirty="0">
                <a:solidFill>
                  <a:schemeClr val="accent1">
                    <a:lumMod val="75000"/>
                  </a:schemeClr>
                </a:solidFill>
                <a:latin typeface="+mj-lt"/>
              </a:rPr>
              <a:t>Every child is different so don’t worry if your child is making different progress. We will communicate to you if your child would benefit from extra intervention support where appropriate e.g. phonics. </a:t>
            </a:r>
          </a:p>
          <a:p>
            <a:pPr algn="ctr"/>
            <a:endParaRPr lang="en-US" sz="2300" dirty="0">
              <a:solidFill>
                <a:schemeClr val="accent1">
                  <a:lumMod val="75000"/>
                </a:schemeClr>
              </a:solidFill>
              <a:latin typeface="+mj-lt"/>
            </a:endParaRPr>
          </a:p>
          <a:p>
            <a:pPr algn="ctr"/>
            <a:r>
              <a:rPr lang="en-US" sz="2300" dirty="0">
                <a:solidFill>
                  <a:schemeClr val="accent1">
                    <a:lumMod val="75000"/>
                  </a:schemeClr>
                </a:solidFill>
                <a:latin typeface="+mj-lt"/>
              </a:rPr>
              <a:t>Assessment will also be done daily through talk, questioning and feedback.</a:t>
            </a:r>
          </a:p>
          <a:p>
            <a:pPr algn="ctr"/>
            <a:endParaRPr lang="en-US" sz="2300" dirty="0">
              <a:solidFill>
                <a:srgbClr val="7030A0"/>
              </a:solidFill>
              <a:latin typeface="+mj-lt"/>
            </a:endParaRPr>
          </a:p>
        </p:txBody>
      </p:sp>
    </p:spTree>
    <p:extLst>
      <p:ext uri="{BB962C8B-B14F-4D97-AF65-F5344CB8AC3E}">
        <p14:creationId xmlns:p14="http://schemas.microsoft.com/office/powerpoint/2010/main" val="300196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b="0" dirty="0">
                <a:latin typeface="+mj-lt"/>
              </a:rPr>
              <a:t>Writing checkpoints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8</a:t>
            </a:fld>
            <a:endParaRPr lang="en-US" dirty="0"/>
          </a:p>
        </p:txBody>
      </p:sp>
    </p:spTree>
    <p:extLst>
      <p:ext uri="{BB962C8B-B14F-4D97-AF65-F5344CB8AC3E}">
        <p14:creationId xmlns:p14="http://schemas.microsoft.com/office/powerpoint/2010/main" val="3452159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40055" y="60524"/>
            <a:ext cx="8506097" cy="652865"/>
          </a:xfrm>
        </p:spPr>
        <p:txBody>
          <a:bodyPr>
            <a:noAutofit/>
          </a:bodyPr>
          <a:lstStyle/>
          <a:p>
            <a:pPr algn="ctr"/>
            <a:r>
              <a:rPr lang="en-US" sz="4000" b="0" dirty="0">
                <a:latin typeface="+mj-lt"/>
              </a:rPr>
              <a:t>Reading books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9</a:t>
            </a:fld>
            <a:endParaRPr lang="en-US" dirty="0"/>
          </a:p>
        </p:txBody>
      </p:sp>
      <p:sp>
        <p:nvSpPr>
          <p:cNvPr id="7" name="Rectangle 6"/>
          <p:cNvSpPr/>
          <p:nvPr/>
        </p:nvSpPr>
        <p:spPr>
          <a:xfrm>
            <a:off x="745721" y="2140075"/>
            <a:ext cx="10694764" cy="1800493"/>
          </a:xfrm>
          <a:prstGeom prst="rect">
            <a:avLst/>
          </a:prstGeom>
        </p:spPr>
        <p:txBody>
          <a:bodyPr wrap="square" lIns="91440" tIns="45720" rIns="91440" bIns="45720" anchor="t">
            <a:spAutoFit/>
          </a:bodyPr>
          <a:lstStyle/>
          <a:p>
            <a:pPr algn="ctr"/>
            <a:endParaRPr lang="en-US" sz="2200" dirty="0">
              <a:solidFill>
                <a:srgbClr val="7030A0"/>
              </a:solidFill>
              <a:latin typeface="+mj-lt"/>
            </a:endParaRPr>
          </a:p>
          <a:p>
            <a:pPr algn="ctr"/>
            <a:endParaRPr lang="en-US" sz="2200" dirty="0">
              <a:solidFill>
                <a:srgbClr val="7030A0"/>
              </a:solidFill>
              <a:latin typeface="+mj-lt"/>
            </a:endParaRPr>
          </a:p>
          <a:p>
            <a:pPr algn="ctr"/>
            <a:endParaRPr lang="en-US" sz="2200" dirty="0">
              <a:solidFill>
                <a:srgbClr val="7030A0"/>
              </a:solidFill>
              <a:latin typeface="+mj-lt"/>
            </a:endParaRPr>
          </a:p>
          <a:p>
            <a:pPr algn="ctr"/>
            <a:endParaRPr lang="en-US" sz="2300" dirty="0">
              <a:solidFill>
                <a:srgbClr val="7030A0"/>
              </a:solidFill>
            </a:endParaRPr>
          </a:p>
          <a:p>
            <a:pPr algn="ctr"/>
            <a:endParaRPr lang="en-US" sz="2200" dirty="0">
              <a:solidFill>
                <a:schemeClr val="accent2"/>
              </a:solidFill>
              <a:latin typeface="+mj-lt"/>
            </a:endParaRPr>
          </a:p>
        </p:txBody>
      </p:sp>
      <p:sp>
        <p:nvSpPr>
          <p:cNvPr id="3" name="Rectangle 2">
            <a:extLst>
              <a:ext uri="{FF2B5EF4-FFF2-40B4-BE49-F238E27FC236}">
                <a16:creationId xmlns:a16="http://schemas.microsoft.com/office/drawing/2014/main" id="{36B8C119-051C-44E3-9BFE-98630E1B5468}"/>
              </a:ext>
            </a:extLst>
          </p:cNvPr>
          <p:cNvSpPr/>
          <p:nvPr/>
        </p:nvSpPr>
        <p:spPr>
          <a:xfrm>
            <a:off x="1270000" y="1381760"/>
            <a:ext cx="8060612" cy="5262979"/>
          </a:xfrm>
          <a:prstGeom prst="rect">
            <a:avLst/>
          </a:prstGeom>
        </p:spPr>
        <p:txBody>
          <a:bodyPr wrap="square">
            <a:spAutoFit/>
          </a:bodyPr>
          <a:lstStyle/>
          <a:p>
            <a:r>
              <a:rPr lang="en-GB" sz="2400" dirty="0">
                <a:solidFill>
                  <a:schemeClr val="accent1">
                    <a:lumMod val="75000"/>
                  </a:schemeClr>
                </a:solidFill>
                <a:latin typeface="+mj-lt"/>
              </a:rPr>
              <a:t>Little </a:t>
            </a:r>
            <a:r>
              <a:rPr lang="en-GB" sz="2400" dirty="0" err="1">
                <a:solidFill>
                  <a:schemeClr val="accent1">
                    <a:lumMod val="75000"/>
                  </a:schemeClr>
                </a:solidFill>
                <a:latin typeface="+mj-lt"/>
              </a:rPr>
              <a:t>Wandle</a:t>
            </a:r>
            <a:r>
              <a:rPr lang="en-GB" sz="2400" dirty="0">
                <a:solidFill>
                  <a:schemeClr val="accent1">
                    <a:lumMod val="75000"/>
                  </a:schemeClr>
                </a:solidFill>
                <a:latin typeface="+mj-lt"/>
              </a:rPr>
              <a:t> reading books</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All children will start on wordless reading books and then they will move onto books with words when they can confidently decode and blend the following sounds – </a:t>
            </a:r>
            <a:r>
              <a:rPr lang="en-GB" sz="2400" dirty="0" err="1">
                <a:solidFill>
                  <a:schemeClr val="accent1">
                    <a:lumMod val="75000"/>
                  </a:schemeClr>
                </a:solidFill>
                <a:latin typeface="+mj-lt"/>
              </a:rPr>
              <a:t>s,a,t,p,i,n</a:t>
            </a:r>
            <a:endParaRPr lang="en-GB" sz="2400" dirty="0">
              <a:solidFill>
                <a:schemeClr val="accent1">
                  <a:lumMod val="75000"/>
                </a:schemeClr>
              </a:solidFill>
              <a:latin typeface="+mj-lt"/>
            </a:endParaRP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Reading books will be changed on a Friday.</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Your child will not be given a new reading book until they have returned the previous one.</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If a book is damaged or not returned to school then you will need to replace to it.</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They can be purchased from amazon for approximately £5</a:t>
            </a:r>
            <a:r>
              <a:rPr lang="en-GB" sz="2400" dirty="0">
                <a:solidFill>
                  <a:schemeClr val="accent2">
                    <a:lumMod val="75000"/>
                  </a:schemeClr>
                </a:solidFill>
                <a:latin typeface="+mj-lt"/>
              </a:rPr>
              <a:t>. </a:t>
            </a:r>
          </a:p>
        </p:txBody>
      </p:sp>
      <p:pic>
        <p:nvPicPr>
          <p:cNvPr id="5" name="Picture 4">
            <a:extLst>
              <a:ext uri="{FF2B5EF4-FFF2-40B4-BE49-F238E27FC236}">
                <a16:creationId xmlns:a16="http://schemas.microsoft.com/office/drawing/2014/main" id="{B844BFB0-A232-4F46-B86F-5264A8D8C33F}"/>
              </a:ext>
            </a:extLst>
          </p:cNvPr>
          <p:cNvPicPr>
            <a:picLocks noChangeAspect="1"/>
          </p:cNvPicPr>
          <p:nvPr/>
        </p:nvPicPr>
        <p:blipFill>
          <a:blip r:embed="rId2"/>
          <a:stretch>
            <a:fillRect/>
          </a:stretch>
        </p:blipFill>
        <p:spPr>
          <a:xfrm>
            <a:off x="10020482" y="3742384"/>
            <a:ext cx="1799951" cy="1697363"/>
          </a:xfrm>
          <a:prstGeom prst="rect">
            <a:avLst/>
          </a:prstGeom>
        </p:spPr>
      </p:pic>
      <p:pic>
        <p:nvPicPr>
          <p:cNvPr id="6" name="Picture 5">
            <a:extLst>
              <a:ext uri="{FF2B5EF4-FFF2-40B4-BE49-F238E27FC236}">
                <a16:creationId xmlns:a16="http://schemas.microsoft.com/office/drawing/2014/main" id="{8219FC73-8414-4EC4-843F-FB7205BB76B7}"/>
              </a:ext>
            </a:extLst>
          </p:cNvPr>
          <p:cNvPicPr>
            <a:picLocks noChangeAspect="1"/>
          </p:cNvPicPr>
          <p:nvPr/>
        </p:nvPicPr>
        <p:blipFill>
          <a:blip r:embed="rId3"/>
          <a:stretch>
            <a:fillRect/>
          </a:stretch>
        </p:blipFill>
        <p:spPr>
          <a:xfrm>
            <a:off x="10020482" y="1946459"/>
            <a:ext cx="1728163" cy="1674872"/>
          </a:xfrm>
          <a:prstGeom prst="rect">
            <a:avLst/>
          </a:prstGeom>
        </p:spPr>
      </p:pic>
    </p:spTree>
    <p:extLst>
      <p:ext uri="{BB962C8B-B14F-4D97-AF65-F5344CB8AC3E}">
        <p14:creationId xmlns:p14="http://schemas.microsoft.com/office/powerpoint/2010/main" val="1165536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40055" y="60524"/>
            <a:ext cx="8506097" cy="652865"/>
          </a:xfrm>
        </p:spPr>
        <p:txBody>
          <a:bodyPr>
            <a:noAutofit/>
          </a:bodyPr>
          <a:lstStyle/>
          <a:p>
            <a:pPr algn="ctr"/>
            <a:r>
              <a:rPr lang="en-US" sz="4000" b="0" dirty="0">
                <a:latin typeface="+mj-lt"/>
              </a:rPr>
              <a:t>Home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10</a:t>
            </a:fld>
            <a:endParaRPr lang="en-US" dirty="0"/>
          </a:p>
        </p:txBody>
      </p:sp>
      <p:sp>
        <p:nvSpPr>
          <p:cNvPr id="7" name="Rectangle 6"/>
          <p:cNvSpPr/>
          <p:nvPr/>
        </p:nvSpPr>
        <p:spPr>
          <a:xfrm>
            <a:off x="745721" y="1351181"/>
            <a:ext cx="10694764" cy="6201698"/>
          </a:xfrm>
          <a:prstGeom prst="rect">
            <a:avLst/>
          </a:prstGeom>
        </p:spPr>
        <p:txBody>
          <a:bodyPr wrap="square" lIns="91440" tIns="45720" rIns="91440" bIns="45720" anchor="t">
            <a:spAutoFit/>
          </a:bodyPr>
          <a:lstStyle/>
          <a:p>
            <a:pPr algn="ctr"/>
            <a:r>
              <a:rPr lang="en-US" sz="2200" dirty="0">
                <a:solidFill>
                  <a:schemeClr val="accent1">
                    <a:lumMod val="75000"/>
                  </a:schemeClr>
                </a:solidFill>
                <a:latin typeface="+mj-lt"/>
              </a:rPr>
              <a:t>Children will need to be practicing their phonics by reading their book three times a week at home. This will be the same book for a week, to develop confidence with decoding, prosody and comprehension.</a:t>
            </a:r>
            <a:br>
              <a:rPr lang="en-US" sz="2200" dirty="0">
                <a:solidFill>
                  <a:schemeClr val="accent1">
                    <a:lumMod val="75000"/>
                  </a:schemeClr>
                </a:solidFill>
                <a:latin typeface="+mj-lt"/>
              </a:rPr>
            </a:br>
            <a:endParaRPr lang="en-US" sz="2200" dirty="0">
              <a:solidFill>
                <a:schemeClr val="accent1">
                  <a:lumMod val="75000"/>
                </a:schemeClr>
              </a:solidFill>
              <a:latin typeface="+mj-lt"/>
            </a:endParaRPr>
          </a:p>
          <a:p>
            <a:pPr algn="ctr"/>
            <a:r>
              <a:rPr lang="en-US" sz="2200" dirty="0">
                <a:solidFill>
                  <a:schemeClr val="accent1">
                    <a:lumMod val="75000"/>
                  </a:schemeClr>
                </a:solidFill>
                <a:latin typeface="+mj-lt"/>
              </a:rPr>
              <a:t> Phonics eye spy, phonics decoding games – anything to help them practice!</a:t>
            </a:r>
          </a:p>
          <a:p>
            <a:pPr algn="ctr"/>
            <a:endParaRPr lang="en-US" sz="2200" dirty="0">
              <a:solidFill>
                <a:schemeClr val="accent1">
                  <a:lumMod val="75000"/>
                </a:schemeClr>
              </a:solidFill>
              <a:latin typeface="+mj-lt"/>
            </a:endParaRPr>
          </a:p>
          <a:p>
            <a:pPr algn="ctr"/>
            <a:r>
              <a:rPr lang="en-US" sz="2200" dirty="0">
                <a:solidFill>
                  <a:schemeClr val="accent1">
                    <a:lumMod val="75000"/>
                  </a:schemeClr>
                </a:solidFill>
                <a:latin typeface="+mj-lt"/>
              </a:rPr>
              <a:t>Keep reading stories</a:t>
            </a:r>
          </a:p>
          <a:p>
            <a:pPr algn="ctr"/>
            <a:endParaRPr lang="en-US" sz="2200" dirty="0">
              <a:solidFill>
                <a:schemeClr val="accent1">
                  <a:lumMod val="75000"/>
                </a:schemeClr>
              </a:solidFill>
              <a:latin typeface="+mj-lt"/>
            </a:endParaRPr>
          </a:p>
          <a:p>
            <a:pPr algn="ctr"/>
            <a:r>
              <a:rPr lang="en-US" sz="2200" dirty="0">
                <a:solidFill>
                  <a:schemeClr val="accent1">
                    <a:lumMod val="75000"/>
                  </a:schemeClr>
                </a:solidFill>
                <a:latin typeface="+mj-lt"/>
              </a:rPr>
              <a:t>Fine Motor Skills </a:t>
            </a:r>
          </a:p>
          <a:p>
            <a:pPr algn="ctr"/>
            <a:endParaRPr lang="en-US" sz="2200" dirty="0">
              <a:solidFill>
                <a:schemeClr val="accent1">
                  <a:lumMod val="75000"/>
                </a:schemeClr>
              </a:solidFill>
              <a:latin typeface="+mj-lt"/>
            </a:endParaRPr>
          </a:p>
          <a:p>
            <a:pPr algn="ctr"/>
            <a:r>
              <a:rPr lang="en-US" sz="2200" dirty="0">
                <a:solidFill>
                  <a:schemeClr val="accent1">
                    <a:lumMod val="75000"/>
                  </a:schemeClr>
                </a:solidFill>
                <a:latin typeface="+mj-lt"/>
              </a:rPr>
              <a:t>Mark making/writing </a:t>
            </a:r>
          </a:p>
          <a:p>
            <a:pPr algn="ctr"/>
            <a:endParaRPr lang="en-US" sz="2200" dirty="0">
              <a:solidFill>
                <a:schemeClr val="accent1">
                  <a:lumMod val="75000"/>
                </a:schemeClr>
              </a:solidFill>
              <a:latin typeface="+mj-lt"/>
            </a:endParaRPr>
          </a:p>
          <a:p>
            <a:pPr algn="ctr"/>
            <a:r>
              <a:rPr lang="en-US" sz="2200" dirty="0" err="1">
                <a:solidFill>
                  <a:schemeClr val="accent1">
                    <a:lumMod val="75000"/>
                  </a:schemeClr>
                </a:solidFill>
                <a:latin typeface="+mj-lt"/>
              </a:rPr>
              <a:t>Maths</a:t>
            </a:r>
            <a:r>
              <a:rPr lang="en-US" sz="2200" dirty="0">
                <a:solidFill>
                  <a:schemeClr val="accent1">
                    <a:lumMod val="75000"/>
                  </a:schemeClr>
                </a:solidFill>
                <a:latin typeface="+mj-lt"/>
              </a:rPr>
              <a:t> KIRFS</a:t>
            </a:r>
          </a:p>
          <a:p>
            <a:pPr algn="ctr"/>
            <a:endParaRPr lang="en-US" sz="2200" dirty="0">
              <a:solidFill>
                <a:schemeClr val="accent1">
                  <a:lumMod val="75000"/>
                </a:schemeClr>
              </a:solidFill>
              <a:latin typeface="+mj-lt"/>
            </a:endParaRPr>
          </a:p>
          <a:p>
            <a:pPr algn="ctr"/>
            <a:r>
              <a:rPr lang="en-US" sz="2200" dirty="0">
                <a:solidFill>
                  <a:schemeClr val="accent1">
                    <a:lumMod val="75000"/>
                  </a:schemeClr>
                </a:solidFill>
                <a:latin typeface="+mj-lt"/>
              </a:rPr>
              <a:t>Mastering number homework </a:t>
            </a:r>
            <a:endParaRPr lang="en-US" sz="2200" dirty="0">
              <a:solidFill>
                <a:srgbClr val="7030A0"/>
              </a:solidFill>
              <a:latin typeface="+mj-lt"/>
            </a:endParaRPr>
          </a:p>
          <a:p>
            <a:pPr algn="ctr"/>
            <a:endParaRPr lang="en-US" sz="2200" dirty="0">
              <a:solidFill>
                <a:srgbClr val="7030A0"/>
              </a:solidFill>
              <a:latin typeface="+mj-lt"/>
            </a:endParaRPr>
          </a:p>
          <a:p>
            <a:pPr algn="ctr"/>
            <a:endParaRPr lang="en-US" sz="2200" dirty="0">
              <a:solidFill>
                <a:srgbClr val="7030A0"/>
              </a:solidFill>
              <a:latin typeface="+mj-lt"/>
            </a:endParaRPr>
          </a:p>
          <a:p>
            <a:pPr algn="ctr"/>
            <a:endParaRPr lang="en-US" sz="2300" dirty="0">
              <a:solidFill>
                <a:srgbClr val="7030A0"/>
              </a:solidFill>
            </a:endParaRPr>
          </a:p>
          <a:p>
            <a:pPr algn="ctr"/>
            <a:endParaRPr lang="en-US" sz="2200" dirty="0">
              <a:solidFill>
                <a:schemeClr val="accent2"/>
              </a:solidFill>
              <a:latin typeface="+mj-lt"/>
            </a:endParaRPr>
          </a:p>
        </p:txBody>
      </p:sp>
    </p:spTree>
    <p:extLst>
      <p:ext uri="{BB962C8B-B14F-4D97-AF65-F5344CB8AC3E}">
        <p14:creationId xmlns:p14="http://schemas.microsoft.com/office/powerpoint/2010/main" val="923917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b="0" dirty="0">
                <a:latin typeface="+mj-lt"/>
              </a:rPr>
              <a:t>AOB…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11</a:t>
            </a:fld>
            <a:endParaRPr lang="en-US" dirty="0"/>
          </a:p>
        </p:txBody>
      </p:sp>
      <p:sp>
        <p:nvSpPr>
          <p:cNvPr id="7" name="Rectangle 6"/>
          <p:cNvSpPr/>
          <p:nvPr/>
        </p:nvSpPr>
        <p:spPr>
          <a:xfrm>
            <a:off x="1221820" y="1746152"/>
            <a:ext cx="10584180" cy="1039259"/>
          </a:xfrm>
          <a:prstGeom prst="rect">
            <a:avLst/>
          </a:prstGeom>
        </p:spPr>
        <p:txBody>
          <a:bodyPr wrap="square" lIns="91440" tIns="45720" rIns="91440" bIns="45720" anchor="t">
            <a:spAutoFit/>
          </a:bodyPr>
          <a:lstStyle/>
          <a:p>
            <a:endParaRPr lang="en-US" sz="2800" dirty="0">
              <a:solidFill>
                <a:srgbClr val="00B0F0"/>
              </a:solidFill>
              <a:latin typeface="Century Gothic"/>
              <a:cs typeface="Century Gothic"/>
            </a:endParaRPr>
          </a:p>
          <a:p>
            <a:pPr algn="ctr">
              <a:lnSpc>
                <a:spcPct val="90000"/>
              </a:lnSpc>
              <a:spcBef>
                <a:spcPts val="1000"/>
              </a:spcBef>
            </a:pPr>
            <a:endParaRPr lang="en-US" sz="2800" dirty="0">
              <a:solidFill>
                <a:srgbClr val="00B0F0"/>
              </a:solidFill>
              <a:latin typeface="Century Gothic"/>
            </a:endParaRPr>
          </a:p>
        </p:txBody>
      </p:sp>
      <p:sp>
        <p:nvSpPr>
          <p:cNvPr id="3" name="TextBox 2">
            <a:extLst>
              <a:ext uri="{FF2B5EF4-FFF2-40B4-BE49-F238E27FC236}">
                <a16:creationId xmlns:a16="http://schemas.microsoft.com/office/drawing/2014/main" id="{6F251C4D-8E74-534C-98FE-9B39994B4849}"/>
              </a:ext>
            </a:extLst>
          </p:cNvPr>
          <p:cNvSpPr txBox="1"/>
          <p:nvPr/>
        </p:nvSpPr>
        <p:spPr>
          <a:xfrm>
            <a:off x="1584960" y="1615440"/>
            <a:ext cx="8554720" cy="4247317"/>
          </a:xfrm>
          <a:prstGeom prst="rect">
            <a:avLst/>
          </a:prstGeom>
          <a:noFill/>
        </p:spPr>
        <p:txBody>
          <a:bodyPr wrap="square" rtlCol="0">
            <a:spAutoFit/>
          </a:bodyPr>
          <a:lstStyle/>
          <a:p>
            <a:r>
              <a:rPr lang="en-GB" dirty="0">
                <a:solidFill>
                  <a:schemeClr val="accent1">
                    <a:lumMod val="75000"/>
                  </a:schemeClr>
                </a:solidFill>
                <a:latin typeface="+mj-lt"/>
              </a:rPr>
              <a:t>Children will need to arrive at school in their school PE kit on Fridays.</a:t>
            </a:r>
          </a:p>
          <a:p>
            <a:endParaRPr lang="en-US" dirty="0">
              <a:solidFill>
                <a:schemeClr val="accent1">
                  <a:lumMod val="75000"/>
                </a:schemeClr>
              </a:solidFill>
              <a:latin typeface="+mj-lt"/>
            </a:endParaRPr>
          </a:p>
          <a:p>
            <a:r>
              <a:rPr lang="en-US" dirty="0">
                <a:solidFill>
                  <a:schemeClr val="accent1">
                    <a:lumMod val="75000"/>
                  </a:schemeClr>
                </a:solidFill>
                <a:latin typeface="+mj-lt"/>
              </a:rPr>
              <a:t>Children will need to arrive at school in their forest school clothes on Thursdays. These can be old clothes that you don’t mind getting dirty.</a:t>
            </a:r>
          </a:p>
          <a:p>
            <a:endParaRPr lang="en-US" dirty="0">
              <a:solidFill>
                <a:schemeClr val="accent1">
                  <a:lumMod val="75000"/>
                </a:schemeClr>
              </a:solidFill>
              <a:latin typeface="+mj-lt"/>
            </a:endParaRPr>
          </a:p>
          <a:p>
            <a:r>
              <a:rPr lang="en-US" dirty="0">
                <a:solidFill>
                  <a:schemeClr val="accent1">
                    <a:lumMod val="75000"/>
                  </a:schemeClr>
                </a:solidFill>
                <a:latin typeface="+mj-lt"/>
              </a:rPr>
              <a:t>Please bring in a spare bag with spare underwear, socks, top and trousers. The bag will be kept on your child’s peg incase of emergencies. </a:t>
            </a:r>
          </a:p>
          <a:p>
            <a:endParaRPr lang="en-US" dirty="0">
              <a:solidFill>
                <a:schemeClr val="accent1">
                  <a:lumMod val="75000"/>
                </a:schemeClr>
              </a:solidFill>
              <a:latin typeface="+mj-lt"/>
            </a:endParaRPr>
          </a:p>
          <a:p>
            <a:r>
              <a:rPr lang="en-US" dirty="0">
                <a:solidFill>
                  <a:schemeClr val="accent1">
                    <a:lumMod val="75000"/>
                  </a:schemeClr>
                </a:solidFill>
                <a:latin typeface="+mj-lt"/>
              </a:rPr>
              <a:t>Please ensure your child has a pair of wellies at school, the school can provide spare wellies if necessary please contact class teacher - Miss Hitchens.</a:t>
            </a:r>
          </a:p>
          <a:p>
            <a:endParaRPr lang="en-US" dirty="0">
              <a:solidFill>
                <a:schemeClr val="accent1">
                  <a:lumMod val="75000"/>
                </a:schemeClr>
              </a:solidFill>
              <a:latin typeface="+mj-lt"/>
            </a:endParaRPr>
          </a:p>
          <a:p>
            <a:r>
              <a:rPr lang="en-US" dirty="0">
                <a:solidFill>
                  <a:schemeClr val="accent1">
                    <a:lumMod val="75000"/>
                  </a:schemeClr>
                </a:solidFill>
                <a:latin typeface="+mj-lt"/>
              </a:rPr>
              <a:t>Please  ensure your child comes to school with a coat or waterproof jacket when it is cold and sun cream and a hat when it is warm.</a:t>
            </a:r>
          </a:p>
          <a:p>
            <a:endParaRPr lang="en-US" dirty="0">
              <a:solidFill>
                <a:schemeClr val="accent1">
                  <a:lumMod val="75000"/>
                </a:schemeClr>
              </a:solidFill>
              <a:latin typeface="+mj-lt"/>
            </a:endParaRPr>
          </a:p>
          <a:p>
            <a:r>
              <a:rPr lang="en-US" dirty="0">
                <a:solidFill>
                  <a:schemeClr val="accent1">
                    <a:lumMod val="75000"/>
                  </a:schemeClr>
                </a:solidFill>
                <a:latin typeface="+mj-lt"/>
              </a:rPr>
              <a:t>Fruit and milk will be provided at school during break times but your child can bring in healthy snacks also.</a:t>
            </a:r>
          </a:p>
        </p:txBody>
      </p:sp>
    </p:spTree>
    <p:extLst>
      <p:ext uri="{BB962C8B-B14F-4D97-AF65-F5344CB8AC3E}">
        <p14:creationId xmlns:p14="http://schemas.microsoft.com/office/powerpoint/2010/main" val="1599126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b="0" dirty="0">
                <a:latin typeface="+mj-lt"/>
              </a:rPr>
              <a:t>Communication…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dirty="0"/>
          </a:p>
        </p:txBody>
      </p:sp>
      <p:sp>
        <p:nvSpPr>
          <p:cNvPr id="7" name="Rectangle 6"/>
          <p:cNvSpPr/>
          <p:nvPr/>
        </p:nvSpPr>
        <p:spPr>
          <a:xfrm>
            <a:off x="1295263" y="1676070"/>
            <a:ext cx="10028903" cy="3477875"/>
          </a:xfrm>
          <a:prstGeom prst="rect">
            <a:avLst/>
          </a:prstGeom>
        </p:spPr>
        <p:txBody>
          <a:bodyPr wrap="square" lIns="91440" tIns="45720" rIns="91440" bIns="45720" anchor="t">
            <a:spAutoFit/>
          </a:bodyPr>
          <a:lstStyle/>
          <a:p>
            <a:r>
              <a:rPr lang="en-GB" sz="2200" dirty="0">
                <a:solidFill>
                  <a:schemeClr val="accent1">
                    <a:lumMod val="75000"/>
                  </a:schemeClr>
                </a:solidFill>
                <a:latin typeface="+mj-lt"/>
                <a:cs typeface="Century Gothic"/>
              </a:rPr>
              <a:t>We are always here to support and listen whatever it may be. You can come talk to us in the playground at the end of the day (being mindful of adults releasing children). We try our best to pass on all messages at home time. </a:t>
            </a:r>
          </a:p>
          <a:p>
            <a:endParaRPr lang="en-GB" sz="2200" dirty="0">
              <a:solidFill>
                <a:schemeClr val="accent1">
                  <a:lumMod val="75000"/>
                </a:schemeClr>
              </a:solidFill>
              <a:latin typeface="+mj-lt"/>
              <a:cs typeface="Century Gothic"/>
            </a:endParaRPr>
          </a:p>
          <a:p>
            <a:r>
              <a:rPr lang="en-GB" sz="2200" dirty="0">
                <a:solidFill>
                  <a:schemeClr val="accent1">
                    <a:lumMod val="75000"/>
                  </a:schemeClr>
                </a:solidFill>
                <a:latin typeface="+mj-lt"/>
                <a:cs typeface="Century Gothic"/>
              </a:rPr>
              <a:t>Important issues can be spoken about in person and appointments with teachers can either be done directly through teachers at the end of the day or via the school office. </a:t>
            </a:r>
          </a:p>
          <a:p>
            <a:endParaRPr lang="en-GB" sz="2200" dirty="0">
              <a:solidFill>
                <a:schemeClr val="accent1">
                  <a:lumMod val="75000"/>
                </a:schemeClr>
              </a:solidFill>
              <a:latin typeface="+mj-lt"/>
              <a:cs typeface="Century Gothic"/>
            </a:endParaRPr>
          </a:p>
          <a:p>
            <a:r>
              <a:rPr lang="en-GB" sz="2200" dirty="0">
                <a:solidFill>
                  <a:schemeClr val="accent1">
                    <a:lumMod val="75000"/>
                  </a:schemeClr>
                </a:solidFill>
                <a:latin typeface="+mj-lt"/>
                <a:cs typeface="Century Gothic"/>
              </a:rPr>
              <a:t>Accident forms will be given out at the end of the day  for any minor injuries, such as cuts and grazes. Any serious injuries or head injuries will be either a phone call/face to face chat. </a:t>
            </a:r>
          </a:p>
          <a:p>
            <a:endParaRPr lang="en-GB" sz="2200" dirty="0">
              <a:solidFill>
                <a:schemeClr val="accent1">
                  <a:lumMod val="75000"/>
                </a:schemeClr>
              </a:solidFill>
              <a:latin typeface="+mj-lt"/>
              <a:cs typeface="Century Gothic"/>
            </a:endParaRPr>
          </a:p>
          <a:p>
            <a:endParaRPr lang="en-GB" sz="2200" dirty="0">
              <a:solidFill>
                <a:schemeClr val="accent1">
                  <a:lumMod val="75000"/>
                </a:schemeClr>
              </a:solidFill>
              <a:latin typeface="+mj-lt"/>
              <a:cs typeface="Century Gothic"/>
            </a:endParaRPr>
          </a:p>
        </p:txBody>
      </p:sp>
    </p:spTree>
    <p:extLst>
      <p:ext uri="{BB962C8B-B14F-4D97-AF65-F5344CB8AC3E}">
        <p14:creationId xmlns:p14="http://schemas.microsoft.com/office/powerpoint/2010/main" val="90960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b="0" dirty="0">
                <a:latin typeface="+mj-lt"/>
              </a:rPr>
              <a:t>Communication…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7" name="Rectangle 6"/>
          <p:cNvSpPr/>
          <p:nvPr/>
        </p:nvSpPr>
        <p:spPr>
          <a:xfrm>
            <a:off x="1295263" y="1676070"/>
            <a:ext cx="10028903" cy="769441"/>
          </a:xfrm>
          <a:prstGeom prst="rect">
            <a:avLst/>
          </a:prstGeom>
        </p:spPr>
        <p:txBody>
          <a:bodyPr wrap="square" lIns="91440" tIns="45720" rIns="91440" bIns="45720" anchor="t">
            <a:spAutoFit/>
          </a:bodyPr>
          <a:lstStyle/>
          <a:p>
            <a:endParaRPr lang="en-GB" sz="2200" dirty="0">
              <a:solidFill>
                <a:schemeClr val="accent1">
                  <a:lumMod val="75000"/>
                </a:schemeClr>
              </a:solidFill>
              <a:latin typeface="+mj-lt"/>
              <a:cs typeface="Century Gothic"/>
            </a:endParaRPr>
          </a:p>
          <a:p>
            <a:endParaRPr lang="en-GB" sz="2200" dirty="0">
              <a:solidFill>
                <a:schemeClr val="accent1">
                  <a:lumMod val="75000"/>
                </a:schemeClr>
              </a:solidFill>
              <a:latin typeface="+mj-lt"/>
              <a:cs typeface="Century Gothic"/>
            </a:endParaRPr>
          </a:p>
        </p:txBody>
      </p:sp>
      <p:sp>
        <p:nvSpPr>
          <p:cNvPr id="3" name="Rectangle 2">
            <a:extLst>
              <a:ext uri="{FF2B5EF4-FFF2-40B4-BE49-F238E27FC236}">
                <a16:creationId xmlns:a16="http://schemas.microsoft.com/office/drawing/2014/main" id="{303618AB-7792-415B-A8E6-07111272DAD4}"/>
              </a:ext>
            </a:extLst>
          </p:cNvPr>
          <p:cNvSpPr/>
          <p:nvPr/>
        </p:nvSpPr>
        <p:spPr>
          <a:xfrm>
            <a:off x="2306674" y="1534160"/>
            <a:ext cx="8006080" cy="4154984"/>
          </a:xfrm>
          <a:prstGeom prst="rect">
            <a:avLst/>
          </a:prstGeom>
        </p:spPr>
        <p:txBody>
          <a:bodyPr wrap="square">
            <a:spAutoFit/>
          </a:bodyPr>
          <a:lstStyle/>
          <a:p>
            <a:r>
              <a:rPr lang="en-GB" sz="2400" dirty="0">
                <a:solidFill>
                  <a:schemeClr val="accent1">
                    <a:lumMod val="75000"/>
                  </a:schemeClr>
                </a:solidFill>
                <a:latin typeface="+mj-lt"/>
              </a:rPr>
              <a:t>We are a nut free school – no nut products for snacks or lunch (including Nutella)</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Medicines – prescribed medicines only and they need to be handed in to the office.</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Forest School volunteers – Thursday afternoons starting 24th September </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Head/face injuries – phone call home</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No toys from home.</a:t>
            </a:r>
          </a:p>
          <a:p>
            <a:endParaRPr lang="en-GB" sz="2400" dirty="0">
              <a:solidFill>
                <a:schemeClr val="accent1">
                  <a:lumMod val="75000"/>
                </a:schemeClr>
              </a:solidFill>
              <a:latin typeface="+mj-lt"/>
            </a:endParaRPr>
          </a:p>
          <a:p>
            <a:r>
              <a:rPr lang="en-GB" sz="2400" dirty="0">
                <a:solidFill>
                  <a:schemeClr val="accent1">
                    <a:lumMod val="75000"/>
                  </a:schemeClr>
                </a:solidFill>
                <a:latin typeface="+mj-lt"/>
              </a:rPr>
              <a:t>We will use class dojo to share photos and important updates</a:t>
            </a:r>
          </a:p>
        </p:txBody>
      </p:sp>
    </p:spTree>
    <p:extLst>
      <p:ext uri="{BB962C8B-B14F-4D97-AF65-F5344CB8AC3E}">
        <p14:creationId xmlns:p14="http://schemas.microsoft.com/office/powerpoint/2010/main" val="33202190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a:t>
            </a:r>
            <a:r>
              <a:rPr lang="en-US" sz="4000" b="0" dirty="0">
                <a:latin typeface="+mj-lt"/>
              </a:rPr>
              <a:t>Expectations…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14</a:t>
            </a:fld>
            <a:endParaRPr lang="en-US" dirty="0"/>
          </a:p>
        </p:txBody>
      </p:sp>
      <p:sp>
        <p:nvSpPr>
          <p:cNvPr id="7" name="Rectangle 6"/>
          <p:cNvSpPr/>
          <p:nvPr/>
        </p:nvSpPr>
        <p:spPr>
          <a:xfrm>
            <a:off x="1039383" y="957362"/>
            <a:ext cx="10584180" cy="4893647"/>
          </a:xfrm>
          <a:prstGeom prst="rect">
            <a:avLst/>
          </a:prstGeom>
        </p:spPr>
        <p:txBody>
          <a:bodyPr wrap="square" lIns="91440" tIns="45720" rIns="91440" bIns="45720" anchor="t">
            <a:spAutoFit/>
          </a:bodyPr>
          <a:lstStyle/>
          <a:p>
            <a:r>
              <a:rPr lang="en-GB" sz="2400" dirty="0">
                <a:solidFill>
                  <a:schemeClr val="accent1">
                    <a:lumMod val="75000"/>
                  </a:schemeClr>
                </a:solidFill>
                <a:latin typeface="+mj-lt"/>
                <a:cs typeface="Century Gothic"/>
              </a:rPr>
              <a:t>Behaviour – high expectations, in class and in playground, in school, on trips, when visitors are in and during after school clubs.</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Our one school rule of respect.</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Our class rules – respect, kindness, sharing and manners.</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Class dojo points - house points.</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School uniform/PE kit/ snack pots should all be clearly labelled.</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Named water bottle needs to be in school every day.</a:t>
            </a: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3924890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286000" y="480060"/>
            <a:ext cx="7178041" cy="652865"/>
          </a:xfrm>
        </p:spPr>
        <p:txBody>
          <a:bodyPr>
            <a:noAutofit/>
          </a:bodyPr>
          <a:lstStyle/>
          <a:p>
            <a:pPr algn="ctr"/>
            <a:r>
              <a:rPr lang="en-US" sz="4000" dirty="0"/>
              <a:t> </a:t>
            </a:r>
            <a:r>
              <a:rPr lang="en-US" sz="4000" b="0" dirty="0">
                <a:latin typeface="+mj-lt"/>
              </a:rPr>
              <a:t>Celebrating Success…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15</a:t>
            </a:fld>
            <a:endParaRPr lang="en-US" dirty="0"/>
          </a:p>
        </p:txBody>
      </p:sp>
      <p:sp>
        <p:nvSpPr>
          <p:cNvPr id="7" name="Rectangle 6"/>
          <p:cNvSpPr/>
          <p:nvPr/>
        </p:nvSpPr>
        <p:spPr>
          <a:xfrm>
            <a:off x="1607820" y="2037062"/>
            <a:ext cx="10584180" cy="3046988"/>
          </a:xfrm>
          <a:prstGeom prst="rect">
            <a:avLst/>
          </a:prstGeom>
        </p:spPr>
        <p:txBody>
          <a:bodyPr wrap="square" lIns="91440" tIns="45720" rIns="91440" bIns="45720" anchor="t">
            <a:spAutoFit/>
          </a:bodyPr>
          <a:lstStyle/>
          <a:p>
            <a:r>
              <a:rPr lang="en-GB" sz="2400" dirty="0">
                <a:solidFill>
                  <a:schemeClr val="accent1">
                    <a:lumMod val="75000"/>
                  </a:schemeClr>
                </a:solidFill>
                <a:latin typeface="+mj-lt"/>
                <a:cs typeface="Century Gothic"/>
              </a:rPr>
              <a:t>Weekly certificates to celebrate success</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Stickers and Dojo points</a:t>
            </a: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Topic Sharing Events </a:t>
            </a:r>
            <a:endParaRPr lang="en-GB" sz="1400" dirty="0">
              <a:solidFill>
                <a:schemeClr val="accent1">
                  <a:lumMod val="75000"/>
                </a:schemeClr>
              </a:solidFill>
              <a:latin typeface="+mj-lt"/>
            </a:endParaRPr>
          </a:p>
          <a:p>
            <a:endParaRPr lang="en-GB" sz="2400" dirty="0">
              <a:solidFill>
                <a:schemeClr val="accent1">
                  <a:lumMod val="75000"/>
                </a:schemeClr>
              </a:solidFill>
              <a:latin typeface="+mj-lt"/>
              <a:cs typeface="Century Gothic"/>
            </a:endParaRPr>
          </a:p>
          <a:p>
            <a:r>
              <a:rPr lang="en-GB" sz="2400" dirty="0">
                <a:solidFill>
                  <a:schemeClr val="accent1">
                    <a:lumMod val="75000"/>
                  </a:schemeClr>
                </a:solidFill>
                <a:latin typeface="+mj-lt"/>
                <a:cs typeface="Century Gothic"/>
              </a:rPr>
              <a:t>Work, activities and other special moments on class dojo  </a:t>
            </a: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1762170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1277455"/>
          </a:xfrm>
        </p:spPr>
        <p:txBody>
          <a:bodyPr>
            <a:noAutofit/>
          </a:bodyPr>
          <a:lstStyle/>
          <a:p>
            <a:pPr algn="ctr"/>
            <a:r>
              <a:rPr lang="en-US" sz="4000" b="0" dirty="0">
                <a:latin typeface="+mj-lt"/>
              </a:rPr>
              <a:t>Designated Safeguarding leads...…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16</a:t>
            </a:fld>
            <a:endParaRPr lang="en-US" dirty="0"/>
          </a:p>
        </p:txBody>
      </p:sp>
      <p:sp>
        <p:nvSpPr>
          <p:cNvPr id="3" name="TextBox 2">
            <a:extLst>
              <a:ext uri="{FF2B5EF4-FFF2-40B4-BE49-F238E27FC236}">
                <a16:creationId xmlns:a16="http://schemas.microsoft.com/office/drawing/2014/main" id="{03CC147B-8DA0-4800-95AF-B841A656A9B5}"/>
              </a:ext>
            </a:extLst>
          </p:cNvPr>
          <p:cNvSpPr txBox="1"/>
          <p:nvPr/>
        </p:nvSpPr>
        <p:spPr>
          <a:xfrm>
            <a:off x="1762665" y="1777042"/>
            <a:ext cx="8508519"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800" dirty="0">
                <a:solidFill>
                  <a:schemeClr val="accent1">
                    <a:lumMod val="75000"/>
                  </a:schemeClr>
                </a:solidFill>
                <a:latin typeface="+mj-lt"/>
                <a:ea typeface="Segoe UI"/>
                <a:cs typeface="Segoe UI"/>
              </a:rPr>
              <a:t>If you have any concerns about your </a:t>
            </a:r>
            <a:r>
              <a:rPr lang="en-US" sz="2800" dirty="0">
                <a:solidFill>
                  <a:schemeClr val="accent1">
                    <a:lumMod val="75000"/>
                  </a:schemeClr>
                </a:solidFill>
                <a:latin typeface="+mj-lt"/>
                <a:ea typeface="Segoe UI"/>
                <a:cs typeface="Segoe UI"/>
              </a:rPr>
              <a:t>​</a:t>
            </a:r>
          </a:p>
          <a:p>
            <a:pPr algn="ctr" rtl="0"/>
            <a:r>
              <a:rPr lang="en-GB" sz="2800" dirty="0">
                <a:solidFill>
                  <a:schemeClr val="accent1">
                    <a:lumMod val="75000"/>
                  </a:schemeClr>
                </a:solidFill>
                <a:latin typeface="+mj-lt"/>
                <a:ea typeface="Segoe UI"/>
                <a:cs typeface="Segoe UI"/>
              </a:rPr>
              <a:t>Child or need our support you can contact me directly through </a:t>
            </a:r>
            <a:r>
              <a:rPr lang="en-GB" sz="2800" dirty="0" err="1">
                <a:solidFill>
                  <a:schemeClr val="accent1">
                    <a:lumMod val="75000"/>
                  </a:schemeClr>
                </a:solidFill>
                <a:latin typeface="+mj-lt"/>
                <a:ea typeface="Segoe UI"/>
                <a:cs typeface="Segoe UI"/>
              </a:rPr>
              <a:t>eschools</a:t>
            </a:r>
            <a:r>
              <a:rPr lang="en-GB" sz="2800" dirty="0">
                <a:solidFill>
                  <a:schemeClr val="accent1">
                    <a:lumMod val="75000"/>
                  </a:schemeClr>
                </a:solidFill>
                <a:latin typeface="+mj-lt"/>
                <a:ea typeface="Segoe UI"/>
                <a:cs typeface="Segoe UI"/>
              </a:rPr>
              <a:t> or come and talk to me after school. You may want to contact the school office and arrange a meeting in private.</a:t>
            </a:r>
            <a:r>
              <a:rPr lang="en-US" sz="2800" dirty="0">
                <a:solidFill>
                  <a:schemeClr val="accent1">
                    <a:lumMod val="75000"/>
                  </a:schemeClr>
                </a:solidFill>
                <a:latin typeface="+mj-lt"/>
                <a:ea typeface="Segoe UI"/>
                <a:cs typeface="Segoe UI"/>
              </a:rPr>
              <a:t>​</a:t>
            </a:r>
          </a:p>
          <a:p>
            <a:pPr algn="ctr" rtl="0"/>
            <a:r>
              <a:rPr lang="en-GB" sz="2800" dirty="0">
                <a:solidFill>
                  <a:schemeClr val="accent1">
                    <a:lumMod val="75000"/>
                  </a:schemeClr>
                </a:solidFill>
                <a:latin typeface="+mj-lt"/>
                <a:ea typeface="Segoe UI"/>
                <a:cs typeface="Segoe UI"/>
              </a:rPr>
              <a:t>The DSL team are always welcoming and can support you with your concerns</a:t>
            </a:r>
            <a:r>
              <a:rPr lang="en-GB" sz="2800" dirty="0">
                <a:solidFill>
                  <a:srgbClr val="00B0F0"/>
                </a:solidFill>
                <a:latin typeface="+mj-lt"/>
                <a:ea typeface="Segoe UI"/>
                <a:cs typeface="Segoe UI"/>
              </a:rPr>
              <a:t>.</a:t>
            </a:r>
            <a:r>
              <a:rPr lang="en-US" sz="2800" dirty="0">
                <a:solidFill>
                  <a:srgbClr val="00B0F0"/>
                </a:solidFill>
                <a:latin typeface="+mj-lt"/>
                <a:ea typeface="Segoe UI"/>
                <a:cs typeface="Segoe UI"/>
              </a:rPr>
              <a:t>​</a:t>
            </a:r>
            <a:endParaRPr lang="en-US" sz="2800" dirty="0">
              <a:solidFill>
                <a:srgbClr val="00B0F0"/>
              </a:solidFill>
              <a:latin typeface="+mj-lt"/>
            </a:endParaRPr>
          </a:p>
        </p:txBody>
      </p:sp>
    </p:spTree>
    <p:extLst>
      <p:ext uri="{BB962C8B-B14F-4D97-AF65-F5344CB8AC3E}">
        <p14:creationId xmlns:p14="http://schemas.microsoft.com/office/powerpoint/2010/main" val="1976197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b="0" dirty="0"/>
              <a:t>Thank You!</a:t>
            </a:r>
            <a:endParaRPr lang="ru-RU" b="0" dirty="0"/>
          </a:p>
        </p:txBody>
      </p:sp>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t="21038" b="21038"/>
          <a:stretch/>
        </p:blipFill>
        <p:spPr/>
      </p:pic>
      <p:sp>
        <p:nvSpPr>
          <p:cNvPr id="5" name="Text Placeholder 4">
            <a:extLst>
              <a:ext uri="{FF2B5EF4-FFF2-40B4-BE49-F238E27FC236}">
                <a16:creationId xmlns:a16="http://schemas.microsoft.com/office/drawing/2014/main" id="{35C811F0-BF14-4E30-8542-2B11953BBE21}"/>
              </a:ext>
            </a:extLst>
          </p:cNvPr>
          <p:cNvSpPr>
            <a:spLocks noGrp="1"/>
          </p:cNvSpPr>
          <p:nvPr>
            <p:ph type="body" sz="quarter" idx="14"/>
          </p:nvPr>
        </p:nvSpPr>
        <p:spPr/>
        <p:txBody>
          <a:bodyPr/>
          <a:lstStyle/>
          <a:p>
            <a:r>
              <a:rPr lang="en-US" dirty="0"/>
              <a:t>Any questions?</a:t>
            </a:r>
          </a:p>
        </p:txBody>
      </p:sp>
    </p:spTree>
    <p:extLst>
      <p:ext uri="{BB962C8B-B14F-4D97-AF65-F5344CB8AC3E}">
        <p14:creationId xmlns:p14="http://schemas.microsoft.com/office/powerpoint/2010/main" val="192333152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b47b90d-6210-4d34-a494-6091db84ebf0" xsi:nil="true"/>
    <lcf76f155ced4ddcb4097134ff3c332f xmlns="82dc66be-97a6-4b31-86c5-9e8a1a24240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90D5DCC268AEE47A0E9BDEFD0D9F167" ma:contentTypeVersion="23" ma:contentTypeDescription="Create a new document." ma:contentTypeScope="" ma:versionID="47c4ba1ba657e14b1cf9d08a34c44087">
  <xsd:schema xmlns:xsd="http://www.w3.org/2001/XMLSchema" xmlns:xs="http://www.w3.org/2001/XMLSchema" xmlns:p="http://schemas.microsoft.com/office/2006/metadata/properties" xmlns:ns2="82dc66be-97a6-4b31-86c5-9e8a1a242406" xmlns:ns3="9b47b90d-6210-4d34-a494-6091db84ebf0" targetNamespace="http://schemas.microsoft.com/office/2006/metadata/properties" ma:root="true" ma:fieldsID="5bfb76c5042135e3104f931022dc7e05" ns2:_="" ns3:_="">
    <xsd:import namespace="82dc66be-97a6-4b31-86c5-9e8a1a242406"/>
    <xsd:import namespace="9b47b90d-6210-4d34-a494-6091db84eb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c66be-97a6-4b31-86c5-9e8a1a24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47b90d-6210-4d34-a494-6091db84ebf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e3a2bc9-8454-4ff4-ae4d-6b1f9dc69c81}" ma:internalName="TaxCatchAll" ma:showField="CatchAllData" ma:web="9b47b90d-6210-4d34-a494-6091db84eb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F6C8FF-3D90-457B-9108-406F928CD7CB}">
  <ds:schemaRefs>
    <ds:schemaRef ds:uri="http://purl.org/dc/dcmitype/"/>
    <ds:schemaRef ds:uri="http://purl.org/dc/elements/1.1/"/>
    <ds:schemaRef ds:uri="http://www.w3.org/XML/1998/namespace"/>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ca4914fa-1693-486f-a49c-ea472257c642"/>
  </ds:schemaRefs>
</ds:datastoreItem>
</file>

<file path=customXml/itemProps2.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3.xml><?xml version="1.0" encoding="utf-8"?>
<ds:datastoreItem xmlns:ds="http://schemas.openxmlformats.org/officeDocument/2006/customXml" ds:itemID="{8AC2FD32-0CF4-4416-BDB5-303447490A70}"/>
</file>

<file path=docProps/app.xml><?xml version="1.0" encoding="utf-8"?>
<Properties xmlns="http://schemas.openxmlformats.org/officeDocument/2006/extended-properties" xmlns:vt="http://schemas.openxmlformats.org/officeDocument/2006/docPropsVTypes">
  <Template>Integral</Template>
  <TotalTime>0</TotalTime>
  <Words>1404</Words>
  <Application>Microsoft Office PowerPoint</Application>
  <PresentationFormat>Widescreen</PresentationFormat>
  <Paragraphs>201</Paragraphs>
  <Slides>17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Century Gothic</vt:lpstr>
      <vt:lpstr>Franklin Gothic Book</vt:lpstr>
      <vt:lpstr>Segoe UI</vt:lpstr>
      <vt:lpstr>Tw Cen MT</vt:lpstr>
      <vt:lpstr>Tw Cen MT Condensed</vt:lpstr>
      <vt:lpstr>Wingdings 3</vt:lpstr>
      <vt:lpstr>Integral</vt:lpstr>
      <vt:lpstr>Welcome to Reception!</vt:lpstr>
      <vt:lpstr>A typical day in Reception…</vt:lpstr>
      <vt:lpstr>The timetable will look similar to this.</vt:lpstr>
      <vt:lpstr>Topic books </vt:lpstr>
      <vt:lpstr>Phonics, English, Maths and the other areas.</vt:lpstr>
      <vt:lpstr> Super starters and fabulous finishes</vt:lpstr>
      <vt:lpstr>Assessment…</vt:lpstr>
      <vt:lpstr>Writing checkpoints </vt:lpstr>
      <vt:lpstr>Reading books </vt:lpstr>
      <vt:lpstr>Home Learning…</vt:lpstr>
      <vt:lpstr>AOB… </vt:lpstr>
      <vt:lpstr>Communication…</vt:lpstr>
      <vt:lpstr>Communication…</vt:lpstr>
      <vt:lpstr> Expectations… </vt:lpstr>
      <vt:lpstr> Celebrating Success…</vt:lpstr>
      <vt:lpstr>Designated Safeguarding leads...…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
  <cp:lastModifiedBy/>
  <cp:revision>365</cp:revision>
  <dcterms:created xsi:type="dcterms:W3CDTF">2021-07-14T13:54:52Z</dcterms:created>
  <dcterms:modified xsi:type="dcterms:W3CDTF">2026-09-11T12:19:41Z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0x010100290D5DCC268AEE47A0E9BDEFD0D9F167</vt:lpwstr>
  </property>
  <property fmtid="{D5CDD505-2E9C-101B-9397-08002B2CF9AE}" pid="3" name="MediaServiceImageTags">
    <vt:lpwstr/>
  </property>
</Properties>
</file>