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sldIdLst>
    <p:sldId id="256" r:id="rId5"/>
    <p:sldId id="259" r:id="rId6"/>
    <p:sldId id="265" r:id="rId7"/>
    <p:sldId id="294" r:id="rId8"/>
    <p:sldId id="270" r:id="rId9"/>
    <p:sldId id="271" r:id="rId10"/>
    <p:sldId id="272" r:id="rId11"/>
    <p:sldId id="273" r:id="rId12"/>
    <p:sldId id="291" r:id="rId13"/>
    <p:sldId id="275" r:id="rId14"/>
    <p:sldId id="276" r:id="rId15"/>
    <p:sldId id="299" r:id="rId16"/>
    <p:sldId id="298" r:id="rId17"/>
    <p:sldId id="277" r:id="rId18"/>
    <p:sldId id="278" r:id="rId19"/>
    <p:sldId id="279" r:id="rId20"/>
    <p:sldId id="296" r:id="rId21"/>
    <p:sldId id="267" r:id="rId22"/>
    <p:sldId id="262" r:id="rId23"/>
    <p:sldId id="292" r:id="rId24"/>
    <p:sldId id="281" r:id="rId25"/>
    <p:sldId id="282" r:id="rId26"/>
    <p:sldId id="283" r:id="rId27"/>
    <p:sldId id="284" r:id="rId28"/>
    <p:sldId id="285" r:id="rId29"/>
    <p:sldId id="286" r:id="rId30"/>
    <p:sldId id="288" r:id="rId31"/>
    <p:sldId id="289" r:id="rId32"/>
    <p:sldId id="268" r:id="rId33"/>
    <p:sldId id="261" r:id="rId34"/>
    <p:sldId id="266" r:id="rId35"/>
    <p:sldId id="269" r:id="rId36"/>
    <p:sldId id="295" r:id="rId37"/>
    <p:sldId id="297" r:id="rId38"/>
    <p:sldId id="26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181189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18900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888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52535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872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88291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348086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50717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196605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72463-86F6-4BA0-8589-093F4B0F5EB7}" type="datetimeFigureOut">
              <a:rPr lang="en-GB" smtClean="0"/>
              <a:t>11/06/2025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161449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D72463-86F6-4BA0-8589-093F4B0F5EB7}" type="datetimeFigureOut">
              <a:rPr lang="en-GB" smtClean="0"/>
              <a:t>11/06/2025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66505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D72463-86F6-4BA0-8589-093F4B0F5EB7}" type="datetimeFigureOut">
              <a:rPr lang="en-GB" smtClean="0"/>
              <a:t>11/06/2025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15478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D72463-86F6-4BA0-8589-093F4B0F5EB7}" type="datetimeFigureOut">
              <a:rPr lang="en-GB" smtClean="0"/>
              <a:t>11/06/2025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54183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72463-86F6-4BA0-8589-093F4B0F5EB7}" type="datetimeFigureOut">
              <a:rPr lang="en-GB" smtClean="0"/>
              <a:t>11/06/2025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290204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D72463-86F6-4BA0-8589-093F4B0F5EB7}" type="datetimeFigureOut">
              <a:rPr lang="en-GB" smtClean="0"/>
              <a:t>11/06/2025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7FF239-4341-473F-8031-BD4612904BB0}" type="slidenum">
              <a:rPr lang="en-GB" smtClean="0"/>
              <a:t>‹#›</a:t>
            </a:fld>
            <a:endParaRPr lang="en-GB"/>
          </a:p>
        </p:txBody>
      </p:sp>
    </p:spTree>
    <p:extLst>
      <p:ext uri="{BB962C8B-B14F-4D97-AF65-F5344CB8AC3E}">
        <p14:creationId xmlns:p14="http://schemas.microsoft.com/office/powerpoint/2010/main" val="1606849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7FF239-4341-473F-8031-BD4612904BB0}" type="slidenum">
              <a:rPr lang="en-GB" smtClean="0"/>
              <a:t>‹#›</a:t>
            </a:fld>
            <a:endParaRPr lang="en-GB"/>
          </a:p>
        </p:txBody>
      </p:sp>
      <p:sp>
        <p:nvSpPr>
          <p:cNvPr id="5" name="Date Placeholder 4"/>
          <p:cNvSpPr>
            <a:spLocks noGrp="1"/>
          </p:cNvSpPr>
          <p:nvPr>
            <p:ph type="dt" sz="half" idx="10"/>
          </p:nvPr>
        </p:nvSpPr>
        <p:spPr/>
        <p:txBody>
          <a:bodyPr/>
          <a:lstStyle/>
          <a:p>
            <a:fld id="{61D72463-86F6-4BA0-8589-093F4B0F5EB7}" type="datetimeFigureOut">
              <a:rPr lang="en-GB" smtClean="0"/>
              <a:t>11/06/2025</a:t>
            </a:fld>
            <a:endParaRPr lang="en-GB"/>
          </a:p>
        </p:txBody>
      </p:sp>
    </p:spTree>
    <p:extLst>
      <p:ext uri="{BB962C8B-B14F-4D97-AF65-F5344CB8AC3E}">
        <p14:creationId xmlns:p14="http://schemas.microsoft.com/office/powerpoint/2010/main" val="390618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D72463-86F6-4BA0-8589-093F4B0F5EB7}" type="datetimeFigureOut">
              <a:rPr lang="en-GB" smtClean="0"/>
              <a:t>11/06/2025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17FF239-4341-473F-8031-BD4612904BB0}" type="slidenum">
              <a:rPr lang="en-GB" smtClean="0"/>
              <a:t>‹#›</a:t>
            </a:fld>
            <a:endParaRPr lang="en-GB"/>
          </a:p>
        </p:txBody>
      </p:sp>
    </p:spTree>
    <p:extLst>
      <p:ext uri="{BB962C8B-B14F-4D97-AF65-F5344CB8AC3E}">
        <p14:creationId xmlns:p14="http://schemas.microsoft.com/office/powerpoint/2010/main" val="19354901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jp.com.au/features/the-kids-are-alright/"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penclipart.org/detail/19388/clock"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read-reading-literacy-education-652384/" TargetMode="External"/><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hyperlink" Target="https://neruskita.blogspot.com/p/i-5.html" TargetMode="Externa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xfuel.com/en/free-photo-xpftg" TargetMode="External"/><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hyperlink" Target="https://www.pngall.com/1-to-10-numbers-png/download/19081"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olourbox.com/vector/little-kids-cartoon-are-going-to-school-vector-12636902" TargetMode="Externa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awpixel.com/image/1208958/milk-carton-illustration?referral=26515&amp;source=pinterest"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ailypetition.com/Let-there-still-be-school-lunch-t-40"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wallpaperflare.com/tips-pressed-showing-guidance-suggestions-and-advice-assistance-wallpaper-agghq"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publicdomainpictures.net/view-image.php?image=37303&amp;picture=ruled-note-paper"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hyperlink" Target="https://www.dumblittleman.com/get-rid-morning-anxiety-10-easy-positive-affirmations/excited-little-girl-main_article_new/" TargetMode="External"/><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worditout.com/word-cloud/3303653"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t-amands.oxon.sch.uk/curriculum/early-years-foundation-stag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foundationyears.org.uk/eyfs-statutory-framework-2/early-years-foundation-stage-profile-202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stratford primary school badge from www.stratfordprimary.co.uk"/>
          <p:cNvSpPr>
            <a:spLocks noGrp="1" noChangeAspect="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latin typeface="SassoonPrimaryInfantMedium" panose="00000500000000000000" pitchFamily="2" charset="0"/>
              </a:rPr>
              <a:t>Welcome to Stratford Primary!</a:t>
            </a:r>
          </a:p>
        </p:txBody>
      </p:sp>
      <p:sp>
        <p:nvSpPr>
          <p:cNvPr id="3" name="Subtitle 2"/>
          <p:cNvSpPr>
            <a:spLocks noGrp="1"/>
          </p:cNvSpPr>
          <p:nvPr>
            <p:ph type="subTitle" idx="1"/>
          </p:nvPr>
        </p:nvSpPr>
        <p:spPr/>
        <p:txBody>
          <a:bodyPr>
            <a:normAutofit/>
          </a:bodyPr>
          <a:lstStyle/>
          <a:p>
            <a:r>
              <a:rPr lang="en-GB" sz="4000" dirty="0">
                <a:latin typeface="SassoonPrimaryInfantMedium" panose="00000500000000000000" pitchFamily="2" charset="0"/>
              </a:rPr>
              <a:t>A guide to starting Reception</a:t>
            </a:r>
          </a:p>
        </p:txBody>
      </p:sp>
      <p:pic>
        <p:nvPicPr>
          <p:cNvPr id="1030" name="Picture 6" descr="https://www.stratfordprimary.co.uk/core/passwords/read_logo/bcca239098b04741a96c010138280a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90" y="227012"/>
            <a:ext cx="1785936" cy="1930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D54D56-3420-41C0-A6EE-2292431B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590089" y="687384"/>
            <a:ext cx="2302937" cy="1727202"/>
          </a:xfrm>
          <a:prstGeom prst="rect">
            <a:avLst/>
          </a:prstGeom>
        </p:spPr>
      </p:pic>
    </p:spTree>
    <p:extLst>
      <p:ext uri="{BB962C8B-B14F-4D97-AF65-F5344CB8AC3E}">
        <p14:creationId xmlns:p14="http://schemas.microsoft.com/office/powerpoint/2010/main" val="294000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35D7-D834-489D-ABFC-86B743042095}"/>
              </a:ext>
            </a:extLst>
          </p:cNvPr>
          <p:cNvSpPr>
            <a:spLocks noGrp="1"/>
          </p:cNvSpPr>
          <p:nvPr>
            <p:ph type="title"/>
          </p:nvPr>
        </p:nvSpPr>
        <p:spPr/>
        <p:txBody>
          <a:bodyPr/>
          <a:lstStyle/>
          <a:p>
            <a:r>
              <a:rPr lang="en-GB" dirty="0"/>
              <a:t>In the classroom</a:t>
            </a:r>
          </a:p>
        </p:txBody>
      </p:sp>
      <p:pic>
        <p:nvPicPr>
          <p:cNvPr id="5" name="Content Placeholder 4">
            <a:extLst>
              <a:ext uri="{FF2B5EF4-FFF2-40B4-BE49-F238E27FC236}">
                <a16:creationId xmlns:a16="http://schemas.microsoft.com/office/drawing/2014/main" id="{F7B76B71-D64D-499F-998D-D046D69F9BB6}"/>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66824" y="2160588"/>
            <a:ext cx="6618389" cy="3881437"/>
          </a:xfrm>
        </p:spPr>
      </p:pic>
    </p:spTree>
    <p:extLst>
      <p:ext uri="{BB962C8B-B14F-4D97-AF65-F5344CB8AC3E}">
        <p14:creationId xmlns:p14="http://schemas.microsoft.com/office/powerpoint/2010/main" val="1799030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601C-23A4-44C3-845A-76D76977E6E2}"/>
              </a:ext>
            </a:extLst>
          </p:cNvPr>
          <p:cNvSpPr>
            <a:spLocks noGrp="1"/>
          </p:cNvSpPr>
          <p:nvPr>
            <p:ph type="title"/>
          </p:nvPr>
        </p:nvSpPr>
        <p:spPr/>
        <p:txBody>
          <a:bodyPr/>
          <a:lstStyle/>
          <a:p>
            <a:r>
              <a:rPr lang="en-GB" dirty="0"/>
              <a:t>School Day Timings</a:t>
            </a:r>
          </a:p>
        </p:txBody>
      </p:sp>
      <p:sp>
        <p:nvSpPr>
          <p:cNvPr id="3" name="Content Placeholder 2">
            <a:extLst>
              <a:ext uri="{FF2B5EF4-FFF2-40B4-BE49-F238E27FC236}">
                <a16:creationId xmlns:a16="http://schemas.microsoft.com/office/drawing/2014/main" id="{7CAEDFC3-6784-46D9-849F-50D71CCFA414}"/>
              </a:ext>
            </a:extLst>
          </p:cNvPr>
          <p:cNvSpPr>
            <a:spLocks noGrp="1"/>
          </p:cNvSpPr>
          <p:nvPr>
            <p:ph idx="1"/>
          </p:nvPr>
        </p:nvSpPr>
        <p:spPr/>
        <p:txBody>
          <a:bodyPr/>
          <a:lstStyle/>
          <a:p>
            <a:r>
              <a:rPr lang="en-GB" dirty="0"/>
              <a:t>Our Reception children will start full time on Thursday 4</a:t>
            </a:r>
            <a:r>
              <a:rPr lang="en-GB" baseline="30000" dirty="0"/>
              <a:t>th</a:t>
            </a:r>
            <a:r>
              <a:rPr lang="en-GB" dirty="0"/>
              <a:t> September. </a:t>
            </a:r>
          </a:p>
          <a:p>
            <a:r>
              <a:rPr lang="en-GB" dirty="0"/>
              <a:t>Our school gates open at 8.40am. You can walk your child round to the Reception to begin with and help your child enter the building. The gates close at 8.55am. If you are late then you must go to the school office and sign your child in. </a:t>
            </a:r>
          </a:p>
          <a:p>
            <a:r>
              <a:rPr lang="en-GB" dirty="0"/>
              <a:t>Lunchtime is 12 – 1pm</a:t>
            </a:r>
          </a:p>
          <a:p>
            <a:r>
              <a:rPr lang="en-GB" dirty="0"/>
              <a:t>The school day ends at 3.20pm. The gates will open at 3.15pm to give you time to walk round to the playground. Please wait around the edge and wait for Miss Hitchens to release your child to you. </a:t>
            </a:r>
          </a:p>
        </p:txBody>
      </p:sp>
      <p:pic>
        <p:nvPicPr>
          <p:cNvPr id="5" name="Picture 4">
            <a:extLst>
              <a:ext uri="{FF2B5EF4-FFF2-40B4-BE49-F238E27FC236}">
                <a16:creationId xmlns:a16="http://schemas.microsoft.com/office/drawing/2014/main" id="{7EB034D1-6CA4-4498-BC54-6249AB4691D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19140" y="286983"/>
            <a:ext cx="1966034" cy="1966034"/>
          </a:xfrm>
          <a:prstGeom prst="rect">
            <a:avLst/>
          </a:prstGeom>
        </p:spPr>
      </p:pic>
    </p:spTree>
    <p:extLst>
      <p:ext uri="{BB962C8B-B14F-4D97-AF65-F5344CB8AC3E}">
        <p14:creationId xmlns:p14="http://schemas.microsoft.com/office/powerpoint/2010/main" val="262083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647E-F6FC-44C4-827E-4C7AA677F24E}"/>
              </a:ext>
            </a:extLst>
          </p:cNvPr>
          <p:cNvSpPr>
            <a:spLocks noGrp="1"/>
          </p:cNvSpPr>
          <p:nvPr>
            <p:ph type="title"/>
          </p:nvPr>
        </p:nvSpPr>
        <p:spPr/>
        <p:txBody>
          <a:bodyPr/>
          <a:lstStyle/>
          <a:p>
            <a:r>
              <a:rPr lang="en-GB" dirty="0"/>
              <a:t>Where to go…</a:t>
            </a:r>
          </a:p>
        </p:txBody>
      </p:sp>
      <p:pic>
        <p:nvPicPr>
          <p:cNvPr id="5" name="Picture 4">
            <a:extLst>
              <a:ext uri="{FF2B5EF4-FFF2-40B4-BE49-F238E27FC236}">
                <a16:creationId xmlns:a16="http://schemas.microsoft.com/office/drawing/2014/main" id="{5FB62E5E-3AD0-4A6C-B1FA-CA86A3DFD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7938" y="1829386"/>
            <a:ext cx="2315163" cy="1736372"/>
          </a:xfrm>
          <a:prstGeom prst="rect">
            <a:avLst/>
          </a:prstGeom>
        </p:spPr>
      </p:pic>
      <p:sp>
        <p:nvSpPr>
          <p:cNvPr id="6" name="Rectangle 5">
            <a:extLst>
              <a:ext uri="{FF2B5EF4-FFF2-40B4-BE49-F238E27FC236}">
                <a16:creationId xmlns:a16="http://schemas.microsoft.com/office/drawing/2014/main" id="{7EA24607-E4E2-4A95-A043-0147E5F262A9}"/>
              </a:ext>
            </a:extLst>
          </p:cNvPr>
          <p:cNvSpPr/>
          <p:nvPr/>
        </p:nvSpPr>
        <p:spPr>
          <a:xfrm>
            <a:off x="179395" y="3855154"/>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Enter through here</a:t>
            </a:r>
          </a:p>
        </p:txBody>
      </p:sp>
      <p:pic>
        <p:nvPicPr>
          <p:cNvPr id="8" name="Picture 7">
            <a:extLst>
              <a:ext uri="{FF2B5EF4-FFF2-40B4-BE49-F238E27FC236}">
                <a16:creationId xmlns:a16="http://schemas.microsoft.com/office/drawing/2014/main" id="{E6345E48-FC01-4C2F-844E-6B808704F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71037" y="4471830"/>
            <a:ext cx="2254956" cy="1691217"/>
          </a:xfrm>
          <a:prstGeom prst="rect">
            <a:avLst/>
          </a:prstGeom>
        </p:spPr>
      </p:pic>
      <p:sp>
        <p:nvSpPr>
          <p:cNvPr id="9" name="Rectangle 8">
            <a:extLst>
              <a:ext uri="{FF2B5EF4-FFF2-40B4-BE49-F238E27FC236}">
                <a16:creationId xmlns:a16="http://schemas.microsoft.com/office/drawing/2014/main" id="{E144C6D8-1C8C-4E03-9ADB-91FC6747D5A6}"/>
              </a:ext>
            </a:extLst>
          </p:cNvPr>
          <p:cNvSpPr/>
          <p:nvPr/>
        </p:nvSpPr>
        <p:spPr>
          <a:xfrm>
            <a:off x="8803704" y="6474189"/>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This is where the school office is</a:t>
            </a:r>
          </a:p>
        </p:txBody>
      </p:sp>
      <p:pic>
        <p:nvPicPr>
          <p:cNvPr id="11" name="Picture 10">
            <a:extLst>
              <a:ext uri="{FF2B5EF4-FFF2-40B4-BE49-F238E27FC236}">
                <a16:creationId xmlns:a16="http://schemas.microsoft.com/office/drawing/2014/main" id="{3B625559-BA98-43FF-B829-6AAF66106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44113" y="1807750"/>
            <a:ext cx="2315166" cy="1736375"/>
          </a:xfrm>
          <a:prstGeom prst="rect">
            <a:avLst/>
          </a:prstGeom>
        </p:spPr>
      </p:pic>
      <p:sp>
        <p:nvSpPr>
          <p:cNvPr id="12" name="Rectangle 11">
            <a:extLst>
              <a:ext uri="{FF2B5EF4-FFF2-40B4-BE49-F238E27FC236}">
                <a16:creationId xmlns:a16="http://schemas.microsoft.com/office/drawing/2014/main" id="{4DDEACA7-C718-4913-B8ED-81DBEF29CFA8}"/>
              </a:ext>
            </a:extLst>
          </p:cNvPr>
          <p:cNvSpPr/>
          <p:nvPr/>
        </p:nvSpPr>
        <p:spPr>
          <a:xfrm>
            <a:off x="2243419" y="3869054"/>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Walk along here</a:t>
            </a:r>
          </a:p>
        </p:txBody>
      </p:sp>
      <p:pic>
        <p:nvPicPr>
          <p:cNvPr id="14" name="Picture 13">
            <a:extLst>
              <a:ext uri="{FF2B5EF4-FFF2-40B4-BE49-F238E27FC236}">
                <a16:creationId xmlns:a16="http://schemas.microsoft.com/office/drawing/2014/main" id="{987CCA6B-D769-45F0-969F-C4534FDF3F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86269" y="1807750"/>
            <a:ext cx="2315167" cy="1736375"/>
          </a:xfrm>
          <a:prstGeom prst="rect">
            <a:avLst/>
          </a:prstGeom>
        </p:spPr>
      </p:pic>
      <p:sp>
        <p:nvSpPr>
          <p:cNvPr id="15" name="Rectangle 14">
            <a:extLst>
              <a:ext uri="{FF2B5EF4-FFF2-40B4-BE49-F238E27FC236}">
                <a16:creationId xmlns:a16="http://schemas.microsoft.com/office/drawing/2014/main" id="{E6BCAAF3-A88E-41C5-925E-A978B008604F}"/>
              </a:ext>
            </a:extLst>
          </p:cNvPr>
          <p:cNvSpPr/>
          <p:nvPr/>
        </p:nvSpPr>
        <p:spPr>
          <a:xfrm>
            <a:off x="4425528" y="3883690"/>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Go round the corner</a:t>
            </a:r>
          </a:p>
        </p:txBody>
      </p:sp>
      <p:pic>
        <p:nvPicPr>
          <p:cNvPr id="17" name="Picture 16">
            <a:extLst>
              <a:ext uri="{FF2B5EF4-FFF2-40B4-BE49-F238E27FC236}">
                <a16:creationId xmlns:a16="http://schemas.microsoft.com/office/drawing/2014/main" id="{1488DF1A-94F9-4E17-8F84-622B9AC3F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77931" y="1807749"/>
            <a:ext cx="2315168" cy="1736377"/>
          </a:xfrm>
          <a:prstGeom prst="rect">
            <a:avLst/>
          </a:prstGeom>
        </p:spPr>
      </p:pic>
      <p:sp>
        <p:nvSpPr>
          <p:cNvPr id="18" name="Rectangle 17">
            <a:extLst>
              <a:ext uri="{FF2B5EF4-FFF2-40B4-BE49-F238E27FC236}">
                <a16:creationId xmlns:a16="http://schemas.microsoft.com/office/drawing/2014/main" id="{DAA4AC30-1FD1-48DF-8D4A-D40E82BAE3D8}"/>
              </a:ext>
            </a:extLst>
          </p:cNvPr>
          <p:cNvSpPr/>
          <p:nvPr/>
        </p:nvSpPr>
        <p:spPr>
          <a:xfrm>
            <a:off x="6489552" y="3898326"/>
            <a:ext cx="2732247" cy="276999"/>
          </a:xfrm>
          <a:prstGeom prst="rect">
            <a:avLst/>
          </a:prstGeom>
          <a:noFill/>
        </p:spPr>
        <p:txBody>
          <a:bodyPr wrap="square" lIns="91440" tIns="45720" rIns="91440" bIns="45720">
            <a:spAutoFit/>
          </a:bodyPr>
          <a:lstStyle/>
          <a:p>
            <a:pPr algn="ctr"/>
            <a:r>
              <a:rPr lang="en-US" sz="1200" dirty="0">
                <a:ln w="0"/>
                <a:effectLst>
                  <a:outerShdw blurRad="38100" dist="19050" dir="2700000" algn="tl" rotWithShape="0">
                    <a:schemeClr val="dk1">
                      <a:alpha val="40000"/>
                    </a:schemeClr>
                  </a:outerShdw>
                </a:effectLst>
              </a:rPr>
              <a:t>Wait here – until it opens</a:t>
            </a:r>
            <a:endParaRPr lang="en-US" sz="1200" b="0" cap="none" spc="0" dirty="0">
              <a:ln w="0"/>
              <a:solidFill>
                <a:schemeClr val="tx1"/>
              </a:solidFill>
              <a:effectLst>
                <a:outerShdw blurRad="38100" dist="19050" dir="2700000" algn="tl" rotWithShape="0">
                  <a:schemeClr val="dk1">
                    <a:alpha val="40000"/>
                  </a:schemeClr>
                </a:outerShdw>
              </a:effectLst>
            </a:endParaRPr>
          </a:p>
        </p:txBody>
      </p:sp>
      <p:pic>
        <p:nvPicPr>
          <p:cNvPr id="20" name="Picture 19">
            <a:extLst>
              <a:ext uri="{FF2B5EF4-FFF2-40B4-BE49-F238E27FC236}">
                <a16:creationId xmlns:a16="http://schemas.microsoft.com/office/drawing/2014/main" id="{599C0672-647E-41FF-8FA1-0946A146AA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866215" y="1826681"/>
            <a:ext cx="2293532" cy="1720150"/>
          </a:xfrm>
          <a:prstGeom prst="rect">
            <a:avLst/>
          </a:prstGeom>
        </p:spPr>
      </p:pic>
      <p:sp>
        <p:nvSpPr>
          <p:cNvPr id="21" name="Rectangle 20">
            <a:extLst>
              <a:ext uri="{FF2B5EF4-FFF2-40B4-BE49-F238E27FC236}">
                <a16:creationId xmlns:a16="http://schemas.microsoft.com/office/drawing/2014/main" id="{8D762124-7F35-429B-9C14-1D813B8DB72F}"/>
              </a:ext>
            </a:extLst>
          </p:cNvPr>
          <p:cNvSpPr/>
          <p:nvPr/>
        </p:nvSpPr>
        <p:spPr>
          <a:xfrm>
            <a:off x="8582457" y="3883689"/>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Walk along here</a:t>
            </a:r>
          </a:p>
        </p:txBody>
      </p:sp>
      <p:pic>
        <p:nvPicPr>
          <p:cNvPr id="23" name="Picture 22">
            <a:extLst>
              <a:ext uri="{FF2B5EF4-FFF2-40B4-BE49-F238E27FC236}">
                <a16:creationId xmlns:a16="http://schemas.microsoft.com/office/drawing/2014/main" id="{62ACBF74-2958-4676-94D1-2C14D38694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5463" y="4527434"/>
            <a:ext cx="2254957" cy="1691218"/>
          </a:xfrm>
          <a:prstGeom prst="rect">
            <a:avLst/>
          </a:prstGeom>
        </p:spPr>
      </p:pic>
      <p:sp>
        <p:nvSpPr>
          <p:cNvPr id="24" name="Rectangle 23">
            <a:extLst>
              <a:ext uri="{FF2B5EF4-FFF2-40B4-BE49-F238E27FC236}">
                <a16:creationId xmlns:a16="http://schemas.microsoft.com/office/drawing/2014/main" id="{6470009E-6920-4D1A-B27B-3EC66B17FCD4}"/>
              </a:ext>
            </a:extLst>
          </p:cNvPr>
          <p:cNvSpPr/>
          <p:nvPr/>
        </p:nvSpPr>
        <p:spPr>
          <a:xfrm>
            <a:off x="156817" y="6561976"/>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Keep walking along here</a:t>
            </a:r>
          </a:p>
        </p:txBody>
      </p:sp>
      <p:pic>
        <p:nvPicPr>
          <p:cNvPr id="26" name="Picture 25">
            <a:extLst>
              <a:ext uri="{FF2B5EF4-FFF2-40B4-BE49-F238E27FC236}">
                <a16:creationId xmlns:a16="http://schemas.microsoft.com/office/drawing/2014/main" id="{381B8BF8-6EF8-4B78-9B36-D07B7E44C4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551638" y="4508404"/>
            <a:ext cx="2254958" cy="1691219"/>
          </a:xfrm>
          <a:prstGeom prst="rect">
            <a:avLst/>
          </a:prstGeom>
        </p:spPr>
      </p:pic>
      <p:sp>
        <p:nvSpPr>
          <p:cNvPr id="27" name="Rectangle 26">
            <a:extLst>
              <a:ext uri="{FF2B5EF4-FFF2-40B4-BE49-F238E27FC236}">
                <a16:creationId xmlns:a16="http://schemas.microsoft.com/office/drawing/2014/main" id="{2D61A158-4A19-4557-AE35-8DC208209228}"/>
              </a:ext>
            </a:extLst>
          </p:cNvPr>
          <p:cNvSpPr/>
          <p:nvPr/>
        </p:nvSpPr>
        <p:spPr>
          <a:xfrm>
            <a:off x="2238945" y="6558430"/>
            <a:ext cx="2732247" cy="276999"/>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This is the gate to Reception</a:t>
            </a:r>
          </a:p>
        </p:txBody>
      </p:sp>
      <p:pic>
        <p:nvPicPr>
          <p:cNvPr id="29" name="Picture 28">
            <a:extLst>
              <a:ext uri="{FF2B5EF4-FFF2-40B4-BE49-F238E27FC236}">
                <a16:creationId xmlns:a16="http://schemas.microsoft.com/office/drawing/2014/main" id="{3FC79E88-2219-4ABF-AB12-62B3F61059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877231" y="4533422"/>
            <a:ext cx="2346346" cy="1759760"/>
          </a:xfrm>
          <a:prstGeom prst="rect">
            <a:avLst/>
          </a:prstGeom>
        </p:spPr>
      </p:pic>
      <p:sp>
        <p:nvSpPr>
          <p:cNvPr id="30" name="Rectangle 29">
            <a:extLst>
              <a:ext uri="{FF2B5EF4-FFF2-40B4-BE49-F238E27FC236}">
                <a16:creationId xmlns:a16="http://schemas.microsoft.com/office/drawing/2014/main" id="{1F758C3C-8E53-437B-A63F-6ECB119F8961}"/>
              </a:ext>
            </a:extLst>
          </p:cNvPr>
          <p:cNvSpPr/>
          <p:nvPr/>
        </p:nvSpPr>
        <p:spPr>
          <a:xfrm>
            <a:off x="7067326" y="4225492"/>
            <a:ext cx="1869781" cy="2308324"/>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This is the hall door for assemblies and Fitt4kids</a:t>
            </a:r>
          </a:p>
        </p:txBody>
      </p:sp>
    </p:spTree>
    <p:extLst>
      <p:ext uri="{BB962C8B-B14F-4D97-AF65-F5344CB8AC3E}">
        <p14:creationId xmlns:p14="http://schemas.microsoft.com/office/powerpoint/2010/main" val="358948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AD9D-29EE-4350-BE26-9D1CBC7396C0}"/>
              </a:ext>
            </a:extLst>
          </p:cNvPr>
          <p:cNvSpPr>
            <a:spLocks noGrp="1"/>
          </p:cNvSpPr>
          <p:nvPr>
            <p:ph type="title"/>
          </p:nvPr>
        </p:nvSpPr>
        <p:spPr/>
        <p:txBody>
          <a:bodyPr/>
          <a:lstStyle/>
          <a:p>
            <a:pPr algn="ctr"/>
            <a:r>
              <a:rPr lang="en-GB" dirty="0"/>
              <a:t>Colour Monster</a:t>
            </a:r>
          </a:p>
        </p:txBody>
      </p:sp>
      <p:pic>
        <p:nvPicPr>
          <p:cNvPr id="4" name="Content Placeholder 3">
            <a:extLst>
              <a:ext uri="{FF2B5EF4-FFF2-40B4-BE49-F238E27FC236}">
                <a16:creationId xmlns:a16="http://schemas.microsoft.com/office/drawing/2014/main" id="{9C77487B-55E7-43AA-88CC-ABB1BD77A049}"/>
              </a:ext>
            </a:extLst>
          </p:cNvPr>
          <p:cNvPicPr>
            <a:picLocks noGrp="1" noChangeAspect="1"/>
          </p:cNvPicPr>
          <p:nvPr>
            <p:ph idx="1"/>
          </p:nvPr>
        </p:nvPicPr>
        <p:blipFill>
          <a:blip r:embed="rId2"/>
          <a:stretch>
            <a:fillRect/>
          </a:stretch>
        </p:blipFill>
        <p:spPr>
          <a:xfrm>
            <a:off x="943187" y="1449161"/>
            <a:ext cx="1790700" cy="2552700"/>
          </a:xfrm>
          <a:prstGeom prst="rect">
            <a:avLst/>
          </a:prstGeom>
        </p:spPr>
      </p:pic>
      <p:pic>
        <p:nvPicPr>
          <p:cNvPr id="5" name="Picture 4">
            <a:extLst>
              <a:ext uri="{FF2B5EF4-FFF2-40B4-BE49-F238E27FC236}">
                <a16:creationId xmlns:a16="http://schemas.microsoft.com/office/drawing/2014/main" id="{9EC5FB91-C50C-4CFE-88AB-F0936581BB5E}"/>
              </a:ext>
            </a:extLst>
          </p:cNvPr>
          <p:cNvPicPr>
            <a:picLocks noChangeAspect="1"/>
          </p:cNvPicPr>
          <p:nvPr/>
        </p:nvPicPr>
        <p:blipFill>
          <a:blip r:embed="rId3"/>
          <a:stretch>
            <a:fillRect/>
          </a:stretch>
        </p:blipFill>
        <p:spPr>
          <a:xfrm>
            <a:off x="3303607" y="1578572"/>
            <a:ext cx="1800225" cy="2543175"/>
          </a:xfrm>
          <a:prstGeom prst="rect">
            <a:avLst/>
          </a:prstGeom>
        </p:spPr>
      </p:pic>
      <p:pic>
        <p:nvPicPr>
          <p:cNvPr id="6" name="Picture 5">
            <a:extLst>
              <a:ext uri="{FF2B5EF4-FFF2-40B4-BE49-F238E27FC236}">
                <a16:creationId xmlns:a16="http://schemas.microsoft.com/office/drawing/2014/main" id="{36ACF0CB-9D8C-4D97-80AE-38CFFC8BD764}"/>
              </a:ext>
            </a:extLst>
          </p:cNvPr>
          <p:cNvPicPr>
            <a:picLocks noChangeAspect="1"/>
          </p:cNvPicPr>
          <p:nvPr/>
        </p:nvPicPr>
        <p:blipFill>
          <a:blip r:embed="rId4"/>
          <a:stretch>
            <a:fillRect/>
          </a:stretch>
        </p:blipFill>
        <p:spPr>
          <a:xfrm>
            <a:off x="5982180" y="1515836"/>
            <a:ext cx="1838325" cy="2486025"/>
          </a:xfrm>
          <a:prstGeom prst="rect">
            <a:avLst/>
          </a:prstGeom>
        </p:spPr>
      </p:pic>
      <p:pic>
        <p:nvPicPr>
          <p:cNvPr id="7" name="Picture 6">
            <a:extLst>
              <a:ext uri="{FF2B5EF4-FFF2-40B4-BE49-F238E27FC236}">
                <a16:creationId xmlns:a16="http://schemas.microsoft.com/office/drawing/2014/main" id="{0EC56907-8B6A-42AC-8B32-D459D80478AB}"/>
              </a:ext>
            </a:extLst>
          </p:cNvPr>
          <p:cNvPicPr>
            <a:picLocks noChangeAspect="1"/>
          </p:cNvPicPr>
          <p:nvPr/>
        </p:nvPicPr>
        <p:blipFill>
          <a:blip r:embed="rId5"/>
          <a:stretch>
            <a:fillRect/>
          </a:stretch>
        </p:blipFill>
        <p:spPr>
          <a:xfrm>
            <a:off x="8517927" y="1515836"/>
            <a:ext cx="1800225" cy="2543175"/>
          </a:xfrm>
          <a:prstGeom prst="rect">
            <a:avLst/>
          </a:prstGeom>
        </p:spPr>
      </p:pic>
      <p:pic>
        <p:nvPicPr>
          <p:cNvPr id="8" name="Picture 7">
            <a:extLst>
              <a:ext uri="{FF2B5EF4-FFF2-40B4-BE49-F238E27FC236}">
                <a16:creationId xmlns:a16="http://schemas.microsoft.com/office/drawing/2014/main" id="{71451C71-CF11-4717-95AF-5A15C053C6AF}"/>
              </a:ext>
            </a:extLst>
          </p:cNvPr>
          <p:cNvPicPr>
            <a:picLocks noChangeAspect="1"/>
          </p:cNvPicPr>
          <p:nvPr/>
        </p:nvPicPr>
        <p:blipFill>
          <a:blip r:embed="rId6"/>
          <a:stretch>
            <a:fillRect/>
          </a:stretch>
        </p:blipFill>
        <p:spPr>
          <a:xfrm>
            <a:off x="4641452" y="4001861"/>
            <a:ext cx="1838325" cy="2486025"/>
          </a:xfrm>
          <a:prstGeom prst="rect">
            <a:avLst/>
          </a:prstGeom>
        </p:spPr>
      </p:pic>
      <p:sp>
        <p:nvSpPr>
          <p:cNvPr id="9" name="TextBox 8">
            <a:extLst>
              <a:ext uri="{FF2B5EF4-FFF2-40B4-BE49-F238E27FC236}">
                <a16:creationId xmlns:a16="http://schemas.microsoft.com/office/drawing/2014/main" id="{B495975A-605B-4F8C-8F25-F894B331912A}"/>
              </a:ext>
            </a:extLst>
          </p:cNvPr>
          <p:cNvSpPr txBox="1"/>
          <p:nvPr/>
        </p:nvSpPr>
        <p:spPr>
          <a:xfrm>
            <a:off x="3439486" y="1449161"/>
            <a:ext cx="855677" cy="369332"/>
          </a:xfrm>
          <a:prstGeom prst="rect">
            <a:avLst/>
          </a:prstGeom>
          <a:noFill/>
        </p:spPr>
        <p:txBody>
          <a:bodyPr wrap="square" rtlCol="0">
            <a:spAutoFit/>
          </a:bodyPr>
          <a:lstStyle/>
          <a:p>
            <a:r>
              <a:rPr lang="en-GB" dirty="0">
                <a:solidFill>
                  <a:schemeClr val="accent1">
                    <a:lumMod val="75000"/>
                  </a:schemeClr>
                </a:solidFill>
              </a:rPr>
              <a:t>Sad</a:t>
            </a:r>
          </a:p>
        </p:txBody>
      </p:sp>
      <p:sp>
        <p:nvSpPr>
          <p:cNvPr id="10" name="TextBox 9">
            <a:extLst>
              <a:ext uri="{FF2B5EF4-FFF2-40B4-BE49-F238E27FC236}">
                <a16:creationId xmlns:a16="http://schemas.microsoft.com/office/drawing/2014/main" id="{C072FA15-6511-4322-B2F6-9D22E7544495}"/>
              </a:ext>
            </a:extLst>
          </p:cNvPr>
          <p:cNvSpPr txBox="1"/>
          <p:nvPr/>
        </p:nvSpPr>
        <p:spPr>
          <a:xfrm>
            <a:off x="6216243" y="1393906"/>
            <a:ext cx="749571" cy="369332"/>
          </a:xfrm>
          <a:prstGeom prst="rect">
            <a:avLst/>
          </a:prstGeom>
          <a:noFill/>
        </p:spPr>
        <p:txBody>
          <a:bodyPr wrap="square" rtlCol="0">
            <a:spAutoFit/>
          </a:bodyPr>
          <a:lstStyle/>
          <a:p>
            <a:r>
              <a:rPr lang="en-GB" dirty="0">
                <a:solidFill>
                  <a:schemeClr val="accent5">
                    <a:lumMod val="75000"/>
                  </a:schemeClr>
                </a:solidFill>
              </a:rPr>
              <a:t>Calm</a:t>
            </a:r>
          </a:p>
        </p:txBody>
      </p:sp>
      <p:sp>
        <p:nvSpPr>
          <p:cNvPr id="11" name="TextBox 10">
            <a:extLst>
              <a:ext uri="{FF2B5EF4-FFF2-40B4-BE49-F238E27FC236}">
                <a16:creationId xmlns:a16="http://schemas.microsoft.com/office/drawing/2014/main" id="{E317259B-0830-495C-B287-BC3AD5343C2A}"/>
              </a:ext>
            </a:extLst>
          </p:cNvPr>
          <p:cNvSpPr txBox="1"/>
          <p:nvPr/>
        </p:nvSpPr>
        <p:spPr>
          <a:xfrm>
            <a:off x="8400857" y="847288"/>
            <a:ext cx="810255" cy="369332"/>
          </a:xfrm>
          <a:prstGeom prst="rect">
            <a:avLst/>
          </a:prstGeom>
          <a:noFill/>
        </p:spPr>
        <p:txBody>
          <a:bodyPr wrap="square" rtlCol="0">
            <a:spAutoFit/>
          </a:bodyPr>
          <a:lstStyle/>
          <a:p>
            <a:r>
              <a:rPr lang="en-GB" dirty="0">
                <a:solidFill>
                  <a:srgbClr val="FF0000"/>
                </a:solidFill>
              </a:rPr>
              <a:t>Angry</a:t>
            </a:r>
          </a:p>
        </p:txBody>
      </p:sp>
      <p:sp>
        <p:nvSpPr>
          <p:cNvPr id="12" name="TextBox 11">
            <a:extLst>
              <a:ext uri="{FF2B5EF4-FFF2-40B4-BE49-F238E27FC236}">
                <a16:creationId xmlns:a16="http://schemas.microsoft.com/office/drawing/2014/main" id="{7BEB74BE-C3FD-45AA-AD14-1908FDD84A71}"/>
              </a:ext>
            </a:extLst>
          </p:cNvPr>
          <p:cNvSpPr txBox="1"/>
          <p:nvPr/>
        </p:nvSpPr>
        <p:spPr>
          <a:xfrm>
            <a:off x="2525086" y="4840448"/>
            <a:ext cx="1577131" cy="369332"/>
          </a:xfrm>
          <a:prstGeom prst="rect">
            <a:avLst/>
          </a:prstGeom>
          <a:noFill/>
        </p:spPr>
        <p:txBody>
          <a:bodyPr wrap="square" rtlCol="0">
            <a:spAutoFit/>
          </a:bodyPr>
          <a:lstStyle/>
          <a:p>
            <a:r>
              <a:rPr lang="en-GB" dirty="0"/>
              <a:t>Muddled</a:t>
            </a:r>
          </a:p>
        </p:txBody>
      </p:sp>
    </p:spTree>
    <p:extLst>
      <p:ext uri="{BB962C8B-B14F-4D97-AF65-F5344CB8AC3E}">
        <p14:creationId xmlns:p14="http://schemas.microsoft.com/office/powerpoint/2010/main" val="419594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D5C7-DED4-4D79-8AE0-B70490A64611}"/>
              </a:ext>
            </a:extLst>
          </p:cNvPr>
          <p:cNvSpPr>
            <a:spLocks noGrp="1"/>
          </p:cNvSpPr>
          <p:nvPr>
            <p:ph type="title"/>
          </p:nvPr>
        </p:nvSpPr>
        <p:spPr/>
        <p:txBody>
          <a:bodyPr/>
          <a:lstStyle/>
          <a:p>
            <a:r>
              <a:rPr lang="en-GB" dirty="0"/>
              <a:t>Daily Teaching</a:t>
            </a:r>
          </a:p>
        </p:txBody>
      </p:sp>
      <p:sp>
        <p:nvSpPr>
          <p:cNvPr id="3" name="Content Placeholder 2">
            <a:extLst>
              <a:ext uri="{FF2B5EF4-FFF2-40B4-BE49-F238E27FC236}">
                <a16:creationId xmlns:a16="http://schemas.microsoft.com/office/drawing/2014/main" id="{CAB1E7CD-0AEA-4469-BD11-9C5163A1A40E}"/>
              </a:ext>
            </a:extLst>
          </p:cNvPr>
          <p:cNvSpPr>
            <a:spLocks noGrp="1"/>
          </p:cNvSpPr>
          <p:nvPr>
            <p:ph idx="1"/>
          </p:nvPr>
        </p:nvSpPr>
        <p:spPr/>
        <p:txBody>
          <a:bodyPr/>
          <a:lstStyle/>
          <a:p>
            <a:r>
              <a:rPr lang="en-GB" dirty="0"/>
              <a:t>Each day there will be a mixture of: </a:t>
            </a:r>
          </a:p>
          <a:p>
            <a:r>
              <a:rPr lang="en-GB" dirty="0"/>
              <a:t> Exploration and Play  </a:t>
            </a:r>
          </a:p>
          <a:p>
            <a:r>
              <a:rPr lang="en-GB" dirty="0"/>
              <a:t>Whole Class Work (number rhymes and songs, counting, games, listening to stories, learning and talking about number facts, watching shared writing)</a:t>
            </a:r>
          </a:p>
          <a:p>
            <a:r>
              <a:rPr lang="en-GB" dirty="0"/>
              <a:t>  Taught Group Work (working with other children and a teacher) </a:t>
            </a:r>
          </a:p>
          <a:p>
            <a:r>
              <a:rPr lang="en-GB" dirty="0"/>
              <a:t> Independent Group Work (working with other children alone)</a:t>
            </a:r>
          </a:p>
          <a:p>
            <a:r>
              <a:rPr lang="en-GB" dirty="0"/>
              <a:t>To begin with your child will bring home books to sit and read with you. Phonics teaching will not start straight away. We want to immerse children in songs, rhymes, stories and poems. Learning from others and hearing words read out loud develops a life long love of reading. </a:t>
            </a:r>
          </a:p>
        </p:txBody>
      </p:sp>
      <p:pic>
        <p:nvPicPr>
          <p:cNvPr id="5" name="Picture 4">
            <a:extLst>
              <a:ext uri="{FF2B5EF4-FFF2-40B4-BE49-F238E27FC236}">
                <a16:creationId xmlns:a16="http://schemas.microsoft.com/office/drawing/2014/main" id="{0CCF2560-49FE-448F-AAE5-E8C31FCCB17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20959" y="558799"/>
            <a:ext cx="2663687" cy="1997765"/>
          </a:xfrm>
          <a:prstGeom prst="rect">
            <a:avLst/>
          </a:prstGeom>
        </p:spPr>
      </p:pic>
      <p:pic>
        <p:nvPicPr>
          <p:cNvPr id="8" name="Picture 7">
            <a:extLst>
              <a:ext uri="{FF2B5EF4-FFF2-40B4-BE49-F238E27FC236}">
                <a16:creationId xmlns:a16="http://schemas.microsoft.com/office/drawing/2014/main" id="{80F29C10-AF34-4ABE-B9C1-CE0A82B28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757" y="711200"/>
            <a:ext cx="2912532" cy="2184399"/>
          </a:xfrm>
          <a:prstGeom prst="rect">
            <a:avLst/>
          </a:prstGeom>
        </p:spPr>
      </p:pic>
      <p:pic>
        <p:nvPicPr>
          <p:cNvPr id="10" name="Picture 9">
            <a:extLst>
              <a:ext uri="{FF2B5EF4-FFF2-40B4-BE49-F238E27FC236}">
                <a16:creationId xmlns:a16="http://schemas.microsoft.com/office/drawing/2014/main" id="{30BAEB54-29CB-42D0-A3C6-F0660DA9F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335784" y="3953228"/>
            <a:ext cx="2635956" cy="1976967"/>
          </a:xfrm>
          <a:prstGeom prst="rect">
            <a:avLst/>
          </a:prstGeom>
        </p:spPr>
      </p:pic>
    </p:spTree>
    <p:extLst>
      <p:ext uri="{BB962C8B-B14F-4D97-AF65-F5344CB8AC3E}">
        <p14:creationId xmlns:p14="http://schemas.microsoft.com/office/powerpoint/2010/main" val="124474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C426-C162-4E6C-B213-5B0B0E527A61}"/>
              </a:ext>
            </a:extLst>
          </p:cNvPr>
          <p:cNvSpPr>
            <a:spLocks noGrp="1"/>
          </p:cNvSpPr>
          <p:nvPr>
            <p:ph type="title"/>
          </p:nvPr>
        </p:nvSpPr>
        <p:spPr/>
        <p:txBody>
          <a:bodyPr/>
          <a:lstStyle/>
          <a:p>
            <a:r>
              <a:rPr lang="en-GB" dirty="0"/>
              <a:t>Phonics and Writing</a:t>
            </a:r>
          </a:p>
        </p:txBody>
      </p:sp>
      <p:sp>
        <p:nvSpPr>
          <p:cNvPr id="3" name="Content Placeholder 2">
            <a:extLst>
              <a:ext uri="{FF2B5EF4-FFF2-40B4-BE49-F238E27FC236}">
                <a16:creationId xmlns:a16="http://schemas.microsoft.com/office/drawing/2014/main" id="{997587D3-C873-4C7E-922D-F40B75A88692}"/>
              </a:ext>
            </a:extLst>
          </p:cNvPr>
          <p:cNvSpPr>
            <a:spLocks noGrp="1"/>
          </p:cNvSpPr>
          <p:nvPr>
            <p:ph idx="1"/>
          </p:nvPr>
        </p:nvSpPr>
        <p:spPr>
          <a:xfrm>
            <a:off x="677334" y="2160589"/>
            <a:ext cx="5260622" cy="4274078"/>
          </a:xfrm>
        </p:spPr>
        <p:txBody>
          <a:bodyPr/>
          <a:lstStyle/>
          <a:p>
            <a:r>
              <a:rPr lang="en-GB" dirty="0"/>
              <a:t>We follow Little </a:t>
            </a:r>
            <a:r>
              <a:rPr lang="en-GB" dirty="0" err="1"/>
              <a:t>Wandle</a:t>
            </a:r>
            <a:r>
              <a:rPr lang="en-GB" dirty="0"/>
              <a:t> phonics schemehttps://www.littlewandlelettersandsounds.org.uk/</a:t>
            </a:r>
          </a:p>
          <a:p>
            <a:r>
              <a:rPr lang="en-GB" dirty="0"/>
              <a:t>The pace of learning the phonetic sounds that enable a child to read are fast.</a:t>
            </a:r>
          </a:p>
          <a:p>
            <a:r>
              <a:rPr lang="en-GB" dirty="0"/>
              <a:t> In the Autumn Term the children will learn the name of the letter, the sound it makes and how to write it.  </a:t>
            </a:r>
          </a:p>
          <a:p>
            <a:r>
              <a:rPr lang="en-GB" dirty="0"/>
              <a:t>We teach the children how to write in a variety of ways – they learn to form the letters correctly. Please don’t teach them to join or write in capitals.  </a:t>
            </a:r>
          </a:p>
        </p:txBody>
      </p:sp>
      <p:pic>
        <p:nvPicPr>
          <p:cNvPr id="5" name="Picture 4">
            <a:extLst>
              <a:ext uri="{FF2B5EF4-FFF2-40B4-BE49-F238E27FC236}">
                <a16:creationId xmlns:a16="http://schemas.microsoft.com/office/drawing/2014/main" id="{85582DB9-3854-4631-9C48-B267A067E0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74226" y="451831"/>
            <a:ext cx="3198624" cy="1478569"/>
          </a:xfrm>
          <a:prstGeom prst="rect">
            <a:avLst/>
          </a:prstGeom>
        </p:spPr>
      </p:pic>
      <p:pic>
        <p:nvPicPr>
          <p:cNvPr id="6" name="Picture 5">
            <a:extLst>
              <a:ext uri="{FF2B5EF4-FFF2-40B4-BE49-F238E27FC236}">
                <a16:creationId xmlns:a16="http://schemas.microsoft.com/office/drawing/2014/main" id="{DD296249-02A0-44BA-8305-799E1AEE9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391407" y="2088169"/>
            <a:ext cx="3123259" cy="2342444"/>
          </a:xfrm>
          <a:prstGeom prst="rect">
            <a:avLst/>
          </a:prstGeom>
        </p:spPr>
      </p:pic>
      <p:pic>
        <p:nvPicPr>
          <p:cNvPr id="7" name="Picture 6">
            <a:extLst>
              <a:ext uri="{FF2B5EF4-FFF2-40B4-BE49-F238E27FC236}">
                <a16:creationId xmlns:a16="http://schemas.microsoft.com/office/drawing/2014/main" id="{64D370AD-5B04-4F6B-A4C2-AB5065CCF869}"/>
              </a:ext>
            </a:extLst>
          </p:cNvPr>
          <p:cNvPicPr>
            <a:picLocks noChangeAspect="1"/>
          </p:cNvPicPr>
          <p:nvPr/>
        </p:nvPicPr>
        <p:blipFill>
          <a:blip r:embed="rId5"/>
          <a:stretch>
            <a:fillRect/>
          </a:stretch>
        </p:blipFill>
        <p:spPr>
          <a:xfrm>
            <a:off x="6409355" y="4254835"/>
            <a:ext cx="2664183" cy="1993565"/>
          </a:xfrm>
          <a:prstGeom prst="rect">
            <a:avLst/>
          </a:prstGeom>
        </p:spPr>
      </p:pic>
    </p:spTree>
    <p:extLst>
      <p:ext uri="{BB962C8B-B14F-4D97-AF65-F5344CB8AC3E}">
        <p14:creationId xmlns:p14="http://schemas.microsoft.com/office/powerpoint/2010/main" val="800882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13E3-2461-4A93-A26B-13796C0A1B8E}"/>
              </a:ext>
            </a:extLst>
          </p:cNvPr>
          <p:cNvSpPr>
            <a:spLocks noGrp="1"/>
          </p:cNvSpPr>
          <p:nvPr>
            <p:ph type="title"/>
          </p:nvPr>
        </p:nvSpPr>
        <p:spPr/>
        <p:txBody>
          <a:bodyPr/>
          <a:lstStyle/>
          <a:p>
            <a:r>
              <a:rPr lang="en-GB" dirty="0"/>
              <a:t>Number work</a:t>
            </a:r>
          </a:p>
        </p:txBody>
      </p:sp>
      <p:sp>
        <p:nvSpPr>
          <p:cNvPr id="3" name="Content Placeholder 2">
            <a:extLst>
              <a:ext uri="{FF2B5EF4-FFF2-40B4-BE49-F238E27FC236}">
                <a16:creationId xmlns:a16="http://schemas.microsoft.com/office/drawing/2014/main" id="{3F469C1B-6DD2-4ABA-B7B5-477D1A1972CB}"/>
              </a:ext>
            </a:extLst>
          </p:cNvPr>
          <p:cNvSpPr>
            <a:spLocks noGrp="1"/>
          </p:cNvSpPr>
          <p:nvPr>
            <p:ph idx="1"/>
          </p:nvPr>
        </p:nvSpPr>
        <p:spPr/>
        <p:txBody>
          <a:bodyPr/>
          <a:lstStyle/>
          <a:p>
            <a:r>
              <a:rPr lang="en-GB" dirty="0"/>
              <a:t>By the end of the year the children have to be confident with numbers to 20.</a:t>
            </a:r>
          </a:p>
          <a:p>
            <a:r>
              <a:rPr lang="en-GB" dirty="0"/>
              <a:t>This does not mean just being able to count to 20, but understanding number thoroughly, e.g. that the number 8 is the same as double 4, or 5 +3, or 2+6, or 1+7 etc. </a:t>
            </a:r>
          </a:p>
          <a:p>
            <a:r>
              <a:rPr lang="en-GB" dirty="0"/>
              <a:t>The children will learn how to add, subtract, divide (“share”), halve and double over the year. </a:t>
            </a:r>
          </a:p>
          <a:p>
            <a:r>
              <a:rPr lang="en-GB" dirty="0"/>
              <a:t>You may hear the word ‘subitise’. Basically this means ‘It's the ability to look at a small number of objects and instantly recognise how many objects there are without needing to count.’</a:t>
            </a:r>
          </a:p>
        </p:txBody>
      </p:sp>
      <p:pic>
        <p:nvPicPr>
          <p:cNvPr id="5" name="Picture 4">
            <a:extLst>
              <a:ext uri="{FF2B5EF4-FFF2-40B4-BE49-F238E27FC236}">
                <a16:creationId xmlns:a16="http://schemas.microsoft.com/office/drawing/2014/main" id="{4B2EB7FC-9184-444C-904E-D4D3EA4A7AA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79134" y="4795078"/>
            <a:ext cx="2894009" cy="1930399"/>
          </a:xfrm>
          <a:prstGeom prst="rect">
            <a:avLst/>
          </a:prstGeom>
        </p:spPr>
      </p:pic>
      <p:pic>
        <p:nvPicPr>
          <p:cNvPr id="7" name="Picture 6">
            <a:extLst>
              <a:ext uri="{FF2B5EF4-FFF2-40B4-BE49-F238E27FC236}">
                <a16:creationId xmlns:a16="http://schemas.microsoft.com/office/drawing/2014/main" id="{511EF8A1-5A01-44F3-9F79-977796D20B2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53947" y="364987"/>
            <a:ext cx="2782957" cy="1565413"/>
          </a:xfrm>
          <a:prstGeom prst="rect">
            <a:avLst/>
          </a:prstGeom>
        </p:spPr>
      </p:pic>
      <p:pic>
        <p:nvPicPr>
          <p:cNvPr id="6" name="Picture 5">
            <a:extLst>
              <a:ext uri="{FF2B5EF4-FFF2-40B4-BE49-F238E27FC236}">
                <a16:creationId xmlns:a16="http://schemas.microsoft.com/office/drawing/2014/main" id="{38F518CA-9F59-4CE5-BBDF-32B2B4BAE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554" y="269451"/>
            <a:ext cx="2689167" cy="3586942"/>
          </a:xfrm>
          <a:prstGeom prst="rect">
            <a:avLst/>
          </a:prstGeom>
        </p:spPr>
      </p:pic>
    </p:spTree>
    <p:extLst>
      <p:ext uri="{BB962C8B-B14F-4D97-AF65-F5344CB8AC3E}">
        <p14:creationId xmlns:p14="http://schemas.microsoft.com/office/powerpoint/2010/main" val="201169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EFFC1E-71FB-470D-A7DC-070E40D7B568}"/>
              </a:ext>
            </a:extLst>
          </p:cNvPr>
          <p:cNvSpPr>
            <a:spLocks noGrp="1"/>
          </p:cNvSpPr>
          <p:nvPr>
            <p:ph type="title"/>
          </p:nvPr>
        </p:nvSpPr>
        <p:spPr/>
        <p:txBody>
          <a:bodyPr/>
          <a:lstStyle/>
          <a:p>
            <a:r>
              <a:rPr lang="en-GB" dirty="0"/>
              <a:t>Continuous provision</a:t>
            </a:r>
          </a:p>
        </p:txBody>
      </p:sp>
      <p:sp>
        <p:nvSpPr>
          <p:cNvPr id="5" name="Content Placeholder 4">
            <a:extLst>
              <a:ext uri="{FF2B5EF4-FFF2-40B4-BE49-F238E27FC236}">
                <a16:creationId xmlns:a16="http://schemas.microsoft.com/office/drawing/2014/main" id="{C57AF5DE-C867-4BF5-A636-18EEA5088108}"/>
              </a:ext>
            </a:extLst>
          </p:cNvPr>
          <p:cNvSpPr>
            <a:spLocks noGrp="1"/>
          </p:cNvSpPr>
          <p:nvPr>
            <p:ph idx="1"/>
          </p:nvPr>
        </p:nvSpPr>
        <p:spPr>
          <a:xfrm>
            <a:off x="677334" y="2160589"/>
            <a:ext cx="2585155" cy="3880773"/>
          </a:xfrm>
        </p:spPr>
        <p:txBody>
          <a:bodyPr/>
          <a:lstStyle/>
          <a:p>
            <a:r>
              <a:rPr lang="en-GB" sz="2800" dirty="0"/>
              <a:t>Exploring </a:t>
            </a:r>
          </a:p>
          <a:p>
            <a:r>
              <a:rPr lang="en-GB" sz="2800" dirty="0"/>
              <a:t>Talking</a:t>
            </a:r>
          </a:p>
          <a:p>
            <a:r>
              <a:rPr lang="en-GB" sz="2800" dirty="0"/>
              <a:t>Problem Solving</a:t>
            </a:r>
          </a:p>
          <a:p>
            <a:r>
              <a:rPr lang="en-GB" sz="2800" dirty="0"/>
              <a:t>Creativity</a:t>
            </a:r>
          </a:p>
          <a:p>
            <a:r>
              <a:rPr lang="en-GB" sz="2800" dirty="0"/>
              <a:t>Learning</a:t>
            </a:r>
          </a:p>
          <a:p>
            <a:r>
              <a:rPr lang="en-GB" sz="2800" dirty="0"/>
              <a:t>Playing</a:t>
            </a:r>
          </a:p>
          <a:p>
            <a:pPr marL="0" indent="0">
              <a:buNone/>
            </a:pPr>
            <a:endParaRPr lang="en-GB" dirty="0"/>
          </a:p>
        </p:txBody>
      </p:sp>
      <p:pic>
        <p:nvPicPr>
          <p:cNvPr id="7" name="Picture 6">
            <a:extLst>
              <a:ext uri="{FF2B5EF4-FFF2-40B4-BE49-F238E27FC236}">
                <a16:creationId xmlns:a16="http://schemas.microsoft.com/office/drawing/2014/main" id="{3A1911B4-A6C0-4B93-907C-BBE43381F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008" y="404732"/>
            <a:ext cx="1978429" cy="2639291"/>
          </a:xfrm>
          <a:prstGeom prst="rect">
            <a:avLst/>
          </a:prstGeom>
        </p:spPr>
      </p:pic>
      <p:pic>
        <p:nvPicPr>
          <p:cNvPr id="9" name="Picture 8">
            <a:extLst>
              <a:ext uri="{FF2B5EF4-FFF2-40B4-BE49-F238E27FC236}">
                <a16:creationId xmlns:a16="http://schemas.microsoft.com/office/drawing/2014/main" id="{C880160E-EF8A-42FF-BB76-F616BFC96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700" y="2464115"/>
            <a:ext cx="2225232" cy="2965842"/>
          </a:xfrm>
          <a:prstGeom prst="rect">
            <a:avLst/>
          </a:prstGeom>
        </p:spPr>
      </p:pic>
      <p:pic>
        <p:nvPicPr>
          <p:cNvPr id="11" name="Picture 10">
            <a:extLst>
              <a:ext uri="{FF2B5EF4-FFF2-40B4-BE49-F238E27FC236}">
                <a16:creationId xmlns:a16="http://schemas.microsoft.com/office/drawing/2014/main" id="{C24BE840-1142-4D98-9D14-3B1F9A7A5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9848" y="4560713"/>
            <a:ext cx="2809635" cy="2107226"/>
          </a:xfrm>
          <a:prstGeom prst="rect">
            <a:avLst/>
          </a:prstGeom>
        </p:spPr>
      </p:pic>
      <p:pic>
        <p:nvPicPr>
          <p:cNvPr id="13" name="Picture 12">
            <a:extLst>
              <a:ext uri="{FF2B5EF4-FFF2-40B4-BE49-F238E27FC236}">
                <a16:creationId xmlns:a16="http://schemas.microsoft.com/office/drawing/2014/main" id="{3EE71860-51A9-4A87-A156-4ACE241BB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335" y="404732"/>
            <a:ext cx="1877291" cy="2502029"/>
          </a:xfrm>
          <a:prstGeom prst="rect">
            <a:avLst/>
          </a:prstGeom>
        </p:spPr>
      </p:pic>
      <p:pic>
        <p:nvPicPr>
          <p:cNvPr id="15" name="Picture 14">
            <a:extLst>
              <a:ext uri="{FF2B5EF4-FFF2-40B4-BE49-F238E27FC236}">
                <a16:creationId xmlns:a16="http://schemas.microsoft.com/office/drawing/2014/main" id="{0C102771-B21C-49D2-B5BB-4DB4772FE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3051" y="1655746"/>
            <a:ext cx="2225233" cy="2966977"/>
          </a:xfrm>
          <a:prstGeom prst="rect">
            <a:avLst/>
          </a:prstGeom>
        </p:spPr>
      </p:pic>
      <p:pic>
        <p:nvPicPr>
          <p:cNvPr id="17" name="Picture 16">
            <a:extLst>
              <a:ext uri="{FF2B5EF4-FFF2-40B4-BE49-F238E27FC236}">
                <a16:creationId xmlns:a16="http://schemas.microsoft.com/office/drawing/2014/main" id="{ECFB676B-CEAF-442C-AD0F-B46693F673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710053" y="4381233"/>
            <a:ext cx="2613378" cy="1960034"/>
          </a:xfrm>
          <a:prstGeom prst="rect">
            <a:avLst/>
          </a:prstGeom>
        </p:spPr>
      </p:pic>
      <p:pic>
        <p:nvPicPr>
          <p:cNvPr id="19" name="Picture 18">
            <a:extLst>
              <a:ext uri="{FF2B5EF4-FFF2-40B4-BE49-F238E27FC236}">
                <a16:creationId xmlns:a16="http://schemas.microsoft.com/office/drawing/2014/main" id="{904B5E1C-FE08-44E2-B37E-12463BACD7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254484" y="4262768"/>
            <a:ext cx="2748767" cy="2061575"/>
          </a:xfrm>
          <a:prstGeom prst="rect">
            <a:avLst/>
          </a:prstGeom>
        </p:spPr>
      </p:pic>
    </p:spTree>
    <p:extLst>
      <p:ext uri="{BB962C8B-B14F-4D97-AF65-F5344CB8AC3E}">
        <p14:creationId xmlns:p14="http://schemas.microsoft.com/office/powerpoint/2010/main" val="203285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F53597-8A5D-4E61-A5AC-2427741B3943}"/>
              </a:ext>
            </a:extLst>
          </p:cNvPr>
          <p:cNvSpPr txBox="1"/>
          <p:nvPr/>
        </p:nvSpPr>
        <p:spPr>
          <a:xfrm>
            <a:off x="1139687" y="331304"/>
            <a:ext cx="7553739" cy="584775"/>
          </a:xfrm>
          <a:prstGeom prst="rect">
            <a:avLst/>
          </a:prstGeom>
          <a:noFill/>
        </p:spPr>
        <p:txBody>
          <a:bodyPr wrap="square" rtlCol="0">
            <a:spAutoFit/>
          </a:bodyPr>
          <a:lstStyle/>
          <a:p>
            <a:pPr algn="ctr"/>
            <a:r>
              <a:rPr lang="en-GB" sz="3200" dirty="0">
                <a:solidFill>
                  <a:schemeClr val="accent2">
                    <a:lumMod val="75000"/>
                  </a:schemeClr>
                </a:solidFill>
              </a:rPr>
              <a:t>Communication – Class Dojo/Houses</a:t>
            </a:r>
          </a:p>
        </p:txBody>
      </p:sp>
      <p:pic>
        <p:nvPicPr>
          <p:cNvPr id="2" name="Picture 1">
            <a:extLst>
              <a:ext uri="{FF2B5EF4-FFF2-40B4-BE49-F238E27FC236}">
                <a16:creationId xmlns:a16="http://schemas.microsoft.com/office/drawing/2014/main" id="{BFD084D9-C161-4063-8818-51E22FA3C434}"/>
              </a:ext>
            </a:extLst>
          </p:cNvPr>
          <p:cNvPicPr>
            <a:picLocks noChangeAspect="1"/>
          </p:cNvPicPr>
          <p:nvPr/>
        </p:nvPicPr>
        <p:blipFill>
          <a:blip r:embed="rId2"/>
          <a:stretch>
            <a:fillRect/>
          </a:stretch>
        </p:blipFill>
        <p:spPr>
          <a:xfrm>
            <a:off x="982132" y="1150871"/>
            <a:ext cx="9561689" cy="5375825"/>
          </a:xfrm>
          <a:prstGeom prst="rect">
            <a:avLst/>
          </a:prstGeom>
        </p:spPr>
      </p:pic>
    </p:spTree>
    <p:extLst>
      <p:ext uri="{BB962C8B-B14F-4D97-AF65-F5344CB8AC3E}">
        <p14:creationId xmlns:p14="http://schemas.microsoft.com/office/powerpoint/2010/main" val="200745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Medium" panose="00000500000000000000" pitchFamily="2" charset="0"/>
              </a:rPr>
              <a:t>How you can support your child and school…</a:t>
            </a:r>
          </a:p>
        </p:txBody>
      </p:sp>
      <p:sp>
        <p:nvSpPr>
          <p:cNvPr id="3" name="Content Placeholder 2"/>
          <p:cNvSpPr>
            <a:spLocks noGrp="1"/>
          </p:cNvSpPr>
          <p:nvPr>
            <p:ph idx="1"/>
          </p:nvPr>
        </p:nvSpPr>
        <p:spPr/>
        <p:txBody>
          <a:bodyPr>
            <a:normAutofit lnSpcReduction="10000"/>
          </a:bodyPr>
          <a:lstStyle/>
          <a:p>
            <a:r>
              <a:rPr lang="en-GB" dirty="0">
                <a:latin typeface="SassoonPrimaryInfantMedium" panose="00000500000000000000" pitchFamily="2" charset="0"/>
              </a:rPr>
              <a:t>Get them to practise putting on their school uniform, including PE kits, shoes and coats. This forms part of the ELG and means we can focus on teaching and learning.</a:t>
            </a:r>
          </a:p>
          <a:p>
            <a:r>
              <a:rPr lang="en-GB" dirty="0">
                <a:latin typeface="SassoonPrimaryInfantMedium" panose="00000500000000000000" pitchFamily="2" charset="0"/>
              </a:rPr>
              <a:t>Ensure they can manage their own hygiene needs.</a:t>
            </a:r>
          </a:p>
          <a:p>
            <a:r>
              <a:rPr lang="en-GB" dirty="0">
                <a:latin typeface="SassoonPrimaryInfantMedium" panose="00000500000000000000" pitchFamily="2" charset="0"/>
              </a:rPr>
              <a:t>Introduce them to the green gate and leaving you!</a:t>
            </a:r>
          </a:p>
          <a:p>
            <a:r>
              <a:rPr lang="en-GB" dirty="0">
                <a:latin typeface="SassoonPrimaryInfantMedium" panose="00000500000000000000" pitchFamily="2" charset="0"/>
              </a:rPr>
              <a:t>Support and reinforce our expectations of excellent behaviour. RESPECT</a:t>
            </a:r>
          </a:p>
          <a:p>
            <a:r>
              <a:rPr lang="en-GB" dirty="0">
                <a:latin typeface="SassoonPrimaryInfantMedium" panose="00000500000000000000" pitchFamily="2" charset="0"/>
              </a:rPr>
              <a:t>Tidying up and helping at home.</a:t>
            </a:r>
          </a:p>
          <a:p>
            <a:r>
              <a:rPr lang="en-GB" dirty="0">
                <a:latin typeface="SassoonPrimaryInfantMedium" panose="00000500000000000000" pitchFamily="2" charset="0"/>
              </a:rPr>
              <a:t>Encourage them to ask politely for what they need and to talk about how they feel. </a:t>
            </a:r>
          </a:p>
          <a:p>
            <a:r>
              <a:rPr lang="en-GB" dirty="0">
                <a:latin typeface="SassoonPrimaryInfantMedium" panose="00000500000000000000" pitchFamily="2" charset="0"/>
              </a:rPr>
              <a:t>Be on time!</a:t>
            </a:r>
          </a:p>
          <a:p>
            <a:r>
              <a:rPr lang="en-GB" dirty="0">
                <a:latin typeface="SassoonPrimaryInfantMedium" panose="00000500000000000000" pitchFamily="2" charset="0"/>
              </a:rPr>
              <a:t>Check book bags for information every day.</a:t>
            </a:r>
          </a:p>
          <a:p>
            <a:pPr algn="ctr"/>
            <a:endParaRPr lang="en-GB" dirty="0">
              <a:latin typeface="SassoonPrimaryInfantMedium" panose="00000500000000000000" pitchFamily="2" charset="0"/>
            </a:endParaRPr>
          </a:p>
        </p:txBody>
      </p:sp>
    </p:spTree>
    <p:extLst>
      <p:ext uri="{BB962C8B-B14F-4D97-AF65-F5344CB8AC3E}">
        <p14:creationId xmlns:p14="http://schemas.microsoft.com/office/powerpoint/2010/main" val="265108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908BEB-F9BD-4CA3-BE55-530902BDC40F}"/>
              </a:ext>
            </a:extLst>
          </p:cNvPr>
          <p:cNvSpPr>
            <a:spLocks noGrp="1"/>
          </p:cNvSpPr>
          <p:nvPr>
            <p:ph type="title"/>
          </p:nvPr>
        </p:nvSpPr>
        <p:spPr/>
        <p:txBody>
          <a:bodyPr/>
          <a:lstStyle/>
          <a:p>
            <a:r>
              <a:rPr lang="en-GB" dirty="0"/>
              <a:t>Welcome</a:t>
            </a:r>
          </a:p>
        </p:txBody>
      </p:sp>
      <p:sp>
        <p:nvSpPr>
          <p:cNvPr id="13" name="Content Placeholder 12">
            <a:extLst>
              <a:ext uri="{FF2B5EF4-FFF2-40B4-BE49-F238E27FC236}">
                <a16:creationId xmlns:a16="http://schemas.microsoft.com/office/drawing/2014/main" id="{A2F5ACF6-088E-4933-8B42-DE0D95C4B747}"/>
              </a:ext>
            </a:extLst>
          </p:cNvPr>
          <p:cNvSpPr>
            <a:spLocks noGrp="1"/>
          </p:cNvSpPr>
          <p:nvPr>
            <p:ph idx="1"/>
          </p:nvPr>
        </p:nvSpPr>
        <p:spPr/>
        <p:txBody>
          <a:bodyPr>
            <a:normAutofit/>
          </a:bodyPr>
          <a:lstStyle/>
          <a:p>
            <a:r>
              <a:rPr lang="en-GB" sz="3600" dirty="0"/>
              <a:t>Brief intro to Stratford Primary School</a:t>
            </a:r>
          </a:p>
          <a:p>
            <a:r>
              <a:rPr lang="en-GB" sz="3600" dirty="0"/>
              <a:t>EYFS (Early Years Foundation Stage)</a:t>
            </a:r>
          </a:p>
          <a:p>
            <a:r>
              <a:rPr lang="en-GB" sz="3600" dirty="0"/>
              <a:t>In the Classroom</a:t>
            </a:r>
          </a:p>
          <a:p>
            <a:r>
              <a:rPr lang="en-GB" sz="3600" dirty="0"/>
              <a:t>Support from Home</a:t>
            </a:r>
          </a:p>
          <a:p>
            <a:r>
              <a:rPr lang="en-GB" sz="3600" dirty="0"/>
              <a:t>Preparing for School</a:t>
            </a:r>
          </a:p>
        </p:txBody>
      </p:sp>
    </p:spTree>
    <p:extLst>
      <p:ext uri="{BB962C8B-B14F-4D97-AF65-F5344CB8AC3E}">
        <p14:creationId xmlns:p14="http://schemas.microsoft.com/office/powerpoint/2010/main" val="391264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1A7953-3853-4AE6-A178-466391397B7C}"/>
              </a:ext>
            </a:extLst>
          </p:cNvPr>
          <p:cNvPicPr>
            <a:picLocks noGrp="1" noChangeAspect="1"/>
          </p:cNvPicPr>
          <p:nvPr>
            <p:ph idx="1"/>
          </p:nvPr>
        </p:nvPicPr>
        <p:blipFill>
          <a:blip r:embed="rId2"/>
          <a:stretch>
            <a:fillRect/>
          </a:stretch>
        </p:blipFill>
        <p:spPr>
          <a:xfrm rot="5400000">
            <a:off x="2782604" y="-976380"/>
            <a:ext cx="6626793" cy="9290754"/>
          </a:xfrm>
          <a:prstGeom prst="rect">
            <a:avLst/>
          </a:prstGeom>
        </p:spPr>
      </p:pic>
      <p:sp>
        <p:nvSpPr>
          <p:cNvPr id="2" name="Title 1">
            <a:extLst>
              <a:ext uri="{FF2B5EF4-FFF2-40B4-BE49-F238E27FC236}">
                <a16:creationId xmlns:a16="http://schemas.microsoft.com/office/drawing/2014/main" id="{9DBD8865-0EED-410D-B1CB-B67719F62D8A}"/>
              </a:ext>
            </a:extLst>
          </p:cNvPr>
          <p:cNvSpPr>
            <a:spLocks noGrp="1"/>
          </p:cNvSpPr>
          <p:nvPr>
            <p:ph type="title"/>
          </p:nvPr>
        </p:nvSpPr>
        <p:spPr/>
        <p:txBody>
          <a:bodyPr/>
          <a:lstStyle/>
          <a:p>
            <a:r>
              <a:rPr lang="en-GB" dirty="0"/>
              <a:t>Buddies</a:t>
            </a:r>
          </a:p>
        </p:txBody>
      </p:sp>
    </p:spTree>
    <p:extLst>
      <p:ext uri="{BB962C8B-B14F-4D97-AF65-F5344CB8AC3E}">
        <p14:creationId xmlns:p14="http://schemas.microsoft.com/office/powerpoint/2010/main" val="309802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C5F6-70B9-45C3-BB0E-EF2049A0318E}"/>
              </a:ext>
            </a:extLst>
          </p:cNvPr>
          <p:cNvSpPr>
            <a:spLocks noGrp="1"/>
          </p:cNvSpPr>
          <p:nvPr>
            <p:ph type="title"/>
          </p:nvPr>
        </p:nvSpPr>
        <p:spPr/>
        <p:txBody>
          <a:bodyPr/>
          <a:lstStyle/>
          <a:p>
            <a:r>
              <a:rPr lang="en-GB" dirty="0"/>
              <a:t>Preparing for school</a:t>
            </a:r>
          </a:p>
        </p:txBody>
      </p:sp>
      <p:pic>
        <p:nvPicPr>
          <p:cNvPr id="5" name="Content Placeholder 4">
            <a:extLst>
              <a:ext uri="{FF2B5EF4-FFF2-40B4-BE49-F238E27FC236}">
                <a16:creationId xmlns:a16="http://schemas.microsoft.com/office/drawing/2014/main" id="{3756385C-B5D0-4979-891D-E18192496EE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62016" y="1761741"/>
            <a:ext cx="6298888" cy="4338359"/>
          </a:xfrm>
        </p:spPr>
      </p:pic>
    </p:spTree>
    <p:extLst>
      <p:ext uri="{BB962C8B-B14F-4D97-AF65-F5344CB8AC3E}">
        <p14:creationId xmlns:p14="http://schemas.microsoft.com/office/powerpoint/2010/main" val="3946163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1C1C-8CE6-4E68-AC37-ABA8D1085755}"/>
              </a:ext>
            </a:extLst>
          </p:cNvPr>
          <p:cNvSpPr>
            <a:spLocks noGrp="1"/>
          </p:cNvSpPr>
          <p:nvPr>
            <p:ph type="title"/>
          </p:nvPr>
        </p:nvSpPr>
        <p:spPr/>
        <p:txBody>
          <a:bodyPr/>
          <a:lstStyle/>
          <a:p>
            <a:r>
              <a:rPr lang="en-GB" dirty="0"/>
              <a:t>Book Bags and Uniform</a:t>
            </a:r>
          </a:p>
        </p:txBody>
      </p:sp>
      <p:sp>
        <p:nvSpPr>
          <p:cNvPr id="3" name="Content Placeholder 2">
            <a:extLst>
              <a:ext uri="{FF2B5EF4-FFF2-40B4-BE49-F238E27FC236}">
                <a16:creationId xmlns:a16="http://schemas.microsoft.com/office/drawing/2014/main" id="{1414E74D-2B54-4ECF-A3E6-B1E292F64860}"/>
              </a:ext>
            </a:extLst>
          </p:cNvPr>
          <p:cNvSpPr>
            <a:spLocks noGrp="1"/>
          </p:cNvSpPr>
          <p:nvPr>
            <p:ph idx="1"/>
          </p:nvPr>
        </p:nvSpPr>
        <p:spPr/>
        <p:txBody>
          <a:bodyPr/>
          <a:lstStyle/>
          <a:p>
            <a:r>
              <a:rPr lang="en-GB" dirty="0"/>
              <a:t>All children require a bookbag to carry Reading Records, School Letters and work etc. to and from school and home. </a:t>
            </a:r>
          </a:p>
          <a:p>
            <a:r>
              <a:rPr lang="en-GB" dirty="0"/>
              <a:t>Please name the book bag. Some parents like to attach a key-ring or decoration so that their child can immediately identify their own book bag. </a:t>
            </a:r>
          </a:p>
          <a:p>
            <a:r>
              <a:rPr lang="en-GB" dirty="0"/>
              <a:t> Book bags must be brought to school every single day. </a:t>
            </a:r>
          </a:p>
          <a:p>
            <a:r>
              <a:rPr lang="en-GB" dirty="0"/>
              <a:t>Please check them at home daily for any school letters or messages and to check Reading Records.</a:t>
            </a:r>
          </a:p>
          <a:p>
            <a:r>
              <a:rPr lang="en-GB" dirty="0"/>
              <a:t>We use the following suppliers: Alcester School </a:t>
            </a:r>
            <a:r>
              <a:rPr lang="en-GB" dirty="0" err="1"/>
              <a:t>Shop,Earth</a:t>
            </a:r>
            <a:r>
              <a:rPr lang="en-GB" dirty="0"/>
              <a:t> Uniform and Orchard clothing</a:t>
            </a:r>
          </a:p>
          <a:p>
            <a:r>
              <a:rPr lang="en-GB" dirty="0"/>
              <a:t>Please name every part of uniform in permanent marker or use labels. </a:t>
            </a:r>
          </a:p>
        </p:txBody>
      </p:sp>
      <p:pic>
        <p:nvPicPr>
          <p:cNvPr id="5" name="Picture 4">
            <a:extLst>
              <a:ext uri="{FF2B5EF4-FFF2-40B4-BE49-F238E27FC236}">
                <a16:creationId xmlns:a16="http://schemas.microsoft.com/office/drawing/2014/main" id="{CBE40FD7-B1A1-45AF-B25F-C1F49B360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4002" y="446089"/>
            <a:ext cx="2571750" cy="3429000"/>
          </a:xfrm>
          <a:prstGeom prst="rect">
            <a:avLst/>
          </a:prstGeom>
        </p:spPr>
      </p:pic>
    </p:spTree>
    <p:extLst>
      <p:ext uri="{BB962C8B-B14F-4D97-AF65-F5344CB8AC3E}">
        <p14:creationId xmlns:p14="http://schemas.microsoft.com/office/powerpoint/2010/main" val="296106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DB6D-6FB8-4469-BB57-48021A8BF0AE}"/>
              </a:ext>
            </a:extLst>
          </p:cNvPr>
          <p:cNvSpPr>
            <a:spLocks noGrp="1"/>
          </p:cNvSpPr>
          <p:nvPr>
            <p:ph type="title"/>
          </p:nvPr>
        </p:nvSpPr>
        <p:spPr/>
        <p:txBody>
          <a:bodyPr/>
          <a:lstStyle/>
          <a:p>
            <a:r>
              <a:rPr lang="en-GB" dirty="0"/>
              <a:t>Water bottles, PE kits, Forest School</a:t>
            </a:r>
          </a:p>
        </p:txBody>
      </p:sp>
      <p:sp>
        <p:nvSpPr>
          <p:cNvPr id="3" name="Content Placeholder 2">
            <a:extLst>
              <a:ext uri="{FF2B5EF4-FFF2-40B4-BE49-F238E27FC236}">
                <a16:creationId xmlns:a16="http://schemas.microsoft.com/office/drawing/2014/main" id="{6A8B00B3-49E4-42C9-AAD3-A3C12B27C049}"/>
              </a:ext>
            </a:extLst>
          </p:cNvPr>
          <p:cNvSpPr>
            <a:spLocks noGrp="1"/>
          </p:cNvSpPr>
          <p:nvPr>
            <p:ph idx="1"/>
          </p:nvPr>
        </p:nvSpPr>
        <p:spPr/>
        <p:txBody>
          <a:bodyPr>
            <a:normAutofit fontScale="92500"/>
          </a:bodyPr>
          <a:lstStyle/>
          <a:p>
            <a:r>
              <a:rPr lang="en-GB" dirty="0"/>
              <a:t>The school has water fountains but all children are encouraged to bring in a NAMED water bottle which can be taken home each day to be refilled. </a:t>
            </a:r>
          </a:p>
          <a:p>
            <a:r>
              <a:rPr lang="en-GB" dirty="0"/>
              <a:t> There should only be water in the water bottle not squash please. </a:t>
            </a:r>
          </a:p>
          <a:p>
            <a:r>
              <a:rPr lang="en-GB" dirty="0"/>
              <a:t> Reception will be starting PE lessons straight away</a:t>
            </a:r>
          </a:p>
          <a:p>
            <a:r>
              <a:rPr lang="en-GB" dirty="0"/>
              <a:t> Please ensure every part of the PE kit is named in permanent marker or with a name label as the whole class will be getting changed in close proximity at the same time! We will write names into any unnamed kit or jumpers that we find. </a:t>
            </a:r>
          </a:p>
          <a:p>
            <a:r>
              <a:rPr lang="en-GB" dirty="0"/>
              <a:t>PE Kits can be kept in school on your child’s peg and will be sent home every half term to be washed. </a:t>
            </a:r>
          </a:p>
          <a:p>
            <a:r>
              <a:rPr lang="en-GB" dirty="0"/>
              <a:t>Children go to the paddock weekly – they will need a bag of warm clothes which it doesn’t matter if they get dirty and wellies. We have puddle suits to wear. </a:t>
            </a:r>
          </a:p>
        </p:txBody>
      </p:sp>
      <p:pic>
        <p:nvPicPr>
          <p:cNvPr id="5" name="Picture 4">
            <a:extLst>
              <a:ext uri="{FF2B5EF4-FFF2-40B4-BE49-F238E27FC236}">
                <a16:creationId xmlns:a16="http://schemas.microsoft.com/office/drawing/2014/main" id="{8EFAD184-0F3E-4D01-9E96-79E42E5804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8399" y="344556"/>
            <a:ext cx="2972223" cy="2736574"/>
          </a:xfrm>
          <a:prstGeom prst="rect">
            <a:avLst/>
          </a:prstGeom>
        </p:spPr>
      </p:pic>
    </p:spTree>
    <p:extLst>
      <p:ext uri="{BB962C8B-B14F-4D97-AF65-F5344CB8AC3E}">
        <p14:creationId xmlns:p14="http://schemas.microsoft.com/office/powerpoint/2010/main" val="340821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C6CC-1E48-41D7-98AD-EC491D3D4143}"/>
              </a:ext>
            </a:extLst>
          </p:cNvPr>
          <p:cNvSpPr>
            <a:spLocks noGrp="1"/>
          </p:cNvSpPr>
          <p:nvPr>
            <p:ph type="title"/>
          </p:nvPr>
        </p:nvSpPr>
        <p:spPr/>
        <p:txBody>
          <a:bodyPr/>
          <a:lstStyle/>
          <a:p>
            <a:r>
              <a:rPr lang="en-GB" dirty="0"/>
              <a:t>Food and Drink in School</a:t>
            </a:r>
          </a:p>
        </p:txBody>
      </p:sp>
      <p:sp>
        <p:nvSpPr>
          <p:cNvPr id="3" name="Content Placeholder 2">
            <a:extLst>
              <a:ext uri="{FF2B5EF4-FFF2-40B4-BE49-F238E27FC236}">
                <a16:creationId xmlns:a16="http://schemas.microsoft.com/office/drawing/2014/main" id="{8B68F15E-AD14-48F3-99C2-AC01CABF17F0}"/>
              </a:ext>
            </a:extLst>
          </p:cNvPr>
          <p:cNvSpPr>
            <a:spLocks noGrp="1"/>
          </p:cNvSpPr>
          <p:nvPr>
            <p:ph idx="1"/>
          </p:nvPr>
        </p:nvSpPr>
        <p:spPr/>
        <p:txBody>
          <a:bodyPr/>
          <a:lstStyle/>
          <a:p>
            <a:r>
              <a:rPr lang="en-GB" dirty="0"/>
              <a:t>Reception children will have a snack table where they can help themselves to something to eat throughout the day</a:t>
            </a:r>
          </a:p>
          <a:p>
            <a:r>
              <a:rPr lang="en-GB" dirty="0"/>
              <a:t>Milk is free for your child up until they are 5 but you can register for them to continue having milk after this but you will need to pay for this. </a:t>
            </a:r>
          </a:p>
          <a:p>
            <a:r>
              <a:rPr lang="en-GB" dirty="0"/>
              <a:t>Snacks are provided for all Key Stage 1 children through a government scheme to help promote Healthy Eating. The snack is always a piece of fruit or vegetable, usually either an apple, banana, carrot, tomato, orange or raisins. We never know what will arrive – it is a surprise! </a:t>
            </a:r>
          </a:p>
          <a:p>
            <a:r>
              <a:rPr lang="en-GB" dirty="0"/>
              <a:t>You are welcome to provide your child with fruit or a vegetable from home for them to eat at snack time if it gives you peace of mind that it is a snack that they will eat. (No nuts, crisps, chocolate, fizzy drinks)</a:t>
            </a:r>
          </a:p>
        </p:txBody>
      </p:sp>
      <p:pic>
        <p:nvPicPr>
          <p:cNvPr id="5" name="Picture 4">
            <a:extLst>
              <a:ext uri="{FF2B5EF4-FFF2-40B4-BE49-F238E27FC236}">
                <a16:creationId xmlns:a16="http://schemas.microsoft.com/office/drawing/2014/main" id="{E56E4655-E63E-4FA9-8EC8-2180E96AEC5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69287" y="473766"/>
            <a:ext cx="2527852" cy="2527852"/>
          </a:xfrm>
          <a:prstGeom prst="rect">
            <a:avLst/>
          </a:prstGeom>
        </p:spPr>
      </p:pic>
    </p:spTree>
    <p:extLst>
      <p:ext uri="{BB962C8B-B14F-4D97-AF65-F5344CB8AC3E}">
        <p14:creationId xmlns:p14="http://schemas.microsoft.com/office/powerpoint/2010/main" val="305111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B28D-4C27-4644-9905-C85801C9950D}"/>
              </a:ext>
            </a:extLst>
          </p:cNvPr>
          <p:cNvSpPr>
            <a:spLocks noGrp="1"/>
          </p:cNvSpPr>
          <p:nvPr>
            <p:ph type="title"/>
          </p:nvPr>
        </p:nvSpPr>
        <p:spPr/>
        <p:txBody>
          <a:bodyPr/>
          <a:lstStyle/>
          <a:p>
            <a:r>
              <a:rPr lang="en-GB" dirty="0"/>
              <a:t>Lunchtime</a:t>
            </a:r>
          </a:p>
        </p:txBody>
      </p:sp>
      <p:sp>
        <p:nvSpPr>
          <p:cNvPr id="3" name="Content Placeholder 2">
            <a:extLst>
              <a:ext uri="{FF2B5EF4-FFF2-40B4-BE49-F238E27FC236}">
                <a16:creationId xmlns:a16="http://schemas.microsoft.com/office/drawing/2014/main" id="{2146A120-BBDB-49D9-A180-0E05906A8640}"/>
              </a:ext>
            </a:extLst>
          </p:cNvPr>
          <p:cNvSpPr>
            <a:spLocks noGrp="1"/>
          </p:cNvSpPr>
          <p:nvPr>
            <p:ph idx="1"/>
          </p:nvPr>
        </p:nvSpPr>
        <p:spPr/>
        <p:txBody>
          <a:bodyPr/>
          <a:lstStyle/>
          <a:p>
            <a:r>
              <a:rPr lang="en-GB" dirty="0"/>
              <a:t>All children eat their meals in the Hall and sit with their peers when eating. </a:t>
            </a:r>
          </a:p>
          <a:p>
            <a:r>
              <a:rPr lang="en-GB" dirty="0"/>
              <a:t> Children can choose to bring a packed lunch or book a hot or cold school meal. </a:t>
            </a:r>
          </a:p>
          <a:p>
            <a:r>
              <a:rPr lang="en-GB" dirty="0"/>
              <a:t>All Key Stage 1 children are eligible to receive a free school meal. Our School Meal provider is Class Caterer. Meals can be booked/managed online. Paid for through ParentPay</a:t>
            </a:r>
          </a:p>
          <a:p>
            <a:r>
              <a:rPr lang="en-GB" dirty="0"/>
              <a:t>Miss Hitchens and her team will stay with the children at the start of lunch to support them and ensure that they are having a go</a:t>
            </a:r>
          </a:p>
          <a:p>
            <a:r>
              <a:rPr lang="en-GB" dirty="0"/>
              <a:t>Please spend time teaching your child how to use their knife and fork</a:t>
            </a:r>
          </a:p>
          <a:p>
            <a:r>
              <a:rPr lang="en-GB" dirty="0"/>
              <a:t>We encourage children to try the food and will let you know if they are not eating.  (We have cereal and toast in school if children are still hungry)</a:t>
            </a:r>
          </a:p>
        </p:txBody>
      </p:sp>
      <p:pic>
        <p:nvPicPr>
          <p:cNvPr id="5" name="Picture 4">
            <a:extLst>
              <a:ext uri="{FF2B5EF4-FFF2-40B4-BE49-F238E27FC236}">
                <a16:creationId xmlns:a16="http://schemas.microsoft.com/office/drawing/2014/main" id="{D24C954C-AAA0-4663-9BB7-29F7D5DD97E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11826" y="193603"/>
            <a:ext cx="3089149" cy="1736798"/>
          </a:xfrm>
          <a:prstGeom prst="rect">
            <a:avLst/>
          </a:prstGeom>
        </p:spPr>
      </p:pic>
    </p:spTree>
    <p:extLst>
      <p:ext uri="{BB962C8B-B14F-4D97-AF65-F5344CB8AC3E}">
        <p14:creationId xmlns:p14="http://schemas.microsoft.com/office/powerpoint/2010/main" val="1482305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1E5B-9DB5-49AE-99E8-A0691E172032}"/>
              </a:ext>
            </a:extLst>
          </p:cNvPr>
          <p:cNvSpPr>
            <a:spLocks noGrp="1"/>
          </p:cNvSpPr>
          <p:nvPr>
            <p:ph type="title"/>
          </p:nvPr>
        </p:nvSpPr>
        <p:spPr/>
        <p:txBody>
          <a:bodyPr/>
          <a:lstStyle/>
          <a:p>
            <a:r>
              <a:rPr lang="en-GB" dirty="0"/>
              <a:t>Transition into school</a:t>
            </a:r>
          </a:p>
        </p:txBody>
      </p:sp>
      <p:sp>
        <p:nvSpPr>
          <p:cNvPr id="3" name="Content Placeholder 2">
            <a:extLst>
              <a:ext uri="{FF2B5EF4-FFF2-40B4-BE49-F238E27FC236}">
                <a16:creationId xmlns:a16="http://schemas.microsoft.com/office/drawing/2014/main" id="{DD9A9669-6307-4719-88B7-76E2B418203B}"/>
              </a:ext>
            </a:extLst>
          </p:cNvPr>
          <p:cNvSpPr>
            <a:spLocks noGrp="1"/>
          </p:cNvSpPr>
          <p:nvPr>
            <p:ph idx="1"/>
          </p:nvPr>
        </p:nvSpPr>
        <p:spPr/>
        <p:txBody>
          <a:bodyPr/>
          <a:lstStyle/>
          <a:p>
            <a:r>
              <a:rPr lang="en-GB" dirty="0"/>
              <a:t>We are already starting to connect with nurseries to gain as much information as we can about your child</a:t>
            </a:r>
          </a:p>
          <a:p>
            <a:r>
              <a:rPr lang="en-GB" dirty="0"/>
              <a:t>If your child has a sibling in school we are assuming that we already have a good relationship with you and know your children so are not offering a home visit unless you feel it is vital. </a:t>
            </a:r>
          </a:p>
          <a:p>
            <a:r>
              <a:rPr lang="en-GB" dirty="0"/>
              <a:t>All other families who are new to our school we are planning to visit you in your home to get to know your child even more and see them in an environment where they are comfortable. It is a very useful opportunity for you to share any concerns that you may have about your child starting school, as well as give you and your child the chance to meet the staff they will be with each day in school.</a:t>
            </a:r>
          </a:p>
        </p:txBody>
      </p:sp>
      <p:pic>
        <p:nvPicPr>
          <p:cNvPr id="5" name="Picture 4">
            <a:extLst>
              <a:ext uri="{FF2B5EF4-FFF2-40B4-BE49-F238E27FC236}">
                <a16:creationId xmlns:a16="http://schemas.microsoft.com/office/drawing/2014/main" id="{B574A8DE-67EA-4610-905C-35783DDAF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1041" y="527258"/>
            <a:ext cx="2449996" cy="3266661"/>
          </a:xfrm>
          <a:prstGeom prst="rect">
            <a:avLst/>
          </a:prstGeom>
        </p:spPr>
      </p:pic>
    </p:spTree>
    <p:extLst>
      <p:ext uri="{BB962C8B-B14F-4D97-AF65-F5344CB8AC3E}">
        <p14:creationId xmlns:p14="http://schemas.microsoft.com/office/powerpoint/2010/main" val="926693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8AD5-71E7-402A-BFF6-B0264FB2B1F1}"/>
              </a:ext>
            </a:extLst>
          </p:cNvPr>
          <p:cNvSpPr>
            <a:spLocks noGrp="1"/>
          </p:cNvSpPr>
          <p:nvPr>
            <p:ph type="title"/>
          </p:nvPr>
        </p:nvSpPr>
        <p:spPr/>
        <p:txBody>
          <a:bodyPr/>
          <a:lstStyle/>
          <a:p>
            <a:r>
              <a:rPr lang="en-GB" dirty="0"/>
              <a:t>Our top tips….</a:t>
            </a:r>
          </a:p>
        </p:txBody>
      </p:sp>
      <p:sp>
        <p:nvSpPr>
          <p:cNvPr id="3" name="Content Placeholder 2">
            <a:extLst>
              <a:ext uri="{FF2B5EF4-FFF2-40B4-BE49-F238E27FC236}">
                <a16:creationId xmlns:a16="http://schemas.microsoft.com/office/drawing/2014/main" id="{42C4F58E-020E-4D5D-AB53-F2F5E3EECBE0}"/>
              </a:ext>
            </a:extLst>
          </p:cNvPr>
          <p:cNvSpPr>
            <a:spLocks noGrp="1"/>
          </p:cNvSpPr>
          <p:nvPr>
            <p:ph idx="1"/>
          </p:nvPr>
        </p:nvSpPr>
        <p:spPr/>
        <p:txBody>
          <a:bodyPr>
            <a:normAutofit fontScale="85000" lnSpcReduction="10000"/>
          </a:bodyPr>
          <a:lstStyle/>
          <a:p>
            <a:r>
              <a:rPr lang="en-GB" dirty="0"/>
              <a:t>Name EVERYTHING in permanent marker with your child’s name and class. Biro washes off very quickly. Coats, hats, gloves, PE bag, PE kits, plimsolls, JUMPERS, school shirts, trousers. Alternatively you can buy iron-on or even better stick-on name labels online. </a:t>
            </a:r>
          </a:p>
          <a:p>
            <a:r>
              <a:rPr lang="en-GB" dirty="0"/>
              <a:t> Check that your child’s winter coat has a zip that is easy to do up. Some zips are impossible for the child to do themselves! Practise putting on and doing up coats, it is really helpful as it develops children's sense of independence. </a:t>
            </a:r>
          </a:p>
          <a:p>
            <a:r>
              <a:rPr lang="en-GB" dirty="0"/>
              <a:t> When choosing school shoes, ones with Velcro instead of shoelaces are helpful for younger children. Shoes need to be sensible, flat, black shoes – no sandals or open-toed shoes please. </a:t>
            </a:r>
          </a:p>
          <a:p>
            <a:r>
              <a:rPr lang="en-GB" dirty="0"/>
              <a:t>Help your child feel comfortable and able to go to the loo themselves. Encourage them to be independent and able to look after themselves. If they can’t undo their trousers put them in joggers. </a:t>
            </a:r>
          </a:p>
          <a:p>
            <a:r>
              <a:rPr lang="en-GB" dirty="0"/>
              <a:t>Your child is now joining a class of 30 children; they will have good days and bad days…this is normal. Help them to understand if they do not like something that another child says or does to use ‘Stop it </a:t>
            </a:r>
            <a:r>
              <a:rPr lang="en-GB" dirty="0" err="1"/>
              <a:t>please..with</a:t>
            </a:r>
            <a:r>
              <a:rPr lang="en-GB" dirty="0"/>
              <a:t> the behaviour they want to stop.’  How to share. </a:t>
            </a:r>
          </a:p>
        </p:txBody>
      </p:sp>
      <p:pic>
        <p:nvPicPr>
          <p:cNvPr id="5" name="Picture 4">
            <a:extLst>
              <a:ext uri="{FF2B5EF4-FFF2-40B4-BE49-F238E27FC236}">
                <a16:creationId xmlns:a16="http://schemas.microsoft.com/office/drawing/2014/main" id="{F527748E-1C0F-463F-9440-221557FCF2E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2487" y="196546"/>
            <a:ext cx="2475637" cy="1858088"/>
          </a:xfrm>
          <a:prstGeom prst="rect">
            <a:avLst/>
          </a:prstGeom>
        </p:spPr>
      </p:pic>
    </p:spTree>
    <p:extLst>
      <p:ext uri="{BB962C8B-B14F-4D97-AF65-F5344CB8AC3E}">
        <p14:creationId xmlns:p14="http://schemas.microsoft.com/office/powerpoint/2010/main" val="3662590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A3F8F-B4A1-479A-B1EF-B5A05EBCE12E}"/>
              </a:ext>
            </a:extLst>
          </p:cNvPr>
          <p:cNvSpPr>
            <a:spLocks noGrp="1"/>
          </p:cNvSpPr>
          <p:nvPr>
            <p:ph type="title"/>
          </p:nvPr>
        </p:nvSpPr>
        <p:spPr/>
        <p:txBody>
          <a:bodyPr/>
          <a:lstStyle/>
          <a:p>
            <a:r>
              <a:rPr lang="en-GB" dirty="0"/>
              <a:t>Other things you can do to help…</a:t>
            </a:r>
          </a:p>
        </p:txBody>
      </p:sp>
      <p:sp>
        <p:nvSpPr>
          <p:cNvPr id="3" name="Content Placeholder 2">
            <a:extLst>
              <a:ext uri="{FF2B5EF4-FFF2-40B4-BE49-F238E27FC236}">
                <a16:creationId xmlns:a16="http://schemas.microsoft.com/office/drawing/2014/main" id="{90B7B7CD-A80E-493D-93C7-92F79B8B4CBC}"/>
              </a:ext>
            </a:extLst>
          </p:cNvPr>
          <p:cNvSpPr>
            <a:spLocks noGrp="1"/>
          </p:cNvSpPr>
          <p:nvPr>
            <p:ph idx="1"/>
          </p:nvPr>
        </p:nvSpPr>
        <p:spPr/>
        <p:txBody>
          <a:bodyPr/>
          <a:lstStyle/>
          <a:p>
            <a:r>
              <a:rPr lang="en-GB" dirty="0"/>
              <a:t>Lots of counting, both reciting and counting objects accurately. </a:t>
            </a:r>
          </a:p>
          <a:p>
            <a:r>
              <a:rPr lang="en-GB" dirty="0"/>
              <a:t>Learning to recognise numbers. </a:t>
            </a:r>
          </a:p>
          <a:p>
            <a:r>
              <a:rPr lang="en-GB" dirty="0"/>
              <a:t>Lots of drawing, colouring, Playdoh and Lego to help build up hand strength. </a:t>
            </a:r>
          </a:p>
          <a:p>
            <a:r>
              <a:rPr lang="en-GB" dirty="0"/>
              <a:t> Lots of talking; promoting communication by discussing what you do over the summer etc.</a:t>
            </a:r>
          </a:p>
          <a:p>
            <a:r>
              <a:rPr lang="en-GB" dirty="0"/>
              <a:t>Spend time with other people so they get used to being without you</a:t>
            </a:r>
          </a:p>
        </p:txBody>
      </p:sp>
    </p:spTree>
    <p:extLst>
      <p:ext uri="{BB962C8B-B14F-4D97-AF65-F5344CB8AC3E}">
        <p14:creationId xmlns:p14="http://schemas.microsoft.com/office/powerpoint/2010/main" val="2118875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BBD7-785D-49FA-8F83-679895DFE574}"/>
              </a:ext>
            </a:extLst>
          </p:cNvPr>
          <p:cNvSpPr>
            <a:spLocks noGrp="1"/>
          </p:cNvSpPr>
          <p:nvPr>
            <p:ph type="title"/>
          </p:nvPr>
        </p:nvSpPr>
        <p:spPr/>
        <p:txBody>
          <a:bodyPr/>
          <a:lstStyle/>
          <a:p>
            <a:r>
              <a:rPr lang="en-GB" dirty="0"/>
              <a:t>Breakfast club and Wraparound care</a:t>
            </a:r>
          </a:p>
        </p:txBody>
      </p:sp>
      <p:sp>
        <p:nvSpPr>
          <p:cNvPr id="3" name="Content Placeholder 2">
            <a:extLst>
              <a:ext uri="{FF2B5EF4-FFF2-40B4-BE49-F238E27FC236}">
                <a16:creationId xmlns:a16="http://schemas.microsoft.com/office/drawing/2014/main" id="{5C6F9EE2-1F57-4A81-B79A-48CEE109529C}"/>
              </a:ext>
            </a:extLst>
          </p:cNvPr>
          <p:cNvSpPr>
            <a:spLocks noGrp="1"/>
          </p:cNvSpPr>
          <p:nvPr>
            <p:ph idx="1"/>
          </p:nvPr>
        </p:nvSpPr>
        <p:spPr>
          <a:xfrm>
            <a:off x="677334" y="1404731"/>
            <a:ext cx="8596668" cy="4636632"/>
          </a:xfrm>
        </p:spPr>
        <p:txBody>
          <a:bodyPr/>
          <a:lstStyle/>
          <a:p>
            <a:r>
              <a:rPr lang="en-GB" dirty="0"/>
              <a:t>We offer breakfast club every day from 8am. You can book this through our website. An after school club also runs 3.30pm to 6pm. We also offer a range of other clubs e.g. multi-sports, art… </a:t>
            </a:r>
          </a:p>
        </p:txBody>
      </p:sp>
      <p:pic>
        <p:nvPicPr>
          <p:cNvPr id="4" name="Picture 3">
            <a:extLst>
              <a:ext uri="{FF2B5EF4-FFF2-40B4-BE49-F238E27FC236}">
                <a16:creationId xmlns:a16="http://schemas.microsoft.com/office/drawing/2014/main" id="{12636143-C7AB-40D9-9782-FF30C31E7D45}"/>
              </a:ext>
            </a:extLst>
          </p:cNvPr>
          <p:cNvPicPr>
            <a:picLocks noChangeAspect="1"/>
          </p:cNvPicPr>
          <p:nvPr/>
        </p:nvPicPr>
        <p:blipFill rotWithShape="1">
          <a:blip r:embed="rId2"/>
          <a:srcRect t="11600" r="2826" b="9038"/>
          <a:stretch/>
        </p:blipFill>
        <p:spPr>
          <a:xfrm>
            <a:off x="927651" y="2854533"/>
            <a:ext cx="8596667" cy="3947351"/>
          </a:xfrm>
          <a:prstGeom prst="rect">
            <a:avLst/>
          </a:prstGeom>
        </p:spPr>
      </p:pic>
    </p:spTree>
    <p:extLst>
      <p:ext uri="{BB962C8B-B14F-4D97-AF65-F5344CB8AC3E}">
        <p14:creationId xmlns:p14="http://schemas.microsoft.com/office/powerpoint/2010/main" val="231098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080E-8495-467D-8381-6B04D72846C1}"/>
              </a:ext>
            </a:extLst>
          </p:cNvPr>
          <p:cNvSpPr>
            <a:spLocks noGrp="1"/>
          </p:cNvSpPr>
          <p:nvPr>
            <p:ph type="title"/>
          </p:nvPr>
        </p:nvSpPr>
        <p:spPr>
          <a:xfrm>
            <a:off x="677333" y="609600"/>
            <a:ext cx="9619605" cy="1320800"/>
          </a:xfrm>
        </p:spPr>
        <p:txBody>
          <a:bodyPr/>
          <a:lstStyle/>
          <a:p>
            <a:r>
              <a:rPr lang="en-GB" dirty="0"/>
              <a:t>Stratford Primary School – established 1823</a:t>
            </a:r>
          </a:p>
        </p:txBody>
      </p:sp>
      <p:pic>
        <p:nvPicPr>
          <p:cNvPr id="11" name="Picture 10">
            <a:extLst>
              <a:ext uri="{FF2B5EF4-FFF2-40B4-BE49-F238E27FC236}">
                <a16:creationId xmlns:a16="http://schemas.microsoft.com/office/drawing/2014/main" id="{BDB29845-DB35-45CE-9B7A-975ECFCCD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1787" y="2761298"/>
            <a:ext cx="2572095" cy="1929071"/>
          </a:xfrm>
          <a:prstGeom prst="rect">
            <a:avLst/>
          </a:prstGeom>
        </p:spPr>
      </p:pic>
      <p:sp>
        <p:nvSpPr>
          <p:cNvPr id="28" name="Rectangle 27">
            <a:extLst>
              <a:ext uri="{FF2B5EF4-FFF2-40B4-BE49-F238E27FC236}">
                <a16:creationId xmlns:a16="http://schemas.microsoft.com/office/drawing/2014/main" id="{601D712E-D59B-4E29-A826-65C4EA461AD3}"/>
              </a:ext>
            </a:extLst>
          </p:cNvPr>
          <p:cNvSpPr/>
          <p:nvPr/>
        </p:nvSpPr>
        <p:spPr>
          <a:xfrm>
            <a:off x="508001" y="1270000"/>
            <a:ext cx="10239022" cy="923330"/>
          </a:xfrm>
          <a:prstGeom prst="rect">
            <a:avLst/>
          </a:prstGeom>
        </p:spPr>
        <p:txBody>
          <a:bodyPr wrap="square">
            <a:spAutoFit/>
          </a:bodyPr>
          <a:lstStyle/>
          <a:p>
            <a:r>
              <a:rPr lang="en-GB" dirty="0">
                <a:solidFill>
                  <a:srgbClr val="C00000"/>
                </a:solidFill>
                <a:latin typeface="Arial" panose="020B0604020202020204" pitchFamily="34" charset="0"/>
              </a:rPr>
              <a:t>Our vision – To create a happy place, where children and adults learn and flourish in a creative, rewarding atmosphere and are given as many opportunities &amp; experiences to increase their life chances and careers. </a:t>
            </a:r>
            <a:endParaRPr lang="en-GB" dirty="0">
              <a:solidFill>
                <a:srgbClr val="C00000"/>
              </a:solidFill>
            </a:endParaRPr>
          </a:p>
        </p:txBody>
      </p:sp>
      <p:pic>
        <p:nvPicPr>
          <p:cNvPr id="29" name="Picture 28" descr="C:\Users\humphriss.g\AppData\Local\Microsoft\Windows\INetCache\Content.Word\Ofsted_Outstanding_OP_Colour.jpg">
            <a:extLst>
              <a:ext uri="{FF2B5EF4-FFF2-40B4-BE49-F238E27FC236}">
                <a16:creationId xmlns:a16="http://schemas.microsoft.com/office/drawing/2014/main" id="{484A37F3-B5E1-4EA8-83EC-06D8C2C3B81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4023" y="251656"/>
            <a:ext cx="1089976" cy="1376288"/>
          </a:xfrm>
          <a:prstGeom prst="rect">
            <a:avLst/>
          </a:prstGeom>
          <a:noFill/>
          <a:ln>
            <a:noFill/>
          </a:ln>
        </p:spPr>
      </p:pic>
      <p:pic>
        <p:nvPicPr>
          <p:cNvPr id="4" name="Picture 3">
            <a:extLst>
              <a:ext uri="{FF2B5EF4-FFF2-40B4-BE49-F238E27FC236}">
                <a16:creationId xmlns:a16="http://schemas.microsoft.com/office/drawing/2014/main" id="{C7BCE584-D571-47D8-BBF5-1B3392FD6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5911" y="4636449"/>
            <a:ext cx="2924438" cy="2193329"/>
          </a:xfrm>
          <a:prstGeom prst="rect">
            <a:avLst/>
          </a:prstGeom>
        </p:spPr>
      </p:pic>
      <p:pic>
        <p:nvPicPr>
          <p:cNvPr id="6" name="Picture 5">
            <a:extLst>
              <a:ext uri="{FF2B5EF4-FFF2-40B4-BE49-F238E27FC236}">
                <a16:creationId xmlns:a16="http://schemas.microsoft.com/office/drawing/2014/main" id="{476FF617-9664-4982-BC74-AFB2D699A3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4229461"/>
            <a:ext cx="3429461" cy="2572095"/>
          </a:xfrm>
          <a:prstGeom prst="rect">
            <a:avLst/>
          </a:prstGeom>
        </p:spPr>
      </p:pic>
      <p:pic>
        <p:nvPicPr>
          <p:cNvPr id="8" name="Picture 7">
            <a:extLst>
              <a:ext uri="{FF2B5EF4-FFF2-40B4-BE49-F238E27FC236}">
                <a16:creationId xmlns:a16="http://schemas.microsoft.com/office/drawing/2014/main" id="{5B5ADA6E-AD9B-42C2-85A8-1FBB34451A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2622" y="1909506"/>
            <a:ext cx="3313211" cy="2484908"/>
          </a:xfrm>
          <a:prstGeom prst="rect">
            <a:avLst/>
          </a:prstGeom>
        </p:spPr>
      </p:pic>
      <p:pic>
        <p:nvPicPr>
          <p:cNvPr id="10" name="Picture 9">
            <a:extLst>
              <a:ext uri="{FF2B5EF4-FFF2-40B4-BE49-F238E27FC236}">
                <a16:creationId xmlns:a16="http://schemas.microsoft.com/office/drawing/2014/main" id="{CEC1E4C6-9B76-478B-BC8D-E84EBFB863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115322" y="2928443"/>
            <a:ext cx="3909256" cy="2931942"/>
          </a:xfrm>
          <a:prstGeom prst="rect">
            <a:avLst/>
          </a:prstGeom>
        </p:spPr>
      </p:pic>
    </p:spTree>
    <p:extLst>
      <p:ext uri="{BB962C8B-B14F-4D97-AF65-F5344CB8AC3E}">
        <p14:creationId xmlns:p14="http://schemas.microsoft.com/office/powerpoint/2010/main" val="3471094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Medium" panose="00000500000000000000" pitchFamily="2" charset="0"/>
              </a:rPr>
              <a:t>Communication and Paperwork</a:t>
            </a:r>
          </a:p>
        </p:txBody>
      </p:sp>
      <p:sp>
        <p:nvSpPr>
          <p:cNvPr id="3" name="Content Placeholder 2"/>
          <p:cNvSpPr>
            <a:spLocks noGrp="1"/>
          </p:cNvSpPr>
          <p:nvPr>
            <p:ph idx="1"/>
          </p:nvPr>
        </p:nvSpPr>
        <p:spPr>
          <a:xfrm>
            <a:off x="677334" y="1258957"/>
            <a:ext cx="6717379" cy="4890052"/>
          </a:xfrm>
        </p:spPr>
        <p:txBody>
          <a:bodyPr>
            <a:noAutofit/>
          </a:bodyPr>
          <a:lstStyle/>
          <a:p>
            <a:r>
              <a:rPr lang="en-GB" dirty="0">
                <a:latin typeface="SassoonPrimaryInfantMedium" panose="00000500000000000000" pitchFamily="2" charset="0"/>
              </a:rPr>
              <a:t>Please make sure all paperwork is completed and given to school office</a:t>
            </a:r>
          </a:p>
          <a:p>
            <a:r>
              <a:rPr lang="en-GB" dirty="0">
                <a:latin typeface="SassoonPrimaryInfantMedium" panose="00000500000000000000" pitchFamily="2" charset="0"/>
              </a:rPr>
              <a:t>Ensure we have multiple contact numbers and up-to-date emergency phone numbers.</a:t>
            </a:r>
          </a:p>
          <a:p>
            <a:r>
              <a:rPr lang="en-GB" dirty="0">
                <a:latin typeface="SassoonPrimaryInfantMedium" panose="00000500000000000000" pitchFamily="2" charset="0"/>
              </a:rPr>
              <a:t>If there is any change to normal pick up then please let the office know and provide a password</a:t>
            </a:r>
          </a:p>
          <a:p>
            <a:r>
              <a:rPr lang="en-GB" dirty="0">
                <a:latin typeface="SassoonPrimaryInfantMedium" panose="00000500000000000000" pitchFamily="2" charset="0"/>
              </a:rPr>
              <a:t>Letters in book bags!</a:t>
            </a:r>
          </a:p>
          <a:p>
            <a:r>
              <a:rPr lang="en-GB" dirty="0">
                <a:latin typeface="SassoonPrimaryInfantMedium" panose="00000500000000000000" pitchFamily="2" charset="0"/>
              </a:rPr>
              <a:t>Weekly newsletter</a:t>
            </a:r>
          </a:p>
          <a:p>
            <a:r>
              <a:rPr lang="en-GB" dirty="0">
                <a:latin typeface="SassoonPrimaryInfantMedium" panose="00000500000000000000" pitchFamily="2" charset="0"/>
              </a:rPr>
              <a:t>Parent workshops, meet the teacher and topic sharing.</a:t>
            </a:r>
          </a:p>
          <a:p>
            <a:r>
              <a:rPr lang="en-GB" dirty="0">
                <a:latin typeface="SassoonPrimaryInfantMedium" panose="00000500000000000000" pitchFamily="2" charset="0"/>
              </a:rPr>
              <a:t>Telephone us</a:t>
            </a:r>
          </a:p>
          <a:p>
            <a:r>
              <a:rPr lang="en-GB" dirty="0">
                <a:latin typeface="SassoonPrimaryInfantMedium" panose="00000500000000000000" pitchFamily="2" charset="0"/>
              </a:rPr>
              <a:t>If you need to speak with Miss Hitchens  or Mrs Banks/Ms Hartley  catch them on the door, a note can go in book bags or a phone call to the office. We will get in touch as soon as we are able to organise an appointment.</a:t>
            </a:r>
          </a:p>
        </p:txBody>
      </p:sp>
      <p:pic>
        <p:nvPicPr>
          <p:cNvPr id="8" name="Picture 7">
            <a:extLst>
              <a:ext uri="{FF2B5EF4-FFF2-40B4-BE49-F238E27FC236}">
                <a16:creationId xmlns:a16="http://schemas.microsoft.com/office/drawing/2014/main" id="{DB74960E-EFF6-453F-87BE-389EFB7A8AF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28064" y="1978991"/>
            <a:ext cx="3886602" cy="3054626"/>
          </a:xfrm>
          <a:prstGeom prst="rect">
            <a:avLst/>
          </a:prstGeom>
        </p:spPr>
      </p:pic>
    </p:spTree>
    <p:extLst>
      <p:ext uri="{BB962C8B-B14F-4D97-AF65-F5344CB8AC3E}">
        <p14:creationId xmlns:p14="http://schemas.microsoft.com/office/powerpoint/2010/main" val="332427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3AE1-614F-454E-97FE-EFD906D0BBC0}"/>
              </a:ext>
            </a:extLst>
          </p:cNvPr>
          <p:cNvSpPr>
            <a:spLocks noGrp="1"/>
          </p:cNvSpPr>
          <p:nvPr>
            <p:ph type="title"/>
          </p:nvPr>
        </p:nvSpPr>
        <p:spPr/>
        <p:txBody>
          <a:bodyPr/>
          <a:lstStyle/>
          <a:p>
            <a:r>
              <a:rPr lang="en-GB" dirty="0"/>
              <a:t>An introduction to our website</a:t>
            </a:r>
            <a:br>
              <a:rPr lang="en-GB" dirty="0"/>
            </a:br>
            <a:r>
              <a:rPr lang="en-GB" dirty="0"/>
              <a:t>www.stratfordprimary.co.uk</a:t>
            </a:r>
          </a:p>
        </p:txBody>
      </p:sp>
      <p:pic>
        <p:nvPicPr>
          <p:cNvPr id="3" name="Picture 2">
            <a:extLst>
              <a:ext uri="{FF2B5EF4-FFF2-40B4-BE49-F238E27FC236}">
                <a16:creationId xmlns:a16="http://schemas.microsoft.com/office/drawing/2014/main" id="{DB40DBC0-C84F-4E31-957F-BD6749112971}"/>
              </a:ext>
            </a:extLst>
          </p:cNvPr>
          <p:cNvPicPr>
            <a:picLocks noChangeAspect="1"/>
          </p:cNvPicPr>
          <p:nvPr/>
        </p:nvPicPr>
        <p:blipFill rotWithShape="1">
          <a:blip r:embed="rId2"/>
          <a:srcRect l="978" t="13896" b="5486"/>
          <a:stretch/>
        </p:blipFill>
        <p:spPr>
          <a:xfrm>
            <a:off x="677334" y="2069566"/>
            <a:ext cx="10243929" cy="4689043"/>
          </a:xfrm>
          <a:prstGeom prst="rect">
            <a:avLst/>
          </a:prstGeom>
        </p:spPr>
      </p:pic>
    </p:spTree>
    <p:extLst>
      <p:ext uri="{BB962C8B-B14F-4D97-AF65-F5344CB8AC3E}">
        <p14:creationId xmlns:p14="http://schemas.microsoft.com/office/powerpoint/2010/main" val="3995413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1195-A82C-4182-B619-AA54F2DB10A9}"/>
              </a:ext>
            </a:extLst>
          </p:cNvPr>
          <p:cNvSpPr>
            <a:spLocks noGrp="1"/>
          </p:cNvSpPr>
          <p:nvPr>
            <p:ph type="title"/>
          </p:nvPr>
        </p:nvSpPr>
        <p:spPr>
          <a:xfrm>
            <a:off x="677334" y="609600"/>
            <a:ext cx="10295466" cy="1391478"/>
          </a:xfrm>
        </p:spPr>
        <p:txBody>
          <a:bodyPr>
            <a:normAutofit/>
          </a:bodyPr>
          <a:lstStyle/>
          <a:p>
            <a:pPr algn="ctr"/>
            <a:r>
              <a:rPr lang="en-GB" dirty="0">
                <a:solidFill>
                  <a:srgbClr val="00B0F0"/>
                </a:solidFill>
              </a:rPr>
              <a:t>We have- </a:t>
            </a:r>
            <a:r>
              <a:rPr lang="en-GB" dirty="0">
                <a:solidFill>
                  <a:schemeClr val="tx1"/>
                </a:solidFill>
              </a:rPr>
              <a:t>Instagram - </a:t>
            </a:r>
            <a:r>
              <a:rPr lang="en-GB" dirty="0" err="1">
                <a:solidFill>
                  <a:schemeClr val="tx1"/>
                </a:solidFill>
              </a:rPr>
              <a:t>stratforduponavonprimary</a:t>
            </a:r>
            <a:endParaRPr lang="en-GB" dirty="0">
              <a:solidFill>
                <a:schemeClr val="tx1"/>
              </a:solidFill>
            </a:endParaRPr>
          </a:p>
        </p:txBody>
      </p:sp>
      <p:pic>
        <p:nvPicPr>
          <p:cNvPr id="4" name="Content Placeholder 3">
            <a:extLst>
              <a:ext uri="{FF2B5EF4-FFF2-40B4-BE49-F238E27FC236}">
                <a16:creationId xmlns:a16="http://schemas.microsoft.com/office/drawing/2014/main" id="{83D8D825-AE5E-4582-BC1F-89475D5250C8}"/>
              </a:ext>
            </a:extLst>
          </p:cNvPr>
          <p:cNvPicPr>
            <a:picLocks noGrp="1" noChangeAspect="1"/>
          </p:cNvPicPr>
          <p:nvPr>
            <p:ph idx="1"/>
          </p:nvPr>
        </p:nvPicPr>
        <p:blipFill rotWithShape="1">
          <a:blip r:embed="rId2"/>
          <a:srcRect l="21305" t="4768" r="29362"/>
          <a:stretch/>
        </p:blipFill>
        <p:spPr>
          <a:xfrm>
            <a:off x="914400" y="2279528"/>
            <a:ext cx="3771288" cy="4093050"/>
          </a:xfrm>
          <a:prstGeom prst="rect">
            <a:avLst/>
          </a:prstGeom>
        </p:spPr>
      </p:pic>
      <p:pic>
        <p:nvPicPr>
          <p:cNvPr id="3" name="Picture 2">
            <a:extLst>
              <a:ext uri="{FF2B5EF4-FFF2-40B4-BE49-F238E27FC236}">
                <a16:creationId xmlns:a16="http://schemas.microsoft.com/office/drawing/2014/main" id="{F5B6C1B1-9B0E-48CD-A92B-673985D5470C}"/>
              </a:ext>
            </a:extLst>
          </p:cNvPr>
          <p:cNvPicPr>
            <a:picLocks noChangeAspect="1"/>
          </p:cNvPicPr>
          <p:nvPr/>
        </p:nvPicPr>
        <p:blipFill>
          <a:blip r:embed="rId3"/>
          <a:stretch>
            <a:fillRect/>
          </a:stretch>
        </p:blipFill>
        <p:spPr>
          <a:xfrm>
            <a:off x="5294905" y="2539999"/>
            <a:ext cx="6251611" cy="3514815"/>
          </a:xfrm>
          <a:prstGeom prst="rect">
            <a:avLst/>
          </a:prstGeom>
        </p:spPr>
      </p:pic>
    </p:spTree>
    <p:extLst>
      <p:ext uri="{BB962C8B-B14F-4D97-AF65-F5344CB8AC3E}">
        <p14:creationId xmlns:p14="http://schemas.microsoft.com/office/powerpoint/2010/main" val="3200162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259273-3099-462D-B07F-01E4E3CE4C88}"/>
              </a:ext>
            </a:extLst>
          </p:cNvPr>
          <p:cNvSpPr>
            <a:spLocks noGrp="1"/>
          </p:cNvSpPr>
          <p:nvPr>
            <p:ph type="title"/>
          </p:nvPr>
        </p:nvSpPr>
        <p:spPr/>
        <p:txBody>
          <a:bodyPr/>
          <a:lstStyle/>
          <a:p>
            <a:r>
              <a:rPr lang="en-GB" dirty="0"/>
              <a:t>Some other things… </a:t>
            </a:r>
          </a:p>
        </p:txBody>
      </p:sp>
      <p:sp>
        <p:nvSpPr>
          <p:cNvPr id="5" name="Content Placeholder 4">
            <a:extLst>
              <a:ext uri="{FF2B5EF4-FFF2-40B4-BE49-F238E27FC236}">
                <a16:creationId xmlns:a16="http://schemas.microsoft.com/office/drawing/2014/main" id="{EB68E452-31D8-4EC8-9371-E47BC87EECF5}"/>
              </a:ext>
            </a:extLst>
          </p:cNvPr>
          <p:cNvSpPr>
            <a:spLocks noGrp="1"/>
          </p:cNvSpPr>
          <p:nvPr>
            <p:ph idx="1"/>
          </p:nvPr>
        </p:nvSpPr>
        <p:spPr/>
        <p:txBody>
          <a:bodyPr>
            <a:normAutofit lnSpcReduction="10000"/>
          </a:bodyPr>
          <a:lstStyle/>
          <a:p>
            <a:r>
              <a:rPr lang="en-GB" dirty="0"/>
              <a:t>Community Academies Trust</a:t>
            </a:r>
          </a:p>
          <a:p>
            <a:r>
              <a:rPr lang="en-GB" dirty="0"/>
              <a:t>Governors – School Standards Committee</a:t>
            </a:r>
          </a:p>
          <a:p>
            <a:r>
              <a:rPr lang="en-GB" dirty="0"/>
              <a:t>Friends of Stratford Primary School</a:t>
            </a:r>
          </a:p>
          <a:p>
            <a:r>
              <a:rPr lang="en-GB" dirty="0"/>
              <a:t>Celebration Assembly – Fridays – by invite only</a:t>
            </a:r>
          </a:p>
          <a:p>
            <a:r>
              <a:rPr lang="en-GB" dirty="0"/>
              <a:t>Remembrance trail, Christmas play, Shakespeare trail</a:t>
            </a:r>
          </a:p>
          <a:p>
            <a:r>
              <a:rPr lang="en-GB" dirty="0"/>
              <a:t>Church – Christmas, Easter and End of Year</a:t>
            </a:r>
          </a:p>
          <a:p>
            <a:r>
              <a:rPr lang="en-GB" dirty="0"/>
              <a:t>Parent consultations – November and March</a:t>
            </a:r>
          </a:p>
          <a:p>
            <a:r>
              <a:rPr lang="en-GB" dirty="0"/>
              <a:t>Parent forum, key dates</a:t>
            </a:r>
          </a:p>
          <a:p>
            <a:r>
              <a:rPr lang="en-GB" dirty="0"/>
              <a:t>Parking, one-way system.</a:t>
            </a:r>
          </a:p>
          <a:p>
            <a:r>
              <a:rPr lang="en-GB" dirty="0"/>
              <a:t>Not sure – just ask! </a:t>
            </a:r>
          </a:p>
        </p:txBody>
      </p:sp>
      <p:pic>
        <p:nvPicPr>
          <p:cNvPr id="7" name="Picture 6">
            <a:extLst>
              <a:ext uri="{FF2B5EF4-FFF2-40B4-BE49-F238E27FC236}">
                <a16:creationId xmlns:a16="http://schemas.microsoft.com/office/drawing/2014/main" id="{1F65A2A9-2EA7-43D4-BBB9-7CB81B90C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477" y="502355"/>
            <a:ext cx="4389967" cy="5853289"/>
          </a:xfrm>
          <a:prstGeom prst="rect">
            <a:avLst/>
          </a:prstGeom>
        </p:spPr>
      </p:pic>
    </p:spTree>
    <p:extLst>
      <p:ext uri="{BB962C8B-B14F-4D97-AF65-F5344CB8AC3E}">
        <p14:creationId xmlns:p14="http://schemas.microsoft.com/office/powerpoint/2010/main" val="4185155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FD85-ADB8-4615-8998-1896E6A454C8}"/>
              </a:ext>
            </a:extLst>
          </p:cNvPr>
          <p:cNvSpPr>
            <a:spLocks noGrp="1"/>
          </p:cNvSpPr>
          <p:nvPr>
            <p:ph type="title"/>
          </p:nvPr>
        </p:nvSpPr>
        <p:spPr/>
        <p:txBody>
          <a:bodyPr/>
          <a:lstStyle/>
          <a:p>
            <a:pPr algn="ctr"/>
            <a:r>
              <a:rPr lang="en-GB" dirty="0"/>
              <a:t>Books to help with transition </a:t>
            </a:r>
          </a:p>
        </p:txBody>
      </p:sp>
      <p:pic>
        <p:nvPicPr>
          <p:cNvPr id="4" name="Content Placeholder 3">
            <a:extLst>
              <a:ext uri="{FF2B5EF4-FFF2-40B4-BE49-F238E27FC236}">
                <a16:creationId xmlns:a16="http://schemas.microsoft.com/office/drawing/2014/main" id="{BCCFB588-F451-448B-A33A-C31324749D2D}"/>
              </a:ext>
            </a:extLst>
          </p:cNvPr>
          <p:cNvPicPr>
            <a:picLocks noGrp="1" noChangeAspect="1"/>
          </p:cNvPicPr>
          <p:nvPr>
            <p:ph idx="1"/>
          </p:nvPr>
        </p:nvPicPr>
        <p:blipFill>
          <a:blip r:embed="rId2"/>
          <a:stretch>
            <a:fillRect/>
          </a:stretch>
        </p:blipFill>
        <p:spPr>
          <a:xfrm>
            <a:off x="587179" y="1494558"/>
            <a:ext cx="2721344" cy="2733493"/>
          </a:xfrm>
          <a:prstGeom prst="rect">
            <a:avLst/>
          </a:prstGeom>
        </p:spPr>
      </p:pic>
      <p:pic>
        <p:nvPicPr>
          <p:cNvPr id="5" name="Picture 4">
            <a:extLst>
              <a:ext uri="{FF2B5EF4-FFF2-40B4-BE49-F238E27FC236}">
                <a16:creationId xmlns:a16="http://schemas.microsoft.com/office/drawing/2014/main" id="{44192B1E-2FE0-46D5-829B-95E16E46AF23}"/>
              </a:ext>
            </a:extLst>
          </p:cNvPr>
          <p:cNvPicPr>
            <a:picLocks noChangeAspect="1"/>
          </p:cNvPicPr>
          <p:nvPr/>
        </p:nvPicPr>
        <p:blipFill>
          <a:blip r:embed="rId3"/>
          <a:stretch>
            <a:fillRect/>
          </a:stretch>
        </p:blipFill>
        <p:spPr>
          <a:xfrm>
            <a:off x="4030753" y="1597013"/>
            <a:ext cx="2539869" cy="2528581"/>
          </a:xfrm>
          <a:prstGeom prst="rect">
            <a:avLst/>
          </a:prstGeom>
        </p:spPr>
      </p:pic>
      <p:pic>
        <p:nvPicPr>
          <p:cNvPr id="6" name="Picture 5">
            <a:extLst>
              <a:ext uri="{FF2B5EF4-FFF2-40B4-BE49-F238E27FC236}">
                <a16:creationId xmlns:a16="http://schemas.microsoft.com/office/drawing/2014/main" id="{B0474E3B-67FB-41D0-97C0-07828FDBF714}"/>
              </a:ext>
            </a:extLst>
          </p:cNvPr>
          <p:cNvPicPr>
            <a:picLocks noChangeAspect="1"/>
          </p:cNvPicPr>
          <p:nvPr/>
        </p:nvPicPr>
        <p:blipFill>
          <a:blip r:embed="rId4"/>
          <a:stretch>
            <a:fillRect/>
          </a:stretch>
        </p:blipFill>
        <p:spPr>
          <a:xfrm>
            <a:off x="7292852" y="1526992"/>
            <a:ext cx="2576732" cy="2576732"/>
          </a:xfrm>
          <a:prstGeom prst="rect">
            <a:avLst/>
          </a:prstGeom>
        </p:spPr>
      </p:pic>
      <p:pic>
        <p:nvPicPr>
          <p:cNvPr id="7" name="Picture 6">
            <a:extLst>
              <a:ext uri="{FF2B5EF4-FFF2-40B4-BE49-F238E27FC236}">
                <a16:creationId xmlns:a16="http://schemas.microsoft.com/office/drawing/2014/main" id="{C247747F-4CF9-419F-9737-F0F5415AF6B1}"/>
              </a:ext>
            </a:extLst>
          </p:cNvPr>
          <p:cNvPicPr>
            <a:picLocks noChangeAspect="1"/>
          </p:cNvPicPr>
          <p:nvPr/>
        </p:nvPicPr>
        <p:blipFill>
          <a:blip r:embed="rId5"/>
          <a:stretch>
            <a:fillRect/>
          </a:stretch>
        </p:blipFill>
        <p:spPr>
          <a:xfrm>
            <a:off x="814376" y="4466264"/>
            <a:ext cx="2266950" cy="2019300"/>
          </a:xfrm>
          <a:prstGeom prst="rect">
            <a:avLst/>
          </a:prstGeom>
        </p:spPr>
      </p:pic>
      <p:pic>
        <p:nvPicPr>
          <p:cNvPr id="8" name="Picture 7">
            <a:extLst>
              <a:ext uri="{FF2B5EF4-FFF2-40B4-BE49-F238E27FC236}">
                <a16:creationId xmlns:a16="http://schemas.microsoft.com/office/drawing/2014/main" id="{C3A312B3-A2E1-4759-B444-84B2B44EE4E4}"/>
              </a:ext>
            </a:extLst>
          </p:cNvPr>
          <p:cNvPicPr>
            <a:picLocks noChangeAspect="1"/>
          </p:cNvPicPr>
          <p:nvPr/>
        </p:nvPicPr>
        <p:blipFill>
          <a:blip r:embed="rId6"/>
          <a:stretch>
            <a:fillRect/>
          </a:stretch>
        </p:blipFill>
        <p:spPr>
          <a:xfrm>
            <a:off x="4248867" y="4393232"/>
            <a:ext cx="2200424" cy="2240757"/>
          </a:xfrm>
          <a:prstGeom prst="rect">
            <a:avLst/>
          </a:prstGeom>
        </p:spPr>
      </p:pic>
      <p:pic>
        <p:nvPicPr>
          <p:cNvPr id="9" name="Picture 8">
            <a:extLst>
              <a:ext uri="{FF2B5EF4-FFF2-40B4-BE49-F238E27FC236}">
                <a16:creationId xmlns:a16="http://schemas.microsoft.com/office/drawing/2014/main" id="{58B7C536-5ADF-46C7-AC6E-F67CB225FB1F}"/>
              </a:ext>
            </a:extLst>
          </p:cNvPr>
          <p:cNvPicPr>
            <a:picLocks noChangeAspect="1"/>
          </p:cNvPicPr>
          <p:nvPr/>
        </p:nvPicPr>
        <p:blipFill>
          <a:blip r:embed="rId7"/>
          <a:stretch>
            <a:fillRect/>
          </a:stretch>
        </p:blipFill>
        <p:spPr>
          <a:xfrm>
            <a:off x="7292852" y="4393232"/>
            <a:ext cx="2466975" cy="1847850"/>
          </a:xfrm>
          <a:prstGeom prst="rect">
            <a:avLst/>
          </a:prstGeom>
        </p:spPr>
      </p:pic>
    </p:spTree>
    <p:extLst>
      <p:ext uri="{BB962C8B-B14F-4D97-AF65-F5344CB8AC3E}">
        <p14:creationId xmlns:p14="http://schemas.microsoft.com/office/powerpoint/2010/main" val="42164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Medium" panose="00000500000000000000" pitchFamily="2" charset="0"/>
              </a:rPr>
              <a:t>Finally!!</a:t>
            </a:r>
          </a:p>
        </p:txBody>
      </p:sp>
      <p:sp>
        <p:nvSpPr>
          <p:cNvPr id="5" name="Content Placeholder 4">
            <a:extLst>
              <a:ext uri="{FF2B5EF4-FFF2-40B4-BE49-F238E27FC236}">
                <a16:creationId xmlns:a16="http://schemas.microsoft.com/office/drawing/2014/main" id="{E65E5724-BD22-4B74-B901-D37B14A57425}"/>
              </a:ext>
            </a:extLst>
          </p:cNvPr>
          <p:cNvSpPr>
            <a:spLocks noGrp="1"/>
          </p:cNvSpPr>
          <p:nvPr>
            <p:ph idx="1"/>
          </p:nvPr>
        </p:nvSpPr>
        <p:spPr/>
        <p:txBody>
          <a:bodyPr>
            <a:normAutofit/>
          </a:bodyPr>
          <a:lstStyle/>
          <a:p>
            <a:r>
              <a:rPr lang="en-GB" sz="4800" dirty="0">
                <a:solidFill>
                  <a:srgbClr val="00B0F0"/>
                </a:solidFill>
              </a:rPr>
              <a:t>GET EXCITED! </a:t>
            </a:r>
          </a:p>
          <a:p>
            <a:r>
              <a:rPr lang="en-GB" sz="4800" dirty="0">
                <a:solidFill>
                  <a:srgbClr val="00B0F0"/>
                </a:solidFill>
              </a:rPr>
              <a:t>Look forward to starting school and all the fun times ahead! </a:t>
            </a:r>
          </a:p>
        </p:txBody>
      </p:sp>
      <p:pic>
        <p:nvPicPr>
          <p:cNvPr id="7" name="Picture 6">
            <a:extLst>
              <a:ext uri="{FF2B5EF4-FFF2-40B4-BE49-F238E27FC236}">
                <a16:creationId xmlns:a16="http://schemas.microsoft.com/office/drawing/2014/main" id="{858ACD2C-3BDD-4BDF-903F-015E633E75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46503" y="816638"/>
            <a:ext cx="3629623" cy="2098762"/>
          </a:xfrm>
          <a:prstGeom prst="rect">
            <a:avLst/>
          </a:prstGeom>
        </p:spPr>
      </p:pic>
    </p:spTree>
    <p:extLst>
      <p:ext uri="{BB962C8B-B14F-4D97-AF65-F5344CB8AC3E}">
        <p14:creationId xmlns:p14="http://schemas.microsoft.com/office/powerpoint/2010/main" val="320226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DCE3-4CE1-49F1-9CF1-552262D7D940}"/>
              </a:ext>
            </a:extLst>
          </p:cNvPr>
          <p:cNvSpPr>
            <a:spLocks noGrp="1"/>
          </p:cNvSpPr>
          <p:nvPr>
            <p:ph type="title"/>
          </p:nvPr>
        </p:nvSpPr>
        <p:spPr>
          <a:xfrm>
            <a:off x="1664932" y="262746"/>
            <a:ext cx="8596668" cy="733778"/>
          </a:xfrm>
        </p:spPr>
        <p:txBody>
          <a:bodyPr/>
          <a:lstStyle/>
          <a:p>
            <a:pPr algn="ctr"/>
            <a:r>
              <a:rPr lang="en-GB" dirty="0"/>
              <a:t>Meet some our key staff</a:t>
            </a:r>
          </a:p>
        </p:txBody>
      </p:sp>
      <p:pic>
        <p:nvPicPr>
          <p:cNvPr id="4" name="Picture 3">
            <a:extLst>
              <a:ext uri="{FF2B5EF4-FFF2-40B4-BE49-F238E27FC236}">
                <a16:creationId xmlns:a16="http://schemas.microsoft.com/office/drawing/2014/main" id="{4B73A22B-A7E4-4232-B469-698C7899D3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229" y="1237999"/>
            <a:ext cx="1641174" cy="2078962"/>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BFAB562-4889-4E69-B4E4-4174AB3F74C1}"/>
              </a:ext>
            </a:extLst>
          </p:cNvPr>
          <p:cNvSpPr txBox="1"/>
          <p:nvPr/>
        </p:nvSpPr>
        <p:spPr>
          <a:xfrm>
            <a:off x="691952" y="3462596"/>
            <a:ext cx="1733069" cy="923330"/>
          </a:xfrm>
          <a:prstGeom prst="rect">
            <a:avLst/>
          </a:prstGeom>
          <a:noFill/>
        </p:spPr>
        <p:txBody>
          <a:bodyPr wrap="square" rtlCol="0">
            <a:spAutoFit/>
          </a:bodyPr>
          <a:lstStyle/>
          <a:p>
            <a:r>
              <a:rPr lang="en-GB" dirty="0"/>
              <a:t>Mrs </a:t>
            </a:r>
            <a:r>
              <a:rPr lang="en-GB" dirty="0" err="1"/>
              <a:t>Humphriss</a:t>
            </a:r>
            <a:endParaRPr lang="en-GB" dirty="0"/>
          </a:p>
          <a:p>
            <a:r>
              <a:rPr lang="en-GB" dirty="0"/>
              <a:t>Head Teacher</a:t>
            </a:r>
          </a:p>
          <a:p>
            <a:pPr algn="ctr"/>
            <a:r>
              <a:rPr lang="en-GB" dirty="0"/>
              <a:t>Lead DSL</a:t>
            </a:r>
          </a:p>
        </p:txBody>
      </p:sp>
      <p:pic>
        <p:nvPicPr>
          <p:cNvPr id="7" name="Picture 6">
            <a:extLst>
              <a:ext uri="{FF2B5EF4-FFF2-40B4-BE49-F238E27FC236}">
                <a16:creationId xmlns:a16="http://schemas.microsoft.com/office/drawing/2014/main" id="{50BBF944-EBA2-48C1-989B-961CE901F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244" y="1256273"/>
            <a:ext cx="1717424" cy="2241458"/>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E285535-AA18-4174-ABCC-288000022DBF}"/>
              </a:ext>
            </a:extLst>
          </p:cNvPr>
          <p:cNvSpPr txBox="1"/>
          <p:nvPr/>
        </p:nvSpPr>
        <p:spPr>
          <a:xfrm>
            <a:off x="3332378" y="3675146"/>
            <a:ext cx="1569155" cy="646331"/>
          </a:xfrm>
          <a:prstGeom prst="rect">
            <a:avLst/>
          </a:prstGeom>
          <a:noFill/>
        </p:spPr>
        <p:txBody>
          <a:bodyPr wrap="square" rtlCol="0">
            <a:spAutoFit/>
          </a:bodyPr>
          <a:lstStyle/>
          <a:p>
            <a:r>
              <a:rPr lang="en-GB" dirty="0"/>
              <a:t>Miss Hitchens</a:t>
            </a:r>
          </a:p>
          <a:p>
            <a:r>
              <a:rPr lang="en-GB" dirty="0"/>
              <a:t>Class Teacher</a:t>
            </a:r>
          </a:p>
        </p:txBody>
      </p:sp>
      <p:pic>
        <p:nvPicPr>
          <p:cNvPr id="10" name="Picture 9">
            <a:extLst>
              <a:ext uri="{FF2B5EF4-FFF2-40B4-BE49-F238E27FC236}">
                <a16:creationId xmlns:a16="http://schemas.microsoft.com/office/drawing/2014/main" id="{AF897A2A-669F-4ADB-A6B7-275A1C1A02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24655" y="1542987"/>
            <a:ext cx="2293709" cy="1720282"/>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BA06E8A-C1C6-4A40-9BCE-6A7E35438605}"/>
              </a:ext>
            </a:extLst>
          </p:cNvPr>
          <p:cNvSpPr txBox="1"/>
          <p:nvPr/>
        </p:nvSpPr>
        <p:spPr>
          <a:xfrm>
            <a:off x="7885064" y="3659707"/>
            <a:ext cx="2325511" cy="646331"/>
          </a:xfrm>
          <a:prstGeom prst="rect">
            <a:avLst/>
          </a:prstGeom>
          <a:noFill/>
        </p:spPr>
        <p:txBody>
          <a:bodyPr wrap="square" rtlCol="0">
            <a:spAutoFit/>
          </a:bodyPr>
          <a:lstStyle/>
          <a:p>
            <a:r>
              <a:rPr lang="en-GB" dirty="0"/>
              <a:t>Miss Buchanan</a:t>
            </a:r>
          </a:p>
          <a:p>
            <a:r>
              <a:rPr lang="en-GB" dirty="0"/>
              <a:t>Teaching Assistant</a:t>
            </a:r>
          </a:p>
        </p:txBody>
      </p:sp>
      <p:pic>
        <p:nvPicPr>
          <p:cNvPr id="12" name="Picture 11">
            <a:extLst>
              <a:ext uri="{FF2B5EF4-FFF2-40B4-BE49-F238E27FC236}">
                <a16:creationId xmlns:a16="http://schemas.microsoft.com/office/drawing/2014/main" id="{25AD08BE-A78E-4E8E-8AC2-653433552063}"/>
              </a:ext>
            </a:extLst>
          </p:cNvPr>
          <p:cNvPicPr>
            <a:picLocks noChangeAspect="1"/>
          </p:cNvPicPr>
          <p:nvPr/>
        </p:nvPicPr>
        <p:blipFill>
          <a:blip r:embed="rId5"/>
          <a:stretch>
            <a:fillRect/>
          </a:stretch>
        </p:blipFill>
        <p:spPr>
          <a:xfrm>
            <a:off x="5631645" y="1173939"/>
            <a:ext cx="1717424" cy="2431159"/>
          </a:xfrm>
          <a:prstGeom prst="rect">
            <a:avLst/>
          </a:prstGeom>
          <a:ln>
            <a:solidFill>
              <a:schemeClr val="tx1">
                <a:lumMod val="95000"/>
                <a:lumOff val="5000"/>
              </a:schemeClr>
            </a:solidFill>
          </a:ln>
        </p:spPr>
      </p:pic>
      <p:sp>
        <p:nvSpPr>
          <p:cNvPr id="13" name="TextBox 12">
            <a:extLst>
              <a:ext uri="{FF2B5EF4-FFF2-40B4-BE49-F238E27FC236}">
                <a16:creationId xmlns:a16="http://schemas.microsoft.com/office/drawing/2014/main" id="{BDCA8F1C-D020-469A-B45D-4945B694E081}"/>
              </a:ext>
            </a:extLst>
          </p:cNvPr>
          <p:cNvSpPr txBox="1"/>
          <p:nvPr/>
        </p:nvSpPr>
        <p:spPr>
          <a:xfrm>
            <a:off x="5734756" y="3675147"/>
            <a:ext cx="2156177" cy="646331"/>
          </a:xfrm>
          <a:prstGeom prst="rect">
            <a:avLst/>
          </a:prstGeom>
          <a:noFill/>
        </p:spPr>
        <p:txBody>
          <a:bodyPr wrap="square" rtlCol="0">
            <a:spAutoFit/>
          </a:bodyPr>
          <a:lstStyle/>
          <a:p>
            <a:r>
              <a:rPr lang="en-GB" dirty="0"/>
              <a:t>Mrs Banks</a:t>
            </a:r>
          </a:p>
          <a:p>
            <a:r>
              <a:rPr lang="en-GB" dirty="0"/>
              <a:t>Teaching Assistant</a:t>
            </a:r>
          </a:p>
        </p:txBody>
      </p:sp>
      <p:pic>
        <p:nvPicPr>
          <p:cNvPr id="15" name="Picture 14">
            <a:extLst>
              <a:ext uri="{FF2B5EF4-FFF2-40B4-BE49-F238E27FC236}">
                <a16:creationId xmlns:a16="http://schemas.microsoft.com/office/drawing/2014/main" id="{1F5C6DD4-665C-46D9-99AF-E0ADB4CB6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98" y="4441247"/>
            <a:ext cx="1476375" cy="1476375"/>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9BA7CB64-309B-47FA-8131-7D66F11B7832}"/>
              </a:ext>
            </a:extLst>
          </p:cNvPr>
          <p:cNvSpPr txBox="1"/>
          <p:nvPr/>
        </p:nvSpPr>
        <p:spPr>
          <a:xfrm>
            <a:off x="478666" y="6045765"/>
            <a:ext cx="2256893" cy="646331"/>
          </a:xfrm>
          <a:prstGeom prst="rect">
            <a:avLst/>
          </a:prstGeom>
          <a:noFill/>
        </p:spPr>
        <p:txBody>
          <a:bodyPr wrap="square" rtlCol="0">
            <a:spAutoFit/>
          </a:bodyPr>
          <a:lstStyle/>
          <a:p>
            <a:r>
              <a:rPr lang="en-GB" dirty="0"/>
              <a:t>Ms Parton Assistant Head and </a:t>
            </a:r>
            <a:r>
              <a:rPr lang="en-GB" dirty="0" err="1"/>
              <a:t>SENDCo</a:t>
            </a:r>
            <a:endParaRPr lang="en-GB" dirty="0"/>
          </a:p>
        </p:txBody>
      </p:sp>
      <p:pic>
        <p:nvPicPr>
          <p:cNvPr id="18" name="Picture 17">
            <a:extLst>
              <a:ext uri="{FF2B5EF4-FFF2-40B4-BE49-F238E27FC236}">
                <a16:creationId xmlns:a16="http://schemas.microsoft.com/office/drawing/2014/main" id="{1807DEB4-0F33-4850-9B1B-A3E8F3021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378" y="4406518"/>
            <a:ext cx="1569156" cy="1569156"/>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16E8D37-24D4-4D31-B7B0-BF77C08C5633}"/>
              </a:ext>
            </a:extLst>
          </p:cNvPr>
          <p:cNvSpPr txBox="1"/>
          <p:nvPr/>
        </p:nvSpPr>
        <p:spPr>
          <a:xfrm>
            <a:off x="3248468" y="6211669"/>
            <a:ext cx="1736974" cy="646331"/>
          </a:xfrm>
          <a:prstGeom prst="rect">
            <a:avLst/>
          </a:prstGeom>
          <a:noFill/>
        </p:spPr>
        <p:txBody>
          <a:bodyPr wrap="square" rtlCol="0">
            <a:spAutoFit/>
          </a:bodyPr>
          <a:lstStyle/>
          <a:p>
            <a:r>
              <a:rPr lang="en-GB" dirty="0"/>
              <a:t>Mrs Chisholm – SBM - office</a:t>
            </a:r>
          </a:p>
        </p:txBody>
      </p:sp>
      <p:pic>
        <p:nvPicPr>
          <p:cNvPr id="22" name="Picture 21">
            <a:extLst>
              <a:ext uri="{FF2B5EF4-FFF2-40B4-BE49-F238E27FC236}">
                <a16:creationId xmlns:a16="http://schemas.microsoft.com/office/drawing/2014/main" id="{45AC939E-14DC-435B-8F89-C6B8314DE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1556" y="4425921"/>
            <a:ext cx="1139692" cy="1530349"/>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BA9164F8-FDF7-4635-882D-1023301B0F06}"/>
              </a:ext>
            </a:extLst>
          </p:cNvPr>
          <p:cNvSpPr txBox="1"/>
          <p:nvPr/>
        </p:nvSpPr>
        <p:spPr>
          <a:xfrm>
            <a:off x="5447372" y="6146087"/>
            <a:ext cx="1365472" cy="646331"/>
          </a:xfrm>
          <a:prstGeom prst="rect">
            <a:avLst/>
          </a:prstGeom>
          <a:noFill/>
        </p:spPr>
        <p:txBody>
          <a:bodyPr wrap="square" rtlCol="0">
            <a:spAutoFit/>
          </a:bodyPr>
          <a:lstStyle/>
          <a:p>
            <a:r>
              <a:rPr lang="en-GB" dirty="0"/>
              <a:t>Miss White</a:t>
            </a:r>
          </a:p>
          <a:p>
            <a:r>
              <a:rPr lang="en-GB" dirty="0"/>
              <a:t>SLT</a:t>
            </a:r>
          </a:p>
        </p:txBody>
      </p:sp>
      <p:pic>
        <p:nvPicPr>
          <p:cNvPr id="24" name="Picture 23">
            <a:extLst>
              <a:ext uri="{FF2B5EF4-FFF2-40B4-BE49-F238E27FC236}">
                <a16:creationId xmlns:a16="http://schemas.microsoft.com/office/drawing/2014/main" id="{4F950105-E06F-43AA-AFA9-EB926E2E3074}"/>
              </a:ext>
            </a:extLst>
          </p:cNvPr>
          <p:cNvPicPr>
            <a:picLocks noChangeAspect="1"/>
          </p:cNvPicPr>
          <p:nvPr/>
        </p:nvPicPr>
        <p:blipFill>
          <a:blip r:embed="rId9"/>
          <a:stretch>
            <a:fillRect/>
          </a:stretch>
        </p:blipFill>
        <p:spPr>
          <a:xfrm>
            <a:off x="7349069" y="4360645"/>
            <a:ext cx="1280917" cy="1745141"/>
          </a:xfrm>
          <a:prstGeom prst="rect">
            <a:avLst/>
          </a:prstGeom>
        </p:spPr>
      </p:pic>
      <p:sp>
        <p:nvSpPr>
          <p:cNvPr id="25" name="TextBox 24">
            <a:extLst>
              <a:ext uri="{FF2B5EF4-FFF2-40B4-BE49-F238E27FC236}">
                <a16:creationId xmlns:a16="http://schemas.microsoft.com/office/drawing/2014/main" id="{1550A6FE-89AB-4C43-96F6-5C753E114D60}"/>
              </a:ext>
            </a:extLst>
          </p:cNvPr>
          <p:cNvSpPr txBox="1"/>
          <p:nvPr/>
        </p:nvSpPr>
        <p:spPr>
          <a:xfrm>
            <a:off x="7274774" y="6211668"/>
            <a:ext cx="1859897" cy="646331"/>
          </a:xfrm>
          <a:prstGeom prst="rect">
            <a:avLst/>
          </a:prstGeom>
          <a:noFill/>
        </p:spPr>
        <p:txBody>
          <a:bodyPr wrap="square" rtlCol="0">
            <a:spAutoFit/>
          </a:bodyPr>
          <a:lstStyle/>
          <a:p>
            <a:r>
              <a:rPr lang="en-GB" dirty="0"/>
              <a:t>Mrs McCormack</a:t>
            </a:r>
          </a:p>
          <a:p>
            <a:r>
              <a:rPr lang="en-GB" dirty="0"/>
              <a:t>SLT</a:t>
            </a:r>
          </a:p>
        </p:txBody>
      </p:sp>
      <p:pic>
        <p:nvPicPr>
          <p:cNvPr id="6" name="Picture 5">
            <a:extLst>
              <a:ext uri="{FF2B5EF4-FFF2-40B4-BE49-F238E27FC236}">
                <a16:creationId xmlns:a16="http://schemas.microsoft.com/office/drawing/2014/main" id="{00E3382F-CEBE-471E-B9A7-AD660750A1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372782" y="1477834"/>
            <a:ext cx="2431161" cy="1823371"/>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58736F27-9434-4B33-9F27-19BB2589FC60}"/>
              </a:ext>
            </a:extLst>
          </p:cNvPr>
          <p:cNvSpPr txBox="1"/>
          <p:nvPr/>
        </p:nvSpPr>
        <p:spPr>
          <a:xfrm>
            <a:off x="9827678" y="3605098"/>
            <a:ext cx="2325511" cy="646331"/>
          </a:xfrm>
          <a:prstGeom prst="rect">
            <a:avLst/>
          </a:prstGeom>
          <a:noFill/>
        </p:spPr>
        <p:txBody>
          <a:bodyPr wrap="square" rtlCol="0">
            <a:spAutoFit/>
          </a:bodyPr>
          <a:lstStyle/>
          <a:p>
            <a:r>
              <a:rPr lang="en-GB" dirty="0"/>
              <a:t>Mrs Hartley</a:t>
            </a:r>
          </a:p>
          <a:p>
            <a:r>
              <a:rPr lang="en-GB" dirty="0"/>
              <a:t>Teaching Assistant</a:t>
            </a:r>
          </a:p>
        </p:txBody>
      </p:sp>
      <p:pic>
        <p:nvPicPr>
          <p:cNvPr id="9" name="Picture 8">
            <a:extLst>
              <a:ext uri="{FF2B5EF4-FFF2-40B4-BE49-F238E27FC236}">
                <a16:creationId xmlns:a16="http://schemas.microsoft.com/office/drawing/2014/main" id="{BC1098A2-4201-463B-A1FA-90633AB6EF18}"/>
              </a:ext>
            </a:extLst>
          </p:cNvPr>
          <p:cNvPicPr>
            <a:picLocks noChangeAspect="1"/>
          </p:cNvPicPr>
          <p:nvPr/>
        </p:nvPicPr>
        <p:blipFill>
          <a:blip r:embed="rId11"/>
          <a:stretch>
            <a:fillRect/>
          </a:stretch>
        </p:blipFill>
        <p:spPr>
          <a:xfrm>
            <a:off x="9331651" y="4432166"/>
            <a:ext cx="1369866" cy="1619243"/>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2AA87E26-74C7-4154-96B2-F1E9DD8C6991}"/>
              </a:ext>
            </a:extLst>
          </p:cNvPr>
          <p:cNvSpPr txBox="1"/>
          <p:nvPr/>
        </p:nvSpPr>
        <p:spPr>
          <a:xfrm>
            <a:off x="9280626" y="6177537"/>
            <a:ext cx="1859897" cy="646331"/>
          </a:xfrm>
          <a:prstGeom prst="rect">
            <a:avLst/>
          </a:prstGeom>
          <a:noFill/>
        </p:spPr>
        <p:txBody>
          <a:bodyPr wrap="square" rtlCol="0">
            <a:spAutoFit/>
          </a:bodyPr>
          <a:lstStyle/>
          <a:p>
            <a:r>
              <a:rPr lang="en-GB" dirty="0"/>
              <a:t>Ms </a:t>
            </a:r>
            <a:r>
              <a:rPr lang="en-GB" dirty="0" err="1"/>
              <a:t>Chapleo</a:t>
            </a:r>
            <a:endParaRPr lang="en-GB" dirty="0"/>
          </a:p>
          <a:p>
            <a:r>
              <a:rPr lang="en-GB" dirty="0"/>
              <a:t>SLT</a:t>
            </a:r>
          </a:p>
        </p:txBody>
      </p:sp>
    </p:spTree>
    <p:extLst>
      <p:ext uri="{BB962C8B-B14F-4D97-AF65-F5344CB8AC3E}">
        <p14:creationId xmlns:p14="http://schemas.microsoft.com/office/powerpoint/2010/main" val="389482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24E4-B5E4-4DAF-8F36-9DF7E71D9552}"/>
              </a:ext>
            </a:extLst>
          </p:cNvPr>
          <p:cNvSpPr>
            <a:spLocks noGrp="1"/>
          </p:cNvSpPr>
          <p:nvPr>
            <p:ph type="title"/>
          </p:nvPr>
        </p:nvSpPr>
        <p:spPr/>
        <p:txBody>
          <a:bodyPr/>
          <a:lstStyle/>
          <a:p>
            <a:r>
              <a:rPr lang="en-GB" dirty="0"/>
              <a:t>The EYFS (Early Years Foundation Stage)</a:t>
            </a:r>
          </a:p>
        </p:txBody>
      </p:sp>
      <p:pic>
        <p:nvPicPr>
          <p:cNvPr id="5" name="Content Placeholder 4">
            <a:extLst>
              <a:ext uri="{FF2B5EF4-FFF2-40B4-BE49-F238E27FC236}">
                <a16:creationId xmlns:a16="http://schemas.microsoft.com/office/drawing/2014/main" id="{04DF7A9E-C8AB-4C84-B33F-2BB39DAB2F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83218" y="1427745"/>
            <a:ext cx="7775251" cy="4820655"/>
          </a:xfrm>
        </p:spPr>
      </p:pic>
    </p:spTree>
    <p:extLst>
      <p:ext uri="{BB962C8B-B14F-4D97-AF65-F5344CB8AC3E}">
        <p14:creationId xmlns:p14="http://schemas.microsoft.com/office/powerpoint/2010/main" val="8324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80DB-546B-4612-8C56-DE1FE249495D}"/>
              </a:ext>
            </a:extLst>
          </p:cNvPr>
          <p:cNvSpPr>
            <a:spLocks noGrp="1"/>
          </p:cNvSpPr>
          <p:nvPr>
            <p:ph type="title"/>
          </p:nvPr>
        </p:nvSpPr>
        <p:spPr/>
        <p:txBody>
          <a:bodyPr/>
          <a:lstStyle/>
          <a:p>
            <a:r>
              <a:rPr lang="en-GB" dirty="0"/>
              <a:t>7 areas of learning</a:t>
            </a:r>
          </a:p>
        </p:txBody>
      </p:sp>
      <p:sp>
        <p:nvSpPr>
          <p:cNvPr id="3" name="Content Placeholder 2">
            <a:extLst>
              <a:ext uri="{FF2B5EF4-FFF2-40B4-BE49-F238E27FC236}">
                <a16:creationId xmlns:a16="http://schemas.microsoft.com/office/drawing/2014/main" id="{280872AC-0BFA-48CD-B0AE-352595DEF5BF}"/>
              </a:ext>
            </a:extLst>
          </p:cNvPr>
          <p:cNvSpPr>
            <a:spLocks noGrp="1"/>
          </p:cNvSpPr>
          <p:nvPr>
            <p:ph idx="1"/>
          </p:nvPr>
        </p:nvSpPr>
        <p:spPr>
          <a:xfrm>
            <a:off x="543339" y="1378227"/>
            <a:ext cx="8730663" cy="4663136"/>
          </a:xfrm>
        </p:spPr>
        <p:txBody>
          <a:bodyPr>
            <a:noAutofit/>
          </a:bodyPr>
          <a:lstStyle/>
          <a:p>
            <a:r>
              <a:rPr lang="en-GB" sz="3200" dirty="0"/>
              <a:t>Communication and Language</a:t>
            </a:r>
          </a:p>
          <a:p>
            <a:r>
              <a:rPr lang="en-GB" sz="3200" dirty="0"/>
              <a:t>• Physical development</a:t>
            </a:r>
          </a:p>
          <a:p>
            <a:r>
              <a:rPr lang="en-GB" sz="3200" dirty="0"/>
              <a:t>• Personal, Social and Emotional Development</a:t>
            </a:r>
          </a:p>
          <a:p>
            <a:r>
              <a:rPr lang="en-GB" sz="3200" dirty="0"/>
              <a:t>• Literacy</a:t>
            </a:r>
          </a:p>
          <a:p>
            <a:r>
              <a:rPr lang="en-GB" sz="3200" dirty="0"/>
              <a:t>• Mathematics</a:t>
            </a:r>
          </a:p>
          <a:p>
            <a:r>
              <a:rPr lang="en-GB" sz="3200" dirty="0"/>
              <a:t>• Understanding the world</a:t>
            </a:r>
          </a:p>
          <a:p>
            <a:r>
              <a:rPr lang="en-GB" sz="3200" dirty="0"/>
              <a:t>• Expressive arts and design</a:t>
            </a:r>
          </a:p>
        </p:txBody>
      </p:sp>
      <p:pic>
        <p:nvPicPr>
          <p:cNvPr id="9" name="Picture 8">
            <a:extLst>
              <a:ext uri="{FF2B5EF4-FFF2-40B4-BE49-F238E27FC236}">
                <a16:creationId xmlns:a16="http://schemas.microsoft.com/office/drawing/2014/main" id="{C7D4D2AA-CA3F-45A3-9BD8-F73ECEC908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54896" y="1803152"/>
            <a:ext cx="4238211" cy="4238211"/>
          </a:xfrm>
          <a:prstGeom prst="rect">
            <a:avLst/>
          </a:prstGeom>
        </p:spPr>
      </p:pic>
    </p:spTree>
    <p:extLst>
      <p:ext uri="{BB962C8B-B14F-4D97-AF65-F5344CB8AC3E}">
        <p14:creationId xmlns:p14="http://schemas.microsoft.com/office/powerpoint/2010/main" val="202358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948A-0FF1-4F3F-B273-69D6DC4C0937}"/>
              </a:ext>
            </a:extLst>
          </p:cNvPr>
          <p:cNvSpPr>
            <a:spLocks noGrp="1"/>
          </p:cNvSpPr>
          <p:nvPr>
            <p:ph type="title"/>
          </p:nvPr>
        </p:nvSpPr>
        <p:spPr/>
        <p:txBody>
          <a:bodyPr/>
          <a:lstStyle/>
          <a:p>
            <a:r>
              <a:rPr lang="en-GB" dirty="0"/>
              <a:t>EYFS profile and assessment</a:t>
            </a:r>
          </a:p>
        </p:txBody>
      </p:sp>
      <p:sp>
        <p:nvSpPr>
          <p:cNvPr id="3" name="Content Placeholder 2">
            <a:extLst>
              <a:ext uri="{FF2B5EF4-FFF2-40B4-BE49-F238E27FC236}">
                <a16:creationId xmlns:a16="http://schemas.microsoft.com/office/drawing/2014/main" id="{082B13D5-190A-4CC9-B65A-E3E0B993A274}"/>
              </a:ext>
            </a:extLst>
          </p:cNvPr>
          <p:cNvSpPr>
            <a:spLocks noGrp="1"/>
          </p:cNvSpPr>
          <p:nvPr>
            <p:ph idx="1"/>
          </p:nvPr>
        </p:nvSpPr>
        <p:spPr/>
        <p:txBody>
          <a:bodyPr>
            <a:normAutofit lnSpcReduction="10000"/>
          </a:bodyPr>
          <a:lstStyle/>
          <a:p>
            <a:r>
              <a:rPr lang="en-GB" dirty="0"/>
              <a:t>We baseline your child in the first 6 weeks against a series of tasks. This gives us a starting point to know how to work with your child</a:t>
            </a:r>
          </a:p>
          <a:p>
            <a:r>
              <a:rPr lang="en-GB" dirty="0"/>
              <a:t>At the end of the school year you will receive an EYFS report for your child, detailing whether they have met the goals for each area of learning.</a:t>
            </a:r>
          </a:p>
          <a:p>
            <a:r>
              <a:rPr lang="en-GB" dirty="0"/>
              <a:t>You will be told whether your child’s development is expected or not expected in relation to the goals.</a:t>
            </a:r>
          </a:p>
          <a:p>
            <a:r>
              <a:rPr lang="en-GB" dirty="0"/>
              <a:t>More details about the EYFS Profile are available from </a:t>
            </a:r>
            <a:r>
              <a:rPr lang="en-GB" dirty="0">
                <a:hlinkClick r:id="rId2"/>
              </a:rPr>
              <a:t>https://foundationyears.org.uk/eyfs-statutory-framework-2/early-years-foundation-stage-profile-2023/</a:t>
            </a:r>
            <a:endParaRPr lang="en-GB" dirty="0"/>
          </a:p>
          <a:p>
            <a:r>
              <a:rPr lang="en-GB" dirty="0"/>
              <a:t>Your feedback and contributions from home on where your child is achieving on the Profile is really important to us to help us to inform our assessments e.g. Dojo, send us photos, tell us about things your child has succeeded in</a:t>
            </a:r>
          </a:p>
        </p:txBody>
      </p:sp>
    </p:spTree>
    <p:extLst>
      <p:ext uri="{BB962C8B-B14F-4D97-AF65-F5344CB8AC3E}">
        <p14:creationId xmlns:p14="http://schemas.microsoft.com/office/powerpoint/2010/main" val="1499645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33A6-015F-46CF-A3B5-9D6DDB460B9C}"/>
              </a:ext>
            </a:extLst>
          </p:cNvPr>
          <p:cNvSpPr>
            <a:spLocks noGrp="1"/>
          </p:cNvSpPr>
          <p:nvPr>
            <p:ph type="title"/>
          </p:nvPr>
        </p:nvSpPr>
        <p:spPr/>
        <p:txBody>
          <a:bodyPr/>
          <a:lstStyle/>
          <a:p>
            <a:r>
              <a:rPr lang="en-GB" dirty="0"/>
              <a:t>What should your child be able to do by the end of EYFS academically</a:t>
            </a:r>
          </a:p>
        </p:txBody>
      </p:sp>
      <p:sp>
        <p:nvSpPr>
          <p:cNvPr id="3" name="Content Placeholder 2">
            <a:extLst>
              <a:ext uri="{FF2B5EF4-FFF2-40B4-BE49-F238E27FC236}">
                <a16:creationId xmlns:a16="http://schemas.microsoft.com/office/drawing/2014/main" id="{D73AB860-254A-4E80-B4EF-5F4D1712DE29}"/>
              </a:ext>
            </a:extLst>
          </p:cNvPr>
          <p:cNvSpPr>
            <a:spLocks noGrp="1"/>
          </p:cNvSpPr>
          <p:nvPr>
            <p:ph idx="1"/>
          </p:nvPr>
        </p:nvSpPr>
        <p:spPr/>
        <p:txBody>
          <a:bodyPr/>
          <a:lstStyle/>
          <a:p>
            <a:r>
              <a:rPr lang="en-GB" dirty="0"/>
              <a:t>By the end of the Reception year the goal is for your child to:</a:t>
            </a:r>
          </a:p>
          <a:p>
            <a:r>
              <a:rPr lang="en-GB" dirty="0"/>
              <a:t>• Read simple sentences without help</a:t>
            </a:r>
          </a:p>
          <a:p>
            <a:r>
              <a:rPr lang="en-GB" dirty="0"/>
              <a:t>• Write in sentences without help</a:t>
            </a:r>
          </a:p>
          <a:p>
            <a:r>
              <a:rPr lang="en-GB" dirty="0"/>
              <a:t>• Order, recognise and write numbers 0-20</a:t>
            </a:r>
          </a:p>
          <a:p>
            <a:r>
              <a:rPr lang="en-GB" dirty="0"/>
              <a:t>• Add and subtract with simple numbers</a:t>
            </a:r>
          </a:p>
          <a:p>
            <a:r>
              <a:rPr lang="en-GB" dirty="0"/>
              <a:t>• Double and halve and share amounts equally</a:t>
            </a:r>
          </a:p>
          <a:p>
            <a:r>
              <a:rPr lang="en-GB" dirty="0"/>
              <a:t>Regular attendance is crucial in order to help support children achieve this.</a:t>
            </a:r>
          </a:p>
          <a:p>
            <a:endParaRPr lang="en-GB" dirty="0"/>
          </a:p>
        </p:txBody>
      </p:sp>
    </p:spTree>
    <p:extLst>
      <p:ext uri="{BB962C8B-B14F-4D97-AF65-F5344CB8AC3E}">
        <p14:creationId xmlns:p14="http://schemas.microsoft.com/office/powerpoint/2010/main" val="425844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C16A-89F8-4648-80AA-17A78F314A6B}"/>
              </a:ext>
            </a:extLst>
          </p:cNvPr>
          <p:cNvSpPr>
            <a:spLocks noGrp="1"/>
          </p:cNvSpPr>
          <p:nvPr>
            <p:ph type="title"/>
          </p:nvPr>
        </p:nvSpPr>
        <p:spPr/>
        <p:txBody>
          <a:bodyPr/>
          <a:lstStyle/>
          <a:p>
            <a:r>
              <a:rPr lang="en-GB" dirty="0"/>
              <a:t>Attendance</a:t>
            </a:r>
          </a:p>
        </p:txBody>
      </p:sp>
      <p:pic>
        <p:nvPicPr>
          <p:cNvPr id="5" name="Content Placeholder 4">
            <a:extLst>
              <a:ext uri="{FF2B5EF4-FFF2-40B4-BE49-F238E27FC236}">
                <a16:creationId xmlns:a16="http://schemas.microsoft.com/office/drawing/2014/main" id="{A8084053-BB3C-4060-BAD0-16F360C5C9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1947" y="499840"/>
            <a:ext cx="5910470" cy="5858320"/>
          </a:xfrm>
        </p:spPr>
      </p:pic>
      <p:pic>
        <p:nvPicPr>
          <p:cNvPr id="4" name="Picture 3">
            <a:extLst>
              <a:ext uri="{FF2B5EF4-FFF2-40B4-BE49-F238E27FC236}">
                <a16:creationId xmlns:a16="http://schemas.microsoft.com/office/drawing/2014/main" id="{50C28B5A-5B42-4F89-8F58-AE46B0AAE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83" y="1270000"/>
            <a:ext cx="3341511" cy="2506133"/>
          </a:xfrm>
          <a:prstGeom prst="rect">
            <a:avLst/>
          </a:prstGeom>
        </p:spPr>
      </p:pic>
      <p:pic>
        <p:nvPicPr>
          <p:cNvPr id="8" name="Picture 7">
            <a:extLst>
              <a:ext uri="{FF2B5EF4-FFF2-40B4-BE49-F238E27FC236}">
                <a16:creationId xmlns:a16="http://schemas.microsoft.com/office/drawing/2014/main" id="{BF04A335-ED58-465B-9D1D-7361D08B3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56933" y="3219450"/>
            <a:ext cx="3810000" cy="2857500"/>
          </a:xfrm>
          <a:prstGeom prst="rect">
            <a:avLst/>
          </a:prstGeom>
        </p:spPr>
      </p:pic>
      <p:pic>
        <p:nvPicPr>
          <p:cNvPr id="10" name="Picture 9">
            <a:extLst>
              <a:ext uri="{FF2B5EF4-FFF2-40B4-BE49-F238E27FC236}">
                <a16:creationId xmlns:a16="http://schemas.microsoft.com/office/drawing/2014/main" id="{AE7FE4B5-88B6-4FD1-AE45-5011127752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51" y="4292293"/>
            <a:ext cx="2754489" cy="2065867"/>
          </a:xfrm>
          <a:prstGeom prst="rect">
            <a:avLst/>
          </a:prstGeom>
        </p:spPr>
      </p:pic>
    </p:spTree>
    <p:extLst>
      <p:ext uri="{BB962C8B-B14F-4D97-AF65-F5344CB8AC3E}">
        <p14:creationId xmlns:p14="http://schemas.microsoft.com/office/powerpoint/2010/main" val="333454593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A6799B3DAB174F8D5728E4EC492A32" ma:contentTypeVersion="18" ma:contentTypeDescription="Create a new document." ma:contentTypeScope="" ma:versionID="d6a97bc77793a54aef6f1ef202f55d28">
  <xsd:schema xmlns:xsd="http://www.w3.org/2001/XMLSchema" xmlns:xs="http://www.w3.org/2001/XMLSchema" xmlns:p="http://schemas.microsoft.com/office/2006/metadata/properties" xmlns:ns3="d277b672-7051-453d-b14e-f2a4d34efbd9" xmlns:ns4="79e0e38f-feec-4551-9ff7-4509dea5f0e5" targetNamespace="http://schemas.microsoft.com/office/2006/metadata/properties" ma:root="true" ma:fieldsID="4c5972bcfaba38cfb353654c2fa407f2" ns3:_="" ns4:_="">
    <xsd:import namespace="d277b672-7051-453d-b14e-f2a4d34efbd9"/>
    <xsd:import namespace="79e0e38f-feec-4551-9ff7-4509dea5f0e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_activity"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7b672-7051-453d-b14e-f2a4d34efb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e0e38f-feec-4551-9ff7-4509dea5f0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277b672-7051-453d-b14e-f2a4d34efbd9" xsi:nil="true"/>
  </documentManagement>
</p:properties>
</file>

<file path=customXml/itemProps1.xml><?xml version="1.0" encoding="utf-8"?>
<ds:datastoreItem xmlns:ds="http://schemas.openxmlformats.org/officeDocument/2006/customXml" ds:itemID="{2188BADD-8E4E-4F58-BDFB-0A7AA30E1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7b672-7051-453d-b14e-f2a4d34efbd9"/>
    <ds:schemaRef ds:uri="79e0e38f-feec-4551-9ff7-4509dea5f0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27DA0-D812-4CF4-B990-5C303201F462}">
  <ds:schemaRefs>
    <ds:schemaRef ds:uri="http://schemas.microsoft.com/sharepoint/v3/contenttype/forms"/>
  </ds:schemaRefs>
</ds:datastoreItem>
</file>

<file path=customXml/itemProps3.xml><?xml version="1.0" encoding="utf-8"?>
<ds:datastoreItem xmlns:ds="http://schemas.openxmlformats.org/officeDocument/2006/customXml" ds:itemID="{1B43B940-D7DE-476B-9B41-CD91508FEDE7}">
  <ds:schemaRefs>
    <ds:schemaRef ds:uri="http://purl.org/dc/terms/"/>
    <ds:schemaRef ds:uri="http://purl.org/dc/elements/1.1/"/>
    <ds:schemaRef ds:uri="http://www.w3.org/XML/1998/namespace"/>
    <ds:schemaRef ds:uri="79e0e38f-feec-4551-9ff7-4509dea5f0e5"/>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d277b672-7051-453d-b14e-f2a4d34efbd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3887</TotalTime>
  <Words>2318</Words>
  <Application>Microsoft Office PowerPoint</Application>
  <PresentationFormat>Widescreen</PresentationFormat>
  <Paragraphs>181</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SassoonPrimaryInfantMedium</vt:lpstr>
      <vt:lpstr>Trebuchet MS</vt:lpstr>
      <vt:lpstr>Wingdings 3</vt:lpstr>
      <vt:lpstr>Facet</vt:lpstr>
      <vt:lpstr>Welcome to Stratford Primary!</vt:lpstr>
      <vt:lpstr>Welcome</vt:lpstr>
      <vt:lpstr>Stratford Primary School – established 1823</vt:lpstr>
      <vt:lpstr>Meet some our key staff</vt:lpstr>
      <vt:lpstr>The EYFS (Early Years Foundation Stage)</vt:lpstr>
      <vt:lpstr>7 areas of learning</vt:lpstr>
      <vt:lpstr>EYFS profile and assessment</vt:lpstr>
      <vt:lpstr>What should your child be able to do by the end of EYFS academically</vt:lpstr>
      <vt:lpstr>Attendance</vt:lpstr>
      <vt:lpstr>In the classroom</vt:lpstr>
      <vt:lpstr>School Day Timings</vt:lpstr>
      <vt:lpstr>Where to go…</vt:lpstr>
      <vt:lpstr>Colour Monster</vt:lpstr>
      <vt:lpstr>Daily Teaching</vt:lpstr>
      <vt:lpstr>Phonics and Writing</vt:lpstr>
      <vt:lpstr>Number work</vt:lpstr>
      <vt:lpstr>Continuous provision</vt:lpstr>
      <vt:lpstr>PowerPoint Presentation</vt:lpstr>
      <vt:lpstr>How you can support your child and school…</vt:lpstr>
      <vt:lpstr>Buddies</vt:lpstr>
      <vt:lpstr>Preparing for school</vt:lpstr>
      <vt:lpstr>Book Bags and Uniform</vt:lpstr>
      <vt:lpstr>Water bottles, PE kits, Forest School</vt:lpstr>
      <vt:lpstr>Food and Drink in School</vt:lpstr>
      <vt:lpstr>Lunchtime</vt:lpstr>
      <vt:lpstr>Transition into school</vt:lpstr>
      <vt:lpstr>Our top tips….</vt:lpstr>
      <vt:lpstr>Other things you can do to help…</vt:lpstr>
      <vt:lpstr>Breakfast club and Wraparound care</vt:lpstr>
      <vt:lpstr>Communication and Paperwork</vt:lpstr>
      <vt:lpstr>An introduction to our website www.stratfordprimary.co.uk</vt:lpstr>
      <vt:lpstr>We have- Instagram - stratforduponavonprimary</vt:lpstr>
      <vt:lpstr>Some other things… </vt:lpstr>
      <vt:lpstr>Books to help with transition </vt:lpstr>
      <vt:lpstr>Finally!!</vt:lpstr>
    </vt:vector>
  </TitlesOfParts>
  <Company>Warwickshire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Stratford Primary!</dc:title>
  <dc:creator>A Slater STP</dc:creator>
  <cp:lastModifiedBy>G Humphriss STP</cp:lastModifiedBy>
  <cp:revision>39</cp:revision>
  <dcterms:created xsi:type="dcterms:W3CDTF">2022-06-16T08:47:43Z</dcterms:created>
  <dcterms:modified xsi:type="dcterms:W3CDTF">2025-06-11T19:51:28Z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0x0101006CA6799B3DAB174F8D5728E4EC492A32</vt:lpwstr>
  </property>
</Properties>
</file>