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25"/>
  </p:notesMasterIdLst>
  <p:handoutMasterIdLst>
    <p:handoutMasterId r:id="rId26"/>
  </p:handoutMasterIdLst>
  <p:sldIdLst>
    <p:sldId id="256" r:id="rId5"/>
    <p:sldId id="258" r:id="rId6"/>
    <p:sldId id="263" r:id="rId7"/>
    <p:sldId id="280" r:id="rId8"/>
    <p:sldId id="267" r:id="rId9"/>
    <p:sldId id="281" r:id="rId10"/>
    <p:sldId id="268" r:id="rId11"/>
    <p:sldId id="282" r:id="rId12"/>
    <p:sldId id="279" r:id="rId13"/>
    <p:sldId id="283" r:id="rId14"/>
    <p:sldId id="278" r:id="rId15"/>
    <p:sldId id="266" r:id="rId16"/>
    <p:sldId id="276" r:id="rId17"/>
    <p:sldId id="271" r:id="rId18"/>
    <p:sldId id="277" r:id="rId19"/>
    <p:sldId id="272" r:id="rId20"/>
    <p:sldId id="273" r:id="rId21"/>
    <p:sldId id="274" r:id="rId22"/>
    <p:sldId id="275" r:id="rId23"/>
    <p:sldId id="264"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4712" autoAdjust="0"/>
  </p:normalViewPr>
  <p:slideViewPr>
    <p:cSldViewPr snapToGrid="0">
      <p:cViewPr varScale="1">
        <p:scale>
          <a:sx n="72" d="100"/>
          <a:sy n="72" d="100"/>
        </p:scale>
        <p:origin x="582" y="78"/>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9/8/2024</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9/8/2024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61" r:id="rId7"/>
    <p:sldLayoutId id="2147483679" r:id="rId8"/>
    <p:sldLayoutId id="2147483680" r:id="rId9"/>
    <p:sldLayoutId id="2147483681"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emf"/><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pPr algn="ctr"/>
            <a:r>
              <a:rPr lang="en-US" dirty="0"/>
              <a:t>Welcome to Year 3!</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GB" dirty="0"/>
              <a:t>Ms Desai, Mrs Green &amp; Mrs Hartley</a:t>
            </a:r>
            <a:endParaRPr lang="ru-RU" dirty="0"/>
          </a:p>
        </p:txBody>
      </p:sp>
      <p:sp>
        <p:nvSpPr>
          <p:cNvPr id="5" name="AutoShape 2" descr="data:image/png;base64,%20iVBORw0KGgoAAAANSUhEUgAAAHgAAAB9CAYAAABpqadhAAAAAXNSR0IArs4c6QAAAARnQU1BAACxjwv8YQUAAAAJcEhZcwAADsMAAA7DAcdvqGQAAEdzSURBVHhe7b0HgB3VeTb8TLm9bO+rlXZXbVddQhIgkJBAEohmMMYF1zikOIkdxy3+Ay5xHBwHx3bixP6ckLhg07EBAwKJXiQk1CXU6/Zebr/T/uedu4tlWWVXxRayXziau1POnHOet542ikPCH+mCJEL7dXXo9x/pAqU/AnyB0x8MwFnTRMbIDv31h0MXvA2Wyh1ubsFrL7+IRCKGyxYuxMTxE6Freu6GC5jEBl/QAA8mk1iz/k288sC9SL30FHqSaehzL8UVN78fS5ZcicrS0qE7L0y6YAE2bBs79+7Dqicex/4nH8GMlu24Ot9BlhbpiW4La4KVqLhiKa69+SZcOv9iREKRoScvLLrgALaZjrS0YvXq1dj4+KMo2/kGlmmDaMjTsMXwIs2aTvXaOBzL4umYhr3l9Zi89Fosv/FdmDV1Gvxeby6jC4QuKIC7Bwbxwosv4ZVfPgxlwytYZHbisjwFCVXDrxJhPJSehDiCWK7vxnvCXajWbGwatPF0yo+OcY2YsXwFlq9YgSkTJ8Pr8Qzl+s6mCwLgRMbAmnVvYtWjD6Hv5ZWYH2/GlVEg6FfwSkLHw6kxWK/NRsw/GYrihTdzBJOMLbha34UV4TjIA1hPoF8yguiqn47pyynRy5ajYcIEePR3tiP2jgY4bRjYunMnVv7iF2ha9RSm9ezDklAWYwIqdmQUPBAvwfPOVHT5p0LzlkNnQKjQp7YclSFTAoH0Xswwt+KWwCEsDqWhWA7WDDpYZUXQN7YRM69ciuVXL8OUSQ3w+3xDb31n0TsS4FgqiV179+DZJ57EvmefQkP3XlzpS2F8UEWzpeIX8Qiezk7AId9s2IEx8KgeqI7FJyUJEWZFg8lqW+Yg8tJ7MNvahusCzbgsQKBpyNcNAqsyVN1l4zD58sVYuuIazJoxHQV5+XyaIv8OoXcMwFLAju5ebN66Ba898ySOvPoCxncfwfKQgUkhoI/YrUxG8WimHjs902D4xsGr+4eAFdfreKTAJtAUXNhGPyLp3Zhl7cD1AnQwA5HZbXFgdVzFgUg5SubMxfzFSzBnzhzUjatFKMAXn+d0XgNss1jJTAYHDx3CBtrYTc+vRmzz65ie7MCiiIK6oIIeYvdSIoBfZcdhkzYTSb/YTT+0t4EdSdVEInWYPJjZPoRSb1Gid2BFoA2XB7MooRnen3Tw4oCNLU4Q2TG1GDf3YsyavwBTpkxFVVUVQsEgdE0976T7vAJYCpHNZhFLJNHR2Ynt2zZj6xvr0bFpLUpb9mEGYpgTVVHs03HEEMkK43mrBm9pUxD31dPzjRAmAuuCezpEcBQdBpvDEKDT+9Bo78USn6juOMYxgsoYNnbHTKxJAvu8+TDKa1AyqRGNs2agcdo0VFbVIC8aRTAQhJchl66K4R857MNACCTC4JZlwTRNGPQ3UmybTDqNdKwX4aAHFdV10LST+wYjAjiVSiGTTUPz+NiIXqgqC8xCq1LwURReSF7kFt6WCthIU0LjiQR6e/vR2dmBg3t2Y/emjeh6awvC7QcxyYzhopDj2ldL07HH0LEyFsYrRhUOeqcjE6iFRwvDowwDexZ4VVGZC200a2YaCeiZJlSaZDDlMJb4+zCH6rtAtahdbBxKWdhOsHdTofeFC6GUVqB47DhUT2hE1bg6FJeWIS8/D+FQmIDrBETaSxsC3RlqDwUGQTQNExm2RyqdwsDAABKDgzz2or+jC73d3ejvbEd/Vyc6Oloxb+EMfP7LdzHvMbkyn4BOCbBp2Xjm6ZV47cVVKCwsQklFFQLhKHxBP/LyWPBwCLrO0MPvQyBA1SgcSyL8LLztgmhkpeBZZMmFmXQGyWQMMVYgzri188ghdBw+jPjhA3A6jqAw1o1xSGFKUENtWINKtddEUDdnAlhjlGCDXYNWvQ7wVVIVh0WxshYjVcWjJILgsB4232I4JqxMN8JGM+qtg5ijt2GmdwCNvgxKCLbGMvRlbRxI2jiYdtBCZ29ADyAdiELLz4cWLWCbBeDzanA0Lx08MqxtUMI1eNhaKWqtFNsG6QTseIxSOoigQT/AziLfTiPEkpQwNNd47+oBC/riK3H3f/4XiovHDhX2+HRKgNPkqru+9g2s/Y+7MDdkwheOIEa1YHl9sINRmFRFSdUHD21QfkGYHMpSkCNVAu1Qokwzi0Qig3QyjYCVgUUV47ASvsQgImYaRUYcxYqBaq+C6oCOPKrfNB2fI6aOt7IBbMoWYItZhia9BgnvWOjeQviYtyLSerYkdiREqYbicaU6a6TgZLsQyTahCm0Yr/aiQe/HJD2JGq+BAs2GV5ib6jVBlT6YtdDLI2XFpSyLTOEn04CaB4hoDnMlkaHyPCr/VukgqggxadSWOqU+47apFxHFwX+0W2heuAL/dPe3UJh38r70UwKcMCx895vfhufeu/GRfFZM05CgNNqWiSRLHKcA9TEZLKIUUmEB3iYWikhQinOcV6DbBIe/WeiwWwme1XVkafc6LJ2S6qUKDmCXlY/9TgU61AokPeVshTzeG3A5nS3LNNRSvydSWF7xvg1WLGulqeZi8Fr9iFpdKEEvyjCAanUAlVoK5ZqBqCrJdpPohKFcfs2bbCP5KaYv62iMCDSXAXp47LX9aHcC6KAWnKn14X35Gfyo20HP8nfjq3fdjSiF7GR0aoCZ8X9867sI/exf8b68LFal/Thk+AgWOYySF6HtCyim8CutkIM8VazXcGDCbMmVGpNwbb+tkhE8LDQTAe2yfWgxGWs6UXSiCP1KPhIaHRdPIVSdDhPjV53tIB6xaINft8h5QiLVrK3In0g2S0nGN+hfpKBYcXiYfE4SXjuJAI8hZHmXnasFnxWBEMrBK/4M7b7iRRwBSreODDVjVg27ycx04U+wEp/P78I9PRpSN30Ad3z1X+D3BnOZnIBOCXCSEvydb/0nPD/9Bm6NJPCV7gieVC6GL1DFCrDwyMDDwotkUcuSSy3GnlJkKf4QZ7LgUrWY7YWhBpBRQkjzSVMLskIB3hCEJqENVSC1kWv1JIkNZwndcpzflANImFlKL3Zb6i/yKp6w+x8Z1LbJpLxlSCH/BskZOa8QeGkvYR357Tpi1BhOugUfM36Ov42044e9NGM3C8DfhM/D9jsJCcA5r+gEJNKn6h4MSvceC+kXCfVVwwrNQDoyG/2R+eiMLGJagubwEmwPXoWtwaXYxuM2HrczbQ1eiV1MbZGF6A5fjCSfdcIN8AbHIeQvRdgXQpDqyUf51sgoimPkJPYdAW7ONkt4JRIoUAnOwqgeRUySAj/NWoB+S8jrR8gTRJhSFyYwR6eQHuQ1OXrYxoprwz1OBvpQ0uwMTJt60mUi2nBqVsvVaqemkwIsdsFLx8cQrqJNzePdHkotFQglVtSzjSDDl6AnhABTyBNmRZh8YVZk6LecY8WCHj/v1eCj/fUw3xyXuk1CLiXXuw3lhUPVBDoUov7Oe5L2pj9i0HlMxlPu0WJImaITmRgcQHKwB4n+bqTjfcikEkgM8O++diT7O3i+g+e7YKZ6+Hc7Er1tMJIdUIweMjdt+xDJK8SP6TXpbVOpaa6fw7Pi44yATh4m8coP/udetH7vK7jd2457ElH8WL2Rrt80Shu9K5JYH5OVSmeoVFkAL3W1RrucpeGVv12J5D26T9SJzgZIsXDyLDNnIXUvY2timaGnLd53IMDnaeNtNW8I6BMW7/dIQ42b3ActuRNBH+unM+rIKAwDHUQDGYRc80iTRa96MO5lROJDUV6KKlg0lOTgIBaXgQ8NleUUFr+D9g4L/YNk/bz51HKT3VeIvc6kWrE49QjuyG/DfX0Urxveh6/+8zcR8J68u1RU9EkBFiXwfz9+EIe/ewc+rrfgJ4k8/I9yIxwXYF5lLOf0v0Hbuw9VFfRzKZJd9PIGBg1WhnwQocR7sgyXbLR1Bt2YuawozvvELclxZnuXBx5Kdf1YxsrEfd/+LPoTfuilCxmKsZLnKs49ExJ1TLWJjlUIpt/A0it9WLrMh81bLBw5aGHpQh0VFXS+bAUe8uihJoIZszFpAuNeMoIwvjDEzl0WtrxlYfEi3XUoH3gkg/WbbWTyrgYK5smLcgCn23Fl8mF8Jq8NP+ymyr/pvfjnu/6VTtZZAPjHP/k5Dn37Tvyp3oGfp/LwfeUG2GEBmBfNAShtj2BG7X586IMR1I5X8frLJgYHHCy8VCPAIo2UcVZo/z6L4Q5QM07UsUg5n6eqXvuGicNNbJSrPDh0wMLTzySxZU8AifDVUPJnDwEs6TwiAmwZGUSTz2J+7UbUjWeMWuShJCuYNVXF9Km6VA2WRSeJRXe1GZvZ66UTxQvEDDS3SKUcvPyqjGdbFAgFkaiNx5+2sKntSiiF81wTlgO4DUsI8Gej1KK9GrzvGjnAJ7XBLrFgEgLIf+6fQ//Kyw1TRXm5jhtuCLDAHqxZo6C8zIuPfSSIBYsCaJzix4QJPkxkWnpVAFfw3MQJfkyZzPNMDQ0+vOfWAMazgX72oE3HwYP3vSeAMdV+pLN+vkdqeH6SxVDGUqO4bJEfy67xYtNmC929NsbWMZaNOWjqoCaLC7i8l5JsMUzMUOgF1M5uG3v22+gbAMqrdAzGFJSUa7jkMh2+oLibYWnhoTdRDtjoeZSoqO4gX0LUQJDtPzIf5aQAyytseogp6VrjXwodK4VqWa64kLtBfxDj6xTUU3o3bzBcZggEFeyh+tlPiezoElvjuOo3Q5XQ3ePg0BFe221h2xYT7a0OwmGqMxr8KdM1RAsV9MZowDxRMq+U4IQK5vdINjQ6lwmzEIeavWwTizZXQSc10YM/TOMHX0riya8n8OO7krjnxxl0sc4++iabt1n49++k8Mt/SuDJr8bxrc/F8cA9KcQS9JBZzT07s2jtZr29xay7QCM9DK4QE1i4XZYBj4JoNEzbThUwAjolwCo94ITjQ9rVlASYAbyrMinZGm1qZ7wC2zbTueins8UHthPk//xyEg8zvcJKfv+rCfzsoYzrhHlYuEdWGrjrzgRe+locv7gzjm9+JoZnHmYYwFxbmky8+aaN7lgx9EDBELbnIcAskvSTw1eG59YW4IEH08iPkOHpZK1ZbaJlmwn1gIk22teXXzcpsWwr4nG4xcKbW2w0H6AkdwL97Q762m2MH6ugo8PAT3/OZwbGQA/mU5hy9c7JMcWGhlukWiXaGrWlRB8joVMC7A/4YRFI8YV16mXpqstdsVlJDaZnLB57IR8vvpLBzJk6TFbyIO1telAqDAz02zh42EKKv8Ue9VA9CZhpVtghV+fnq5g8UaNj4sG+vQYeW8l3Sb+zn/w6wljvd0/S1CybrxgHOurR0+fBR9+v4e//IYBPfDWAW+8MYtoXQrjta0HcfKMXfjaZRcVXP07Dn/+lF1d/KYh5XwjiI18J4rO857N/48e82Sr64h4krSKaeHpmR3fJDjuaBF0mKFiW9KCNjE4KsFBexA9fQNAAgox7VReeHCn826E62ds+hoxg488/4sXffi6Av7krhOu+EsJl/xjCn7KyCy+m08H7xdlYejEb4o4gln8tjHd9NYS//qcw/vRTQdx2i49Aq4ilCLCST2eErXJi/+88IAkDFQSDHkxv0FFZpiK/QMHMaToWXO7B/EUeTKWzVUNvmiaTbSVSDxQVqricbXDVYh2XXsTnSnPdndUVGsaOkfbNwHFHJo6SUDK69I0ZDCtj5CthrpHJ7wgA9npynRMitxJkK5RlF22X+FqWpTDPwqQ63sNa+P20x7UqZszQ0TBZR2GU53mPvEjMSoDMmRdSMWmshqmTdJQWMQ/a3wxVeHUlK1pGXZFN8BV8yK3F+Qoy/RAaTl3N0v6yjGz8VJKaKe0gFbfRdNDG1u0mmlul05JeM+udoPMl5159zcSO7RbDSRtZw4HBZBE4h76O25vvus/DxN9kdPF6pF+C0RYsnlKHVPip6JQAiyqWbjFRltJ1KbHubxCBUFXD5U6T+sOklMoar64OGzu2WniLFeln2CQTE3Wq5F1HgFfeNPDa6wZ27rQYAkgIwWepGMIEvqiYrEQHRs7l6Jj3nU9EjjUdP5JJYXSCTUVnsB5vMOz5xRMZrHrBwAY6Vm2dNhKs5+EmG9t3mnjh1QweeDyD19ebroB42C6plIV4QoejMvQZcrDeJnrMuT5uwZ4hJhtbIB8JnRJgmXHQT5aJuxxGu2qZLucOXWWBVFbK57r/4vTKnPFOes7PPJfFcy+lsXWPwZCBIUS/g36mw0cMBvdZPP9aBvcxsN+0zXbjY5WxgHQGDMQDUOhBu1x8Xqto8aRlrDaCpi4fkgQoTFV84JCFZ17MUiAsTJ/OuJi2dcdeC48+mkUqbeGySzXMmSU9dg5ee8NklGGT+RUcooPZ3BmE46GDJQC/XXX5MTTUyP/lnUGazN8StBPQKQH2B0LI6EEM0N54VVbKTvJlIs9CUkkPBjKljOuIEr1slQXYvsPCTgIbLXLQOJWxcbWCp+g9//KJFAqLbcyYTsdqkoo0xfYFaQxR4Xx8AyV+x8F8aL6CXIV+Xcvzj8h8goOplWHznkLs3WdAoaqWjh3RZpWVOqqrVNTSQ+7ps1yJTWZthBjeSyePn4LgIVNLSDkQy2LNegPt9KA9foZIw04VSaDV6K0WKIY7QUDG032e3EjTSOiUAOfnRRHOi7gvkhkFOm2wTMUZtg2ariGt1GD9tgK0tqd5L+0sOVkK7vOpjP9oc/MUbNhhYuXLFrLUBi6gzEHscXEJA3deb21N46XXVQyadfDIQPZQX/f5TOL4SDi3v7sBD/3Kjx0b45g4wcGCi73YxHDonh8beOBhmqLNNnpbgddetnH/gyYeeMhC0xEFl19KlOm0/uz+OJ5bU4xscApURg85r/nXpNsmCjQKD6VWJgXmwD9LEiyTxfy+3Fitn3eLI3U0iTSrgRJsaZ2KHz+gYd9bccymaprW6KEz4eDen1v45aOMBQ/bGGxy8PSvWMmHTDz4sIloyINrV+jYtTOJH/5fBuv2jIenYGLOxzimkuclsYy6TjtMYJ7auAD/8I1S/OJxC9OotcSfeGKlhSeeZFy/h1qLwpE4CLy4xqGmAjWYTuEB7v6egv/4+SS0GkvgidSwPYcB/E0S8ydmso8CIqNvZ02CBcKMdLPR7lLzMEnrHwUyK+nxakjoM/CT1Qvxma+V4NU3LMyZQdtMh3vVS6zQmw5q4g4u1my0H3Kwdj0ltl3BFZfr2L/fxGe+EsH9L16GZGjRO0Z63yaWVff5kQrOxatHbsBd/zMZa9c5mDVFYXShIkVA/FTbc8IOIhRYmV9VxMihstzBE8/aeOi5BvR5VkAvaKTtZQsfJ/YXh0rcHsEgq/sRihby7AigI53yLhkBktkXcYJMl4pGQXosCMDRksxCad4QK3kxXjp8Pb778/HYxzBhfC3tNtWwWO3qAAN92h8Z9mUdMa5GpQdp4Xv/68Pag5fDLFwCPViSq+B57Vwdh1gPnXYxWFSDTmMmnn896tatiDiI8zjAKjUZdFZZLRlFyqPkxgZMbNwRhh1qgD9aLJmw3sdqLWljwmunKVi5cCtAs5cXCbtXR0KnBNhDGxuksRTVnM+7Q4SLgdDQ1aOIoEt/a7CwGgd7JmPTDi8LYrkjSsKT+9IKNjKcSJqK6yxUlarYtZtO1YEChMvqGUIRedoa4aGzQtIaw+lYOvraMSbntImAakoW3kgx9jYVueFieRltJuP75hjwRLeKpgHexxCypJDtwKijo78Q3mART0q9f1tyhURy/U4MRZqJBB3dxCib6NQSTK0h21nITL8A7/bLJHMB4jgt5wgnUw0byMfB5jAK81kZlt9MOticUPBqTHUHxKnRUFsrY78WUnYpVRy9Moua4aQk1To25UhCBpnDJK64rXgZt/voyFHzMFkOVYjqpfqTWIyVoQqxeU6uS7IdDzUK7+F5uSc3F+rouv32+45XdyGHTO7xBdDaX4amVjpRl9hur9XixTquulbD3PmqO4x60Qwbb+1V0B2voNdMaTwBuMMkrliARZc1WEnGxD6PGMuR0QgkmA3ij2DA0VzvV7OSBIPpuJWU0IEqxVOATXvLMMi49torHVy7TMP736vhfe9TsXyZig++R6WDlcGazX4o4fpc45/QqeJ7hoCRlJvakwNFZiCbtgeZrE6JYOVjSWQGO2DGDsIe3A2nfzvM3p1I9R6BkU6IkCEdH0S2/wCsgR2w+3fA6DuI1EA7nx1EIpF1Z2VkTZ2MwXozf2coybxRYR5J7oD/8epP0yIDKhnfRDz6ch2aWzRcfxWw+DKapGpg/hwF82dRa+1WsGp9HZxwI1SZAXAKgGX8XCTZS0etKD+EgmKR+pHRSQf8hXoGM/jnf/wX1Pzqe7gmmsYdvUV4NfhueMJ1Q0OHx5BbGEpSogkT817CgunNqKlyEE9qiFGK86IWMjLQvT6ELc1zoBbNO6Fz4TYii2dkDTa69L+SH10bLfbIoF3K0HQkENAHkR/oRWmkDxXFgyguyCDkNeClNomnFOzc58HWA6XUjvloqOnFlPpuhIJZZqOwTB50D/jQFw/yGEYsFWV8HkbazoOhyIC6AEyZ5nsJPS1REl5/EFqoUtjZLctvkKh8agEj1Q9Peg8KQ11kLB2DyQD8XupnasB4pghOaDw0v4yYSX1OBAHzYf4lA8/i7vBaKIaJn5Y24NP//n3MaJg1dM+JSQb8TwnwYMrEXd/4LsIP3o0P5MXw9f5SPOm9CV6RvOMBLMRKis9txHugZZsQ8AwiY/gpbQy59CRM2uGspwre6Jicaj0BB4u0Oql2lHneQHVZgtJBbrdMPmMiL5RFQV4WxYVpjCk3UF1uo6xYxkoVBBjPSYeDqG6pnvSi/feP0ti23cQXP+1nGMN8iYtUXLpI02kyQoLhTDfj1T6gq0dFW7cHfYM+JDOywIt+A5nF50ujvyeFtTuq0KXfAE+A3pJMxj+WhC9BJuc7TIOMoeZWKYgUulcYWrnDgeKsnrT1BWALpb1P4Ft5m5A2bDxcMxNf+O73MamuYeieE9OIAJbhqe/85z3o/n//iI/6e3D3QAF+5bmO4ExzJ9SdmES1ir2jtyzSx0BaxjIt6nmZtiJCK3O6TqSaZcZCKqOh0F6DT97yApYupn2XPtmh2wVEP50C8V49TNKlajIkkb5gW6bKDNVKepuiBQoef9LAmxsMfOoTfgTpiWboBLnXWQ5pfBneFV9DBFBeIvPIjKwsvxm6jxc8PgW9gza+frcXv9ywHP6SqTxPgE/YhCLNLtok+UcyF5LfJ3rmaFKRpb8zfuBx/FveZuwjE740YxHu+M736aRWDd1zYhKAWa2Tk3RwRCO0P1rO7kRVE6oM9Lo0XODjEStgZ917dd1kPgYZIk0nzMg1ihtuHR9cIZsaIJsaQOOYw1i6SENNTQQlpUGUluVSKOKHQ+cpndExEJPuPtpgOnCGzH8S6eTrJcnvVALuAEg0xDpQWRgEbfg6FYI7jJlMO/QZZMKgzEChhsky4te88AX8VMl+d/an2OKSIh8unp1FWDlEDznDFpB2ORHJS6SOkvjbPQ7/HgmJJjThpykK0rcZlKk/msddtDZSOiXAQjqdrH6Zms4WKZbFUlQbpxD8o0gqOZTcP4f/zv15PJKpOqLGfU47Zjd0obBARXyAdjzOlHCQIJApAiJgSjmEzaSnR4TFlcBjSK4JydCcjOEe7x45JfdJkqJR6bjzqWT4T4YyM/wtjGAxj5lTHYyvaKWd7XWnNJ0zYkEVRhcBpPhTBjbo9Pp91Dojf+eIAC4sLoYdCLletPSJarJcZYTjkadFVOuy7LQi2o5ZjRl4qYLFfokSkTQMpKhfOQq/yG+Zk+2lFzt8TZKgNXyM07kzqL7l+tEkecoomHsfSUCWvyUNv2v4GZlAV12lYU7jAHSjyV2k/faD54BkVkshY+AA27ubJkj3eeg8jvx9I7ozLxKE4SUfsXJBeoE6PUk35ji2pc4CSY62zZAsE6PH24aJ9bL0kjabJaWmdONyIflbxpjlKIBIO/f22W5oJuekx0iO4sNJe0hRZe5xrsS5f4dJZjuKehcJdcF1fTlyBP8XkI8mUfmBgI450wwU+ZsZflG6RtaMoyZ3kJBOXITeu7whzb/zCwtYb4ZqI6QRlSzgCyLtCSPBRiyiNxkAY0oaf8rK0B1nkYiEIf23ahtmTe6mepZ3KLSRwJbtFg4ckiFKUFUDa9fLrAhaRjo/Bw+ZeHq1gSdXm+4cMLl3207LnS3R1CxztRmeUceJ6h/mS5cB+Hv3bgu/fJzPHSLAzHvnXhtPrDTx7HMmuruYv3S9DZFoEulqnTRewYSqLliiphkWvp3pWSUVqpVGqZZxZ3MM0sksKCxyd1oYKY0I4HA4DC2cjxhrJjY4SidJhgxz1u/skmxxJM7L2OIWjKtKoKUtN9Fs3z4b6zYRUNpgMUGtLRaeXJl1ARfPvK3dQThfQZq28q1dFh55IotfPmGgrcPBrt0i2bS/LC+zEr3nqnVJIunSb9HaJT1wPPL+dW/SKeS53n4bL7xioIeaQRfxd58V5aW488HnNA7SAWom09BTE1VxDkhzUoioBtIUriSdvvyiEjLmMWrlJDSiUhVEwwgUFKKLAbt4cyEafdv1pM8ywMzOshgjWgOYMb4dIZ9FgCnRVIuHDlIaKYFlFSrSVKetBLSsTENrq00pBg63OjhwgLFwEcubL3EnvU6GFTveku5TmhnpSKf+HYLYfZcALM5LBfOsqsidaG61EAoAV17pwQ03eNypNjsp4W4P3VB1xRwEgyrmzDBQETkCMx1ndnzJWaVcDK/ZMdpfah+qDsvnR0GRrOofebuPCOBoKIhIYTFiDN7pxyBfSdP7PwcAszgSx+Z5OzGltteNOyNRgkWGjdFB6ieQGXrSh5ptbNlhuh32+wm8zHkapKp+7VXT7SYXtS6D7tMbdTxDNWtTF5eXMmYmSGJDpdzDPqJMPwoGKcmsWF+32zeFfr5DJusXF6tU/1SNIv1D9wtJHja12cR6FY1ju+CkO10/YaTTaEZEzIuQwmvGUaySuZm/QwcrL2/kI0lCIwLYH/AgQgnucDyuE1KkphhH0AieVXLFCSZjk/L8DtRWpdDXy9OUFgoIYpTaKZNV5FMNt7bYmNaoYdlVOioIQnengwVzNdxyo4dMkVseMnG8itkzdARCdAxDMqGPDhOFzMVJcBjCQoDzE9zqMpmBkpu7HAooWPlMBvfdl0EPbfAYes3SOSMSLyQ4ii0vLtQxe0qcWq2Ftl7U9NmVYhm8yKMwlerUUjTCSjiCvGj+0NWR0YgAFvNTUV2KOD1pldxbQaOv2QNsLBGHoZY6U2KryfodxRxEXXkbaseQa7MqtlNSuyihJUWMhclTEgePr9cooR5Mn6Jj6VVed+L8FErr9dd4MYugjhuruffXjVPxlx/3omGCjmyGALnS+5sk6lZQnzZFQ+NkDfmMuZcv8fD9mhsHX36pjglkFnHWjiZ3FiUZY1qDjTFFbXS2BsksI2rOEZKsTmSIRGEqop/QzffrkTxEmUZDIy5RRUUFTH/EjYULafQ9ViwH8FlSS2IdLYPSpvWisbYPFeUqLlvgxZxZMrVFwbXLPFh2hQfFBKCqUnWlLUubnF8IFBNMsbN+niumei6glIuTRI2G+rEyQE5wBBDW1i3tb2Ll/inrkmWNlIRHeXz+ioVe3HqzDzOn626YJVHh0STSLIMV9eMIcl0XFKODoIuaPjsgu8bCSqEYdOQUG8107AJFBZTgc6CihcpKS2EE85FkJcopxn4afztn0M4KSYUseqMl4Q401icY8+ooIFiTKJ0yaU/AK6B2krhUpM59NRtZuhplPraoWul9Eod2WCrlnMS40vACuFwXBnXHN3jtaMrZ1dxvN08CLUmkWO59m4+Pes5io+fn6ZgxOYk8TwvNS4ZRwNkB2H2hnUIFJVje32xpKKysIrOeIwkuLixENlKIdlNFsddG0GT8Z7P2I8/ipCTq2aZdn1DVgUl1RIINJd2EsmhNAJMkALmNzVdKDOsS20FMn7SHgOgOGoijIJd4kBjZHUTguXQ2B5hcde/VROJyv32MdWWoX/6XMV0Jn9zJDpLkeXmIJOGSvFsmoKgMGT1eFdMmWwzrWulN97N8QzeeIUk+uiUOVsrdsqlX9aKiagzLJkOYI6cRo1NUmA9vSSUOGSoKWOECNQ7HEkfrLFSIrSdeaUCl91zXzhiTxSKK0pDDSRpbNgUTktFFmdAnYIvXLKpa/pa+aumRStBOC4lk7z8oC8xzyzClw0IqLAwiHSTdPblYvqMTWPsGY+ZWk3k72LPHwvPPG3hrp+nm2domo0s5kLv4jJyTCeuHGIOnUgrGjdMxbUIPzVZ7TnsMc8PpEgsoJfaa/SjTssgKcwd9qK4ul4u5e0ZIUt8RUSTkQ3FVDZosD/IpDVUaYz8W4KwQnRPxnktDrZjZQJdZ8aCjg6CxUWU9cYxhiqyWOESgxMk6cNhyY9N+giSdEfv32O7WEQcO8jfDJunJEiFuaXHw6loTzQRI1K+0u/RUSX7rN1jYzhg5Ebexa6+JNfxb2CIhkxH4zB6Ct24j79llYf1G5tFiuQMcMuTYzBh85SrDXRoqDFVIjp81JY1CP6U4m3YBOjOiL0A7Ebb7UK0b6JNurLx8VNIPGi2NuCSyM05tXR06ZV8rtla9xlDJ6CafCUedGcfKmjqH8d74ylY0TrKxYZuDn96XRUe7jZYmAkbQXnzNwLOUKllQ3tPn8JyNN9jwb+2WlfIOUlS/AwSulzyXIWM4VKX791tU88AYOlp+r0g0PWnWWDovBimFohXEOxb7LoIncbb0Q8qcsWJqEVmlIc5VflTBDjJUExlGtIJO1Sw9bI7uQKMnLZvHNE60UV/RDifTT9PFjM+oTfhe20DUGaAwmWijdlKixSgpPvUY8LE0KlYbP6EW/cEi9LPSE30m/EYXCyK6a+iG0yLhVtpApQ8zJvXSoVKxeatFyTNwiJJossH3UZpklZ6s+znI36UlDFuoc7dstrBpg+naSNHeIqHiORcV5uykrEnWRI8TfLkmClkcqCJ6yZMY+qTYcDv2ygo/gk7N0MJ3CJjiqa9/g+EZmWkcmeOi2R6qZeDl10xGE5o7r1lUviyqSySkqxQYy7BqxsRe+CBqWjy5MwPYsZOoVAYRUR3sy9KZqyxHYaFMrx0djQrg2hpyUEkF9lMCxrEh8y06Wq4dHlU2v0EyoUymtYj3PLMxRRunofmIAGtj72FKCTXH1rekV0ljwylUwxa9a/oB9KgXL/FgXC3fzXtkJEgcH1HbTc0WujqYB6VtDGPi/Kjck2tziYX9dLwqyhhqBYEmqu9YDKjm3xkCLR0qpcUS3+quLyD2tpiAjh2jkrkshikaQhG+n569dFcKZ8m7Q2EPy59GabiF4Z6M+0ib5HyBUZEUUlS80Ysx2gAZhh6048X4hikIh0bnQQtJKUZMxYVRFI+txSGqvUo2ZpXaB9vocwcITpdkTazM0qwvb8O4Ktq3ZjEFGm66kVUTqSNIMv1WOi0mTlBRw4amv4EKSvHs6RrmzNYIBMtGUMbWqCgkGDI4n6EFkflZIl0ixMIEbnMLyDxkadfiZIY8xr+NE1XMm6MjHFRcSZVJ+UsX61h0iYaAX5Z2OpjSoOHG6zwEn1qCec2YwvAtSLNAp0scMJmONKleQV1ZO1/OdqHmOV0ptlhgL81fDc1glgwZ9/pRP348owOqqlHSqAAOBQMYO6kRhy2/G3xP8CThuDuznV5FpLWls8Bn92JqbSfyI/I5HLBxPfjALV5cNl9FZRlw03U6pk5Wcd1yHQsv1d0QppaSK2xVWaGiupLAUqrLXNB1LJivo5QSOX+Ox+2ulNUVjpnzFgRdiXnl/rm8dslcnYyhYEqjdKzk1K90rMixqkpzVwgKgHlklgXzdETCYpcdzJmpYdGlHjJ9bjKCSH9FBb3p8T3wOU1uTD/K5h0ivo/hZ9TpxgSvgSMSIVCw6mpHb3+FRlUCD++ePHUqWvzF6GWFGmiHPdkOtpnY4dFXRhhcJrcVhttpfweRn6+jdpzGRsuNzUys11BVqbldj9LZIdskiFQKhULDMSzjRUqUGEWRTAE/SKkUBypKhikrzS2fESmW6y7xh1yXayVkCgmVxGxKGOX2Wsm9TKLiheQ9bhzOag7nI/F1mZSH9lyuy/ShYFDD7GlZVEQOw8rI3PHTA9gyY6hyulDjdbCNFjA6dhwqK0+++feJaNQlmFhXDbO8BvsSFhr9JgqtDtoc6rXTGC6TvlvHTKC2rAWT62V6aU7apAVlktxwp4E0rHizshWTKxhD54TEprqAyG/+czQQEmYN90TlxPfXJKckdhYv2u3FYhqOreWaexxKwyRMMPynvMftJeNRSJ6Xoc7GiR5Mqu5gCNnFZ+Wlo2tiiSiUbC8atD53aHa3oaC+YTo1x8gnux9Nowa4qqwEFY3TsIMBfgXtcD3tcDbTRS4+DYAZTugMBaaM63T7nrOsjDSU28Du9d9Mw4MF0mwiNb/uAMklmWojR+l9kmvDmLogSRo6Mfz3cB7inEkYRQtEm8sjbXyASaYICcPJdclb0tt581lJbn65g+tsFRfrmD5Zdn2WiQDkmOGbRkSsPyvpM9oxzZfEIB/vCwQxZdZ06DJMdho0aoBlfta02bOxS4lAYavPCcTIcW1uwUZbGfkmREGgEzMnxeAP6K40DTeeNKZMPRKPN0jnR5KoZTm6i8tFDTMGtameLT4g6w5kFxr5W7olRYXKOK9sUCZxrSpdjMxXVLiPjpN7nnkoPJ+mH9BDjdrS6+BIt4PDDI+OMHX2y6QBhkJ0KrO8Rzx6iY1lTw0/n5X8pTzinOXew980M3Nn2aiIHoGdjpOZRtHEik6mSKLEbEGD38CeOEPAygpMmNDgOnGnQ6ec+H48emXdFtz913+OLxpvoV/34FO9UxArutHdet+dzD4CkpUP6aSBudXP4V+/sAUTJoWQZlzpajwWSdSldNGlqGJlPpZ4skmGLAbDGOlRklkdg4PAAM/lprPmJFMno0t/sdjqkhJqGTpgtXUqdu+08OhjBj70AR+KqC0O7LHQ2WKjp5NhEr3phCTJi0wmDOZOpBeNMCTBeWEVfhlt4jkBM8TfsoFuHo9RAi37UEoMHuZ721tT+Ob3fNjceV1uQbusYHhbzk9MspVyKnEY12cfw+cK2vD9JhO+W9+Pf/jyN+jkyZrg0RGhPfXKhuNRV38cn/vk5zF7zb1YXqrjbztKsT54I+1ELdWozPQ4FTG+VTwwEj2YUvBLfPCmNoZCQfTKbjQx2+UR2dDUIJAgsNmYA53ZyqqCdpp7aS+dYY6XSmMyHRGZJyYdH9LZEedxZ1pBK2Nmi1JcWEQvmwAPyPl9DmZOJPA02j0HbWR40qKXSoeamshBPtWvsCcFFP18x8oBYDeZS3YXIn4Yw/xqyEC27iBDVcPXoFvuFUdPNIT0dRNkWRt8qJUhlP8qIP9it748KxU/CZGh2CbKwDp8ybcac7QYvtLnxfu/8U3cesuHWAYWbpQkAGtfIQ39PWIK0GAdaO7CxldfxvKIiV56NW9m86EExrpqMFehkxFvUjV4jBZE2zegc1MGG16xsHmNiYMbLBzZakLfZ2JGp4WpvXTmCPrMjO3unreNwItzI92RRWzoWxmXLi2gRx8iSFGgmgCQH9zlrn5KY2XSwsQuG11HbLcrc343tcaABV+SjEQvOUhAKqlur2Aes+ipj6F0TqApKKBaP0gmSbJCIUqxLL25OOrgT0qBSyIO5vL6XHJYgAwy0MeXsWyywjvFd9m9DMkY6iS9pbDZJrmZHidvE9lBMGOmMTazER8MN2PXQBb7qsbi1g9/BOVlNUN3jZpeOS3FLg/Nv/gi9BXUoDVl4tKggWKrlV5ugtCNhNPEmaIEWv2YpqdQQzXso+iV06ZXeRyMI0hX0Gm8hjHw/GIFM5nqCxibhoFyqsMCqsYQpSlCUZMRJoMSJkm+DSGFk3AuRGmqJugLSoAPjXHwbh5nhBzcyDwvI1NMY36lBFM+SSf3i+QKY4gGoKIgHIyD+Y5KpjLmVcpyiX8gKlq2ZAgSdHl+LkO6hcz78hIHS0sd3FBp472VDhaEHXjsND3vU0lujiyxv9kuTNOozVQL6+gT1M6ei5qx44fuOD0SrE6LGiaMQ8WMeXiFaqzO52CK2gYr3ULVe+osZXKau3+yNYCpQQsLizVcwXj0BsalN7Chlhc5lEiqLDbyIO2wzMfuIwIxOjr5bOUxlLoGvnMBAZd900RaxdBI2OqlxEkPoqwkavBTJYvzQyaQOU2tjCn76KmLka0TCSTghTLPm/dL75QImSggySfEcwt4fSrfI+BWUlvIeLF8SkjMgbxTypVHfr6MdvdaSv+1+QSYcfEN1PkzWDafI7NPyb1urichSrhMzwlTo83z9aMvbaDJH8aceZchHB697T2aThvgPHoWly1bgtesKNL0hq+gN+1PHSTHsgVOYS/cjgV63X47iVqfhUVUeTeycRZFqP7otMwluEXMYqifwW0ealuaMcfdN5nOKmj6MSXoIML7ZDRtmATo9JDnOlYkkMywi0z4BoFtz1fxSJ+Cg7TjUT5XQQ0QIvgClMm8BUD5T8onk+zka2NFlFapjZf3yWCFy0xu7rmjvIk8JDszoJcqnRYFXWRGiZn9Fr1AK8UKnApg2dp/ABOcw5jlS2MDudpbW4/pM2ZCdrU7EzptgOXDi/PnXwR1wixs7cvi0rCJsfZhpDPdLDBb/5REoFTblajX2OBvML0aA9bx2EsekcYbTi6xjWS+U5berXTlixbwuYkNrDqUQtpTRcCnVFLaGqjGx1JKdwwo+FlSRcFyHz75eT/6Z3jwvS4Fbw3SAWPbNdC5GuuTj4uQ4RSTeVmUXgt++vMBHvPc/aloW0VqyT3S3PJOL98tzphsLSVlWk/t8EgvUw/wQK+KrSnVXVmpUk2flFgnYWRPugmX6s3UaibWZbyYtXARampqh246fTptgIWqK0ox98pleCXpQYFi4zJfF2OavRQ0svEpVLV8/tHLBjhEh+nJfuAZSpl4rWsIcIqPi4QxMmFjOzzKchnL1Q7yzT8vHZgAYU4aaRxJZ3AgmXXTHsZULZksqrUMZgXS2N2fwU/pjRXf7MGH/8yHm1Z48Vd/F4C22Isf9FvYREdGZkxUeAwczlhkMhtvDqV1cV7nsduQrRsNOk0CVgaGmYFl0trztzhSskY6bhroyRqI0dns4/3dRpYmgWW14lDc7S5ORhqdqyQqzb1Y6B/E7piFvuISLLhiMcOx0U2wOx6dVpg0TPLka+s249uf/AT+PLEJ/lAIf9dVi6b86xH0l7BhRHH9NslO8abRhxn99+NyZR+aTPkwVu5amMK/iPUSyaIgg06wu+itnZK+JqGj0/ZSemUzTg98uh9JNpBsWJ7bt4MH/heWr7KRAXb0pBCYkMDn/k7BlEl8JqvCpop/8eUsvv1fDqL9EdQVRBEDQzTKbFo2bHmb50VRU21TAnWCyKAOYb6tXDdRqhq0rwScSlu+j9RDMFtYVcftapPn6C+YFnYbfvQUXg9EZvC01OZYkk4aDzLx3bjVehJ/ndeFHzSRma6/CX//1W+grLR66L7TIwmTzghgod6BOO76p3+Dcv/d+GSNim/3hfETZykCBfMgn97JVfoYEjCynSjvfwpj0UOA5KsjjHWlSXn00e4ECJ6leHlNdQFIOH7E1RAMLepuhJKCz/1ymnxH0HbB5dOsiYCsintG5rKMFMpCHZha047CaIxmRb7B60VrdxC7WsvQZ1VB80TcDgZH1XN5uPCQ2Czyn0bNIV+YkTxlz0jRIvIBL9WSxd8W35mTYvnErYd1HXqafgHVOtnCCoyD46Gbzbx+i/i+NPMpH3wOXwuvo5pO4ftOKT5217/g+hXvgibb154BnRWApaN/1Uvr8MPP/DX+JrsNRiCIz/dMQmveCgQDRXCs40kxm5EN4w41MoyQ7RFcdNzmcehQqTDkA1mEXOCSThFZ9KwKAFT9Lgjurbn7XR9GqjGURU6G+KT8piRlM0mqypQLhLtLj+Z3tztSdNlGiXfzOdncPEe5PHPHHMlfuaPIdO7v3EDCsMTSKePx6KYUC5Vzj3juuE2ck95s4gBuEemNtOKelgySy27CF//xLoxhDHymJACfkQ0WkkacM6MBdUtW4MkBDyZQhS31HoGS2OP2NR9/EEJ6shjI+MbADo6D4R/rfnff9OWOir8GXm8pPN5CHvPg9wQZ/ngpJYxb2ag5qRJJks/hmVSjBh0aHillchw+L12E0tDeQBh6qBRauBqecBk8gSi9ZM297j5P9evuouMmeW74mEtu3kySr86jfGjWS4fMS6aQrY1ETctm6XS4305v1/p42AqRWQ2xvdm3sCzQhUNxA/vzq7B4xfWoKK8cuunM6YwBFirMj2DZdStwsGIqdg8YuDHC8MfcQnUocbFUVbj9WBLJITBUpaLyXLV31FF1QZLjrxvanS8rKt9NrhwNpeMRz4t0kiFc9Uq7qVFF0w93AWX8wus5CRwd5fL9dTmOSq5ED6W3z/12/qKF3Am7qUO4XN2NCXQKn4tpqLrsSlxyyeXQR/hFlZHQWQFYpHj2jEZMXn49nor7UKXbuNbfBm9iOwz5xu4p4uIT0/EY4zRJ2nm0WJ4jEpbLZmMYa2zHtcFe7KfnfLC4CldduxxVpzE19mR0VgAWKsoPY9m1K9BeNw/re7O4MWpiprMTJrk0165nEazjkuQ/nKRaw8cTJGG6o5OrVI89dy7KzLiXfocvvQc3ePehRjOxKuVB/RVX4tL5l5zApJ0+SW3PGs2a3oCL3/1ePGUVQTUM3BbpQUlyI7JGjG86e2rnt0kAoRfM6shkt5wzJL9lfw8qY/7jJnqEct3mb5Pls5jkaDPMcSTG5tHMyncURIVLWHO2AR4yGJkOzDE3UnpjWNvnoGnsFKy4+RaUlpxd6RU6Yy/6WNp1oAnfvPMrmLTmQbyvXMW/9YbxMK6Alj/P9YKPHw+eLhEA+Z8NhlSzm7d8QMq1fARSvoIqMzzcdzJlDXHRZLe9DO2xhHC5LGRqj6iZQICswoA8m+G9Fnk/OAlOYLg36Sw0E6UzYxkojz2POwKvYwx9gbtjEcz7q0/jr/7iEwj4g0M3nh0SL/qsAyxh00OPr8L9X/ki/jy7EwURL+7sKsbW4DXwhyfxrXRuzkZjCbHBJNyyu55HMLUWl871orHR427bIKsd5l+kobAgN+dKpad7uEk2THPQMCE3E0POy8yRrTssHGmy3W8ZySK0x55Ku5u42EVXwim6nMUVRSdscyZE1UxuUmKb8THlWXw0MoAfdjhovWQZ7vza1zG+jm1zlumcACzU0x/Ht779X+i89zv4bFEc67Mq/mVgAnoLr4PXV8y2OktSzFDHymYQGHwa8+o24fIFfowZo6O93UF1lYIFl0pvF+NNcZh5u6xJktkfsoeHTN2RAFqWo8oyFFm1IMtFZanprr0ZvPSag5bslVCK5hMWefpMmonMxLDQSDbhstRjuKPwCLaSAR+I1uMvvvpVXHf1De49Z5sE4LNqg4dJHK7bPvgeJOdchQd7VCwMKXiX7yC0/nVsxAzbVVr3LBDbXNYbeXw+LFvux4yLfHjiKQfdfQqmz/XTiuroHFCQMDTaXRV+v4a8qMSfKtJkuv64gtYuBeE8FdVjNfxqpYnOXgfXLNdRUupF1hGVeeZNpND/yBgDqE29jj/Lb0U8q+DhbBSXvvtWLFm4RO7I3XgO6LRmdIyESosKoEUK8di6bSgeaMPSAhWHEwwJzBA0XwW1KxvuTJUH4zPHIXiZXsyZ1IQZ0xW8vsZBcpDqNWZj24sG2tYb2L7Nwt42292cRSbGyQYuq1Zm0b42i52vGnh9reEuS2npsjF9ugaf18SzL4fRZ89wv6oirtFpE5lZNhSNxN/AJ/xvYo7PxPc7qUEWLcenPvkplBSXDd14TuiVcwaw0NgxVejManj2jY2Yp8Yxj6HTzsEuNDtR6H6C7N51ZiDLXGrTcOAkmhFwBmHRXvZ2OthGldu2wUSoycL2AzY2UA3Lh5tlEt7q5w089UQW3oMW4kd4/ZDtLhGZ0CiaxXG/5bSzuR5OaCqtgAxAnCbA9BFkdxwlvhnvV17FbXlJ/KLLwabqqfirz34GM6edes/nM6RzC7B876G+vhY7upNYt2kLloYNTPBlsGWwB90ooGod7oQ/fZDdkSXFh46WARR42/Ded3swe5YXpVUaqiZpqLlIx/gFHuQXKagZI04XVXO3g9paDVMXeVA9y4Ppl3tx+WIPFi/20gZbePIZFa2J6fDk1fEFp1c+6a2yZAwqsQdXGc/jk0V9tLsWHvRU4f2f/gyuW74Csuz0HNO5BVgoHPRj3IQJeH5/B/a+tRPXs6HL1Bje7O9DXC8jyDJjXzzr0yQ6SvKtfCXdgisuasHVSz0or9Awrk5FPSV23EwP6hpUd7qtbI8kG7QYaRsTJ+qYTiesok7DmBrN3cglGpE5WjY2bVWwv6sOarCS2YueGSXAfEYGNZKJI5iXeQ5fLG5Df9rCvw+EcNmf/AU++uEPwS+Ttc89nd6ku9HSpNpq/MWnPomdExbhf5sNLImquD3SBH/fi0inO6hmZTz3dB0NNibjHS/tZiRiu1swyFdAZVGbfFnNSuW+BHr4oAODzo07Sc9U3LXALUdspGW7B2pg2QtEZmvKQIHfI8N+Q8HxKMllCNWLeLINU9PP47P5R+ClVvge7W79jbfiox/5MJn+zAfyR0q/E4CFLpkzFX/2uc/i9YrZeKAlg/cUKvh4aB+8vauRThFkqtnTA5kguBLjYzhEh4t/iuaTWZtbtlAlPpLBfQ9lKJXUEszephTvYcz72OoMfvLzJH56Xxp79lGZ0vyK3xcj4H0xGaL05cAaBchyv4ySxZMdqIu/gE9HD7gTBP+zDQgtuR5/8zefRGX52e+tOhn9zgCWtlq25BJ8/It34smCWXi8PYsPF9u4PbgTvr5VSKXbhyR5tEVy3KG/tBlFR5cH2Yzt7nklHRcvvJplKGS5H8SMFllYs87Ac/Se29pMd8loiCr5AJ0s+dRtIk7J9Sno6mao1B+Ao8tn1kcOsIwJC7iJdBfqEs/h76O7UE9N8M3DWcTmXoFPf+FzGF9Hm/47pt8ZwEIeTcONV1+Bj9/xZTwaasTK9jQ+Xmzh9sAuBHufpWptdmPGURWLoZZG0TOUUmzbX4C2dgMeP6VwAO5eHgWFQE21Spur4uARAz+6NwVVt9jYCmoJcmWlgr7B3MoI+cLJth0W2vrKoAWGtksYUSgnHRkeJDJ9qEu+gi8S3CkMh75LcFsbL8Jff/7zmNIwZYhhfrd0zp2sY0nAmFhXA720Cg++sROR/g68p1SDavZgx+AAklohdE+etBlphNJDqXfUAAZ6k8jXmjF5so38Qg+am20cop3t7XHQ1uygqU0kFu4OAJ2dNtqaZI2Tgll0xBqnqVj/ZgI/edCLw/F50KNjma+ERycvgzuXg+Cm6EtMSLyAL0S2YZJm4LtNJjpmLMDnv/wlXDz3kjOe/nqadO696OORgDxpQh308ho8vH4HPL1tuLFYR8Duwc6BbiTUfGjeolGoSKpp3YOMHcXefRk0HehGdZnphktvbrDwyJMW9u+lCmV4VEonrI0x8ca3qMZpG5de5cHci1Q8/AsTP7w3H7u65kLNa2T8S03iDtifjGQ+mEofohkTky/gs+EdqCG4/95iopfgfuaOO3HpxZeyvr8XcIV+PwALyZKRSeProJWNwc/W70eyoxm3lKgoV/uxN9aDHic8BHKu8+FUJHMkVG8QMWcMwSukgxXDRdPi7mr/l16zMZAAGsMOFoZtHKE3vT+hYBxV9y03anj5NQv/+r91aLOXwlvQ4DJLblDkJMRy2WTAbHw/GlKr8JnofneLx39rcTA48xJ89o5/wKWXLPh9giv0uwmTTkQ+r4abr1+GP7nzK3h5zHw80GpgGUOdLxQ0oSGxEsbABliyWlEmyuV09gnJZQHHhC8Qgq98Lra0XoynX/CjqMBGeSlDI15mKAxZsCgrqKQDo5SefFeHiVWvBJD0zUS4pJaSy2unBFdzV1oY8b2Yzzj3H/IPoUphKNRqInMR1fKdX8IlF1/mOn+/b/q9AiwkH1p81zWL8Bdf+jI2TFqMH1FtzvJZuKOkE5dkV8Ppf41xK11c1/k6OcguWVkyjgU9VI6tuwuQJaKl0mFGRA7GFTzWq6GLcbJ8BzkSlS38GQ93FyIQKeEZwx34PzEJY9AU8B1abAOWGs/g7wuOoJCq/AfdGqwFV+ILd/x/rlo+H8AV+r2p6KNJY+BaO3YMysZPxkutcWzdexAXe9NYFDWRSLbjcCqDlJZHjMPkSAH55Cpb7rDhRWqwG1PGNEG+5SgjR7LzToRhqOwUILvzzJ9tu18J3XigAVp0IkFhvq7dPZaReF66RMlkaXMAkdgbuEV5FX+V34PelIUfDAYRXHYTPkVv+aJZc12n7zyhV87JePDpkhRk6+6D+L//dw/6n/oZ3ufpQm3Eg18MeHBfug6tgXnwhydAl0nq7rSaExfdkYnxsSOYXbEaC2a2kIkIuUd11xXLumB307R+Fc+uq8bhzBL4otW8MJznbwIsfoBMrk2nWlGZeB0fCuzADaE0NvaZeEgpxvibPoDb/+x2jB935muJzibJePB5BfAwNbV346f33oc3f/Y/WEYn5upSHetSCu7pL8VW71wgMp2qXT4FT0BO5OlSK8jgvR0/ghLfLlQU9cIyFcTTQYQCuXnOR7qLMehMhB6WPajYDMfmJV48VbJhGbS3ezA9uxYfjxzCbMa4v+q08Hy4Gos+8jF89MMfQ2mx2IHzi85bgIUGYkk8/PjT+NV//xemH16P2+go9VNN3tsfwlNGAwYi8xEIVEoUyrsF6Nxzv0FUlbJVk5nOwDJyi8AU2cSDdlb6r3VfyP2SmDveewy47miQxLfGALyDG7Fc2YiPUyUHTQv3ys624y/Czbf/GW5Ycc2oN+n+XdF5DbBQOmvg1bUbcN8P/xva60/gtmiSKtuLJwc0/Dhejf2+i+CNNMIjm7+cSJrdWFoWq+XUrvw7XOHcQL6Ae1QTuLd53PFhmfJblVqPm7y78Z68FMM3A/fFAghevgwf+ctP4JK58+A59tNo5xGd9wALSel27z+C+3/2c2x96MdYlj6M68t92Guo+FFfGM9bjUhH5iIQFGm2ibHY0dOjt6U2G4c/sRVL8CY+FOlEjWbh8fYMVvsrMf/WD+G2D9+GifX18kTuwfOU3hEAD1Nv/yAef2o1Hrvnh6jZtxYfKnFQFvTg0V4F9yfH4IB/DrTwZHj1kKuCRz3GLLbWkbHiI5iQXodbKLU3UWrj9Mr+u83G4Qlz8e7bb8eKq69mbF0w9ND5Te8ogIUyWRObd+zGQz+7Hwd/dT+ud9pwdRmlOaPgf3tDeMEcT2meBW9wHH0shiou0Keqnkit7HCTQF5iGxZTaj8c6UCD38arPQbuT0dRsvQGfPBPb8fM6dPofZ+/KvlYescBLCSF7ekbwFNPP49f/PcPMfbgG/hwsYliv46VMeD+wWLs8s0BwtNpH/NzdlYmvv8WyfCeTqm1oKSa0JBdj/f7duOaSMrdOfa+LgsbyyZjyUdvx7tuuAGV5ed0ctw5oXckwMOUtSxs37kfP7rnRzjy9EO4zunA1cU6uqlmH+z34Kl0DTr8s6GH6qHpMoOCKnvYCaM3LjvJG9lelKe34Tp1I94b7XEH59dTah/JRuBZeA1u/fifYu7sOQiM4nOu5xO9owEeph7a5idXvoAnfvIjlOx+DbdE0miI6NiUAn7aG8Q6ux4pqm0tUAOV3rYs+Jb9IAOpvZhtrscHgk1YGDLRm3bwxKCCrRWNuOjWD+Kmm29Ctew0/g6mCwJgIVlUtmPvITz68CPY/sQjmN69G9flWwjoCl5OKHg6WYC31MmIBRqhI4sJxnaGPntwTSiGEGv/4gCwWi9F0ZIVuPG2D+KimTPhewfZ2hPRBQPwMCUzWbyydhMe/fn96Hr9GVyRbcWVUQu6ruKlhBfPJ6MY47Vwa2QQYzUTOxIOVhpR9DTMxaL33oarly1DSf752WlxOnTBATxMXX2DeOrZF7Hq0YcQfGstrrQ7MIfRk0agPXTT2pMWVqcD2F3ViMnX3IAbb3oXJjGuPb+j2tHTBQvwMB1oasNTz7yAzU8/huK9b6Ah3YVBxrs7C8chb+FyXH3zLZg/ayb8MvJwAdIFD7CQYTnYfeAQXly1GltffhEFpUVYcM01uOTiS1Ai3+a5gOkPAuBhSmZNtLR3uCstKmSA+A+A/qAA/kMkAfi8mXrwRzo39EeAL3D6I8AXOP0R4AubFMW27a8P/fFHurBIURTl+f8fDBM80mmoCLk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4957">
            <a:off x="845753" y="1802652"/>
            <a:ext cx="3797995" cy="397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2F2B12-4E42-4ACE-BE91-3605A1358B51}"/>
              </a:ext>
            </a:extLst>
          </p:cNvPr>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4" name="Title 3">
            <a:extLst>
              <a:ext uri="{FF2B5EF4-FFF2-40B4-BE49-F238E27FC236}">
                <a16:creationId xmlns:a16="http://schemas.microsoft.com/office/drawing/2014/main" id="{610A4ECA-5DB9-433B-9797-1B29AD786EAF}"/>
              </a:ext>
            </a:extLst>
          </p:cNvPr>
          <p:cNvSpPr>
            <a:spLocks noGrp="1"/>
          </p:cNvSpPr>
          <p:nvPr>
            <p:ph type="title"/>
          </p:nvPr>
        </p:nvSpPr>
        <p:spPr>
          <a:xfrm rot="21180000">
            <a:off x="173203" y="278328"/>
            <a:ext cx="4648714" cy="1325563"/>
          </a:xfrm>
        </p:spPr>
        <p:txBody>
          <a:bodyPr>
            <a:normAutofit/>
          </a:bodyPr>
          <a:lstStyle/>
          <a:p>
            <a:r>
              <a:rPr lang="en-GB" sz="2800" dirty="0"/>
              <a:t>PE and Outdoor Learning</a:t>
            </a:r>
          </a:p>
        </p:txBody>
      </p:sp>
      <p:sp>
        <p:nvSpPr>
          <p:cNvPr id="5" name="Content Placeholder 4">
            <a:extLst>
              <a:ext uri="{FF2B5EF4-FFF2-40B4-BE49-F238E27FC236}">
                <a16:creationId xmlns:a16="http://schemas.microsoft.com/office/drawing/2014/main" id="{4ED9BC3B-BDD2-43D9-8D84-A1937E2315C1}"/>
              </a:ext>
            </a:extLst>
          </p:cNvPr>
          <p:cNvSpPr>
            <a:spLocks noGrp="1"/>
          </p:cNvSpPr>
          <p:nvPr>
            <p:ph idx="1"/>
          </p:nvPr>
        </p:nvSpPr>
        <p:spPr>
          <a:xfrm>
            <a:off x="2142227" y="1630018"/>
            <a:ext cx="8592034" cy="4680932"/>
          </a:xfrm>
        </p:spPr>
        <p:txBody>
          <a:bodyPr>
            <a:noAutofit/>
          </a:bodyPr>
          <a:lstStyle/>
          <a:p>
            <a:pPr marL="0" indent="0" algn="ctr">
              <a:buNone/>
            </a:pPr>
            <a:r>
              <a:rPr lang="en-GB" dirty="0">
                <a:solidFill>
                  <a:schemeClr val="accent1"/>
                </a:solidFill>
                <a:latin typeface="+mj-lt"/>
              </a:rPr>
              <a:t>Year 3 PE lessons are on </a:t>
            </a:r>
            <a:r>
              <a:rPr lang="en-GB" dirty="0">
                <a:solidFill>
                  <a:srgbClr val="00B050"/>
                </a:solidFill>
                <a:latin typeface="+mj-lt"/>
              </a:rPr>
              <a:t>Monday and Friday</a:t>
            </a:r>
            <a:r>
              <a:rPr lang="en-GB" dirty="0">
                <a:solidFill>
                  <a:schemeClr val="accent1"/>
                </a:solidFill>
                <a:latin typeface="+mj-lt"/>
              </a:rPr>
              <a:t>. Children will need to ensure they have a named PE kit in school, kept in their lockers, on those days. ​ Suitable trainers will be needed.</a:t>
            </a:r>
          </a:p>
          <a:p>
            <a:pPr marL="0" indent="0" algn="ctr">
              <a:buNone/>
            </a:pPr>
            <a:r>
              <a:rPr lang="en-GB" dirty="0">
                <a:solidFill>
                  <a:schemeClr val="accent1"/>
                </a:solidFill>
                <a:latin typeface="+mj-lt"/>
              </a:rPr>
              <a:t>We will also have lots of opportunities for outdoor learning this year, including trips to the Heart of England Forest. You will be sent dates with plenty of notice – waterproofs and wellies/walking boots will be needed!​</a:t>
            </a:r>
          </a:p>
          <a:p>
            <a:pPr marL="0" indent="0" algn="ctr">
              <a:buNone/>
            </a:pPr>
            <a:r>
              <a:rPr lang="en-GB" b="1" dirty="0">
                <a:solidFill>
                  <a:srgbClr val="FF0000"/>
                </a:solidFill>
                <a:latin typeface="+mj-lt"/>
              </a:rPr>
              <a:t>Please ensure every item is clearly named!</a:t>
            </a:r>
          </a:p>
          <a:p>
            <a:pPr marL="0" indent="0">
              <a:buNone/>
            </a:pPr>
            <a:endParaRPr lang="en-GB" dirty="0">
              <a:solidFill>
                <a:schemeClr val="accent1"/>
              </a:solidFill>
              <a:latin typeface="+mj-lt"/>
            </a:endParaRPr>
          </a:p>
        </p:txBody>
      </p:sp>
    </p:spTree>
    <p:extLst>
      <p:ext uri="{BB962C8B-B14F-4D97-AF65-F5344CB8AC3E}">
        <p14:creationId xmlns:p14="http://schemas.microsoft.com/office/powerpoint/2010/main" val="52785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latin typeface="+mj-lt"/>
              </a:rPr>
              <a:t>Trips &amp; Visitors...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11</a:t>
            </a:fld>
            <a:endParaRPr lang="en-US" dirty="0"/>
          </a:p>
        </p:txBody>
      </p:sp>
      <p:sp>
        <p:nvSpPr>
          <p:cNvPr id="7" name="Rectangle 6"/>
          <p:cNvSpPr/>
          <p:nvPr/>
        </p:nvSpPr>
        <p:spPr>
          <a:xfrm>
            <a:off x="914400" y="1029980"/>
            <a:ext cx="9997883" cy="5342809"/>
          </a:xfrm>
          <a:prstGeom prst="rect">
            <a:avLst/>
          </a:prstGeom>
        </p:spPr>
        <p:txBody>
          <a:bodyPr wrap="square">
            <a:spAutoFit/>
          </a:bodyPr>
          <a:lstStyle/>
          <a:p>
            <a:pPr algn="ctr"/>
            <a:r>
              <a:rPr lang="en-US" sz="2300" dirty="0">
                <a:solidFill>
                  <a:schemeClr val="accent1"/>
                </a:solidFill>
                <a:latin typeface="+mj-lt"/>
              </a:rPr>
              <a:t>To further enhance the curriculum and children’s class based education, we have planned trips and experiences that will captivate and stimulate the intrinsic learning. </a:t>
            </a:r>
          </a:p>
          <a:p>
            <a:pPr algn="ctr"/>
            <a:endParaRPr lang="en-US" sz="2300" dirty="0">
              <a:solidFill>
                <a:schemeClr val="accent1"/>
              </a:solidFill>
              <a:latin typeface="+mj-lt"/>
            </a:endParaRPr>
          </a:p>
          <a:p>
            <a:pPr algn="ctr"/>
            <a:r>
              <a:rPr lang="en-US" sz="2300" dirty="0">
                <a:solidFill>
                  <a:schemeClr val="accent1"/>
                </a:solidFill>
                <a:latin typeface="+mj-lt"/>
              </a:rPr>
              <a:t>The planned and potential trips for the year are…</a:t>
            </a:r>
          </a:p>
          <a:p>
            <a:pPr algn="ctr"/>
            <a:endParaRPr lang="en-US" sz="2300" i="1" dirty="0">
              <a:solidFill>
                <a:schemeClr val="accent1"/>
              </a:solidFill>
              <a:latin typeface="+mj-lt"/>
            </a:endParaRPr>
          </a:p>
          <a:p>
            <a:pPr algn="ctr">
              <a:lnSpc>
                <a:spcPct val="150000"/>
              </a:lnSpc>
            </a:pPr>
            <a:r>
              <a:rPr lang="en-US" sz="2300" i="1" dirty="0">
                <a:solidFill>
                  <a:schemeClr val="accent1"/>
                </a:solidFill>
                <a:latin typeface="+mj-lt"/>
              </a:rPr>
              <a:t>Ganesh </a:t>
            </a:r>
            <a:r>
              <a:rPr lang="en-US" sz="2300" i="1" dirty="0" err="1">
                <a:solidFill>
                  <a:schemeClr val="accent1"/>
                </a:solidFill>
                <a:latin typeface="+mj-lt"/>
              </a:rPr>
              <a:t>Chathurthi</a:t>
            </a:r>
            <a:r>
              <a:rPr lang="en-US" sz="2300" i="1" dirty="0">
                <a:solidFill>
                  <a:schemeClr val="accent1"/>
                </a:solidFill>
                <a:latin typeface="+mj-lt"/>
              </a:rPr>
              <a:t> River Walk: </a:t>
            </a:r>
            <a:r>
              <a:rPr lang="en-US" sz="2300" i="1" dirty="0">
                <a:solidFill>
                  <a:srgbClr val="FF0000"/>
                </a:solidFill>
                <a:latin typeface="+mj-lt"/>
              </a:rPr>
              <a:t>10/17 September (tbc) – no cost</a:t>
            </a:r>
          </a:p>
          <a:p>
            <a:pPr algn="ctr">
              <a:lnSpc>
                <a:spcPct val="150000"/>
              </a:lnSpc>
            </a:pPr>
            <a:r>
              <a:rPr lang="en-US" sz="2300" i="1" dirty="0">
                <a:solidFill>
                  <a:schemeClr val="accent1"/>
                </a:solidFill>
                <a:latin typeface="+mj-lt"/>
              </a:rPr>
              <a:t>Heart of England: </a:t>
            </a:r>
            <a:r>
              <a:rPr lang="en-US" sz="2300" i="1" dirty="0">
                <a:solidFill>
                  <a:srgbClr val="FF0000"/>
                </a:solidFill>
                <a:latin typeface="+mj-lt"/>
              </a:rPr>
              <a:t>23</a:t>
            </a:r>
            <a:r>
              <a:rPr lang="en-US" sz="2300" i="1" baseline="30000" dirty="0">
                <a:solidFill>
                  <a:srgbClr val="FF0000"/>
                </a:solidFill>
                <a:latin typeface="+mj-lt"/>
              </a:rPr>
              <a:t>rd</a:t>
            </a:r>
            <a:r>
              <a:rPr lang="en-US" sz="2300" i="1" dirty="0">
                <a:solidFill>
                  <a:srgbClr val="FF0000"/>
                </a:solidFill>
                <a:latin typeface="+mj-lt"/>
              </a:rPr>
              <a:t> September 2024  and 17</a:t>
            </a:r>
            <a:r>
              <a:rPr lang="en-US" sz="2300" i="1" baseline="30000" dirty="0">
                <a:solidFill>
                  <a:srgbClr val="FF0000"/>
                </a:solidFill>
                <a:latin typeface="+mj-lt"/>
              </a:rPr>
              <a:t>th</a:t>
            </a:r>
            <a:r>
              <a:rPr lang="en-US" sz="2300" i="1" dirty="0">
                <a:solidFill>
                  <a:srgbClr val="FF0000"/>
                </a:solidFill>
                <a:latin typeface="+mj-lt"/>
              </a:rPr>
              <a:t> March 2025</a:t>
            </a:r>
          </a:p>
          <a:p>
            <a:pPr algn="ctr">
              <a:lnSpc>
                <a:spcPct val="150000"/>
              </a:lnSpc>
            </a:pPr>
            <a:r>
              <a:rPr lang="en-US" sz="2300" i="1" dirty="0">
                <a:solidFill>
                  <a:schemeClr val="accent1"/>
                </a:solidFill>
                <a:latin typeface="+mj-lt"/>
              </a:rPr>
              <a:t>Stonehenge: </a:t>
            </a:r>
            <a:r>
              <a:rPr lang="en-US" sz="2300" i="1" dirty="0">
                <a:solidFill>
                  <a:srgbClr val="FF0000"/>
                </a:solidFill>
                <a:latin typeface="+mj-lt"/>
              </a:rPr>
              <a:t>25</a:t>
            </a:r>
            <a:r>
              <a:rPr lang="en-US" sz="2300" i="1" baseline="30000" dirty="0">
                <a:solidFill>
                  <a:srgbClr val="FF0000"/>
                </a:solidFill>
                <a:latin typeface="+mj-lt"/>
              </a:rPr>
              <a:t>th</a:t>
            </a:r>
            <a:r>
              <a:rPr lang="en-US" sz="2300" i="1" dirty="0">
                <a:solidFill>
                  <a:srgbClr val="FF0000"/>
                </a:solidFill>
                <a:latin typeface="+mj-lt"/>
              </a:rPr>
              <a:t> September </a:t>
            </a:r>
          </a:p>
          <a:p>
            <a:pPr algn="ctr">
              <a:lnSpc>
                <a:spcPct val="150000"/>
              </a:lnSpc>
            </a:pPr>
            <a:r>
              <a:rPr lang="en-US" sz="2300" i="1" dirty="0">
                <a:solidFill>
                  <a:schemeClr val="accent1"/>
                </a:solidFill>
                <a:latin typeface="+mj-lt"/>
              </a:rPr>
              <a:t>Christmas Theatre: </a:t>
            </a:r>
            <a:r>
              <a:rPr lang="en-US" sz="2300" i="1" dirty="0">
                <a:solidFill>
                  <a:srgbClr val="FF0000"/>
                </a:solidFill>
                <a:latin typeface="+mj-lt"/>
              </a:rPr>
              <a:t>Date &amp; Cost TBC </a:t>
            </a:r>
          </a:p>
          <a:p>
            <a:pPr algn="ctr">
              <a:lnSpc>
                <a:spcPct val="150000"/>
              </a:lnSpc>
            </a:pPr>
            <a:r>
              <a:rPr lang="en-US" sz="2300" i="1" dirty="0">
                <a:solidFill>
                  <a:schemeClr val="accent1"/>
                </a:solidFill>
                <a:latin typeface="+mj-lt"/>
              </a:rPr>
              <a:t>Shakespeare Week Open House: </a:t>
            </a:r>
            <a:r>
              <a:rPr lang="en-US" sz="2300" i="1" dirty="0">
                <a:solidFill>
                  <a:srgbClr val="FF0000"/>
                </a:solidFill>
                <a:latin typeface="+mj-lt"/>
              </a:rPr>
              <a:t>w/c 24</a:t>
            </a:r>
            <a:r>
              <a:rPr lang="en-US" sz="2300" i="1" baseline="30000" dirty="0">
                <a:solidFill>
                  <a:srgbClr val="FF0000"/>
                </a:solidFill>
                <a:latin typeface="+mj-lt"/>
              </a:rPr>
              <a:t>th</a:t>
            </a:r>
            <a:r>
              <a:rPr lang="en-US" sz="2300" i="1" dirty="0">
                <a:solidFill>
                  <a:srgbClr val="FF0000"/>
                </a:solidFill>
                <a:latin typeface="+mj-lt"/>
              </a:rPr>
              <a:t> March 2025 – no cost</a:t>
            </a:r>
          </a:p>
          <a:p>
            <a:pPr algn="ctr">
              <a:lnSpc>
                <a:spcPct val="150000"/>
              </a:lnSpc>
            </a:pPr>
            <a:r>
              <a:rPr lang="en-US" sz="2300" i="1" dirty="0">
                <a:solidFill>
                  <a:srgbClr val="0070C0"/>
                </a:solidFill>
                <a:latin typeface="+mj-lt"/>
              </a:rPr>
              <a:t>Lunt Fort: </a:t>
            </a:r>
            <a:r>
              <a:rPr lang="en-US" sz="2300" i="1" dirty="0">
                <a:solidFill>
                  <a:srgbClr val="FF0000"/>
                </a:solidFill>
                <a:latin typeface="+mj-lt"/>
              </a:rPr>
              <a:t>Summer term 2025 date &amp; cost TBC</a:t>
            </a:r>
          </a:p>
        </p:txBody>
      </p:sp>
    </p:spTree>
    <p:extLst>
      <p:ext uri="{BB962C8B-B14F-4D97-AF65-F5344CB8AC3E}">
        <p14:creationId xmlns:p14="http://schemas.microsoft.com/office/powerpoint/2010/main" val="118238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65870"/>
            <a:ext cx="6286500" cy="652865"/>
          </a:xfrm>
        </p:spPr>
        <p:txBody>
          <a:bodyPr>
            <a:noAutofit/>
          </a:bodyPr>
          <a:lstStyle/>
          <a:p>
            <a:pPr algn="ctr"/>
            <a:r>
              <a:rPr lang="en-US" sz="4000" dirty="0">
                <a:latin typeface="+mj-lt"/>
              </a:rPr>
              <a:t>Assessment…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7" name="Rectangle 6"/>
          <p:cNvSpPr/>
          <p:nvPr/>
        </p:nvSpPr>
        <p:spPr>
          <a:xfrm>
            <a:off x="2560320" y="1113652"/>
            <a:ext cx="6984227" cy="5678478"/>
          </a:xfrm>
          <a:prstGeom prst="rect">
            <a:avLst/>
          </a:prstGeom>
        </p:spPr>
        <p:txBody>
          <a:bodyPr wrap="square">
            <a:spAutoFit/>
          </a:bodyPr>
          <a:lstStyle/>
          <a:p>
            <a:pPr algn="ctr"/>
            <a:r>
              <a:rPr lang="en-US" sz="2000" dirty="0">
                <a:solidFill>
                  <a:schemeClr val="accent2"/>
                </a:solidFill>
                <a:latin typeface="+mj-lt"/>
              </a:rPr>
              <a:t>Assessment in KS2 is carried out daily </a:t>
            </a:r>
            <a:r>
              <a:rPr lang="en-US" sz="2000" dirty="0" err="1">
                <a:solidFill>
                  <a:schemeClr val="accent2"/>
                </a:solidFill>
                <a:latin typeface="+mj-lt"/>
              </a:rPr>
              <a:t>utilising</a:t>
            </a:r>
            <a:r>
              <a:rPr lang="en-US" sz="2000" dirty="0">
                <a:solidFill>
                  <a:schemeClr val="accent2"/>
                </a:solidFill>
                <a:latin typeface="+mj-lt"/>
              </a:rPr>
              <a:t> a range of strategies such as: live marking, targeted questioning and quizzes. This is to ensure the teaching team can monitor children’s understanding promptly and enable children have time to respond to the feedback, make changes and address any misconceptions.</a:t>
            </a:r>
            <a:r>
              <a:rPr lang="en-GB" sz="2000" dirty="0">
                <a:solidFill>
                  <a:schemeClr val="accent2"/>
                </a:solidFill>
                <a:latin typeface="+mj-lt"/>
              </a:rPr>
              <a:t> </a:t>
            </a:r>
          </a:p>
          <a:p>
            <a:pPr algn="ctr"/>
            <a:endParaRPr lang="en-GB" sz="2000" dirty="0">
              <a:solidFill>
                <a:schemeClr val="accent2"/>
              </a:solidFill>
              <a:latin typeface="+mj-lt"/>
            </a:endParaRPr>
          </a:p>
          <a:p>
            <a:pPr algn="ctr"/>
            <a:r>
              <a:rPr lang="en-GB" sz="2000" dirty="0">
                <a:solidFill>
                  <a:schemeClr val="accent2"/>
                </a:solidFill>
                <a:latin typeface="+mj-lt"/>
              </a:rPr>
              <a:t>Throughout the year, children will take part in assessments in reading, writing and mathematics to show progress and inform us of next steps or gaps in learning.​ Children are not made aware that it is a formal assessment.​</a:t>
            </a:r>
          </a:p>
          <a:p>
            <a:pPr algn="ctr"/>
            <a:endParaRPr lang="en-GB" sz="2000" dirty="0">
              <a:solidFill>
                <a:schemeClr val="accent2"/>
              </a:solidFill>
              <a:latin typeface="+mj-lt"/>
            </a:endParaRPr>
          </a:p>
          <a:p>
            <a:pPr algn="ctr"/>
            <a:r>
              <a:rPr lang="en-GB" sz="2000" dirty="0">
                <a:solidFill>
                  <a:schemeClr val="accent2"/>
                </a:solidFill>
                <a:latin typeface="+mj-lt"/>
              </a:rPr>
              <a:t>​The Statutory Assessment does not make up the whole picture. We use teacher assessment to make a final judgement on whether children have met the Expected Standard for the end of Year 3</a:t>
            </a:r>
            <a:r>
              <a:rPr lang="en-GB" sz="2000" dirty="0">
                <a:solidFill>
                  <a:schemeClr val="accent2"/>
                </a:solidFill>
              </a:rPr>
              <a:t>.</a:t>
            </a:r>
            <a:endParaRPr lang="en-US" sz="2000" dirty="0">
              <a:solidFill>
                <a:schemeClr val="accent2"/>
              </a:solidFill>
            </a:endParaRPr>
          </a:p>
          <a:p>
            <a:pPr algn="ctr"/>
            <a:endParaRPr lang="en-US" sz="2300" dirty="0">
              <a:solidFill>
                <a:schemeClr val="accent2"/>
              </a:solidFill>
            </a:endParaRPr>
          </a:p>
        </p:txBody>
      </p:sp>
    </p:spTree>
    <p:extLst>
      <p:ext uri="{BB962C8B-B14F-4D97-AF65-F5344CB8AC3E}">
        <p14:creationId xmlns:p14="http://schemas.microsoft.com/office/powerpoint/2010/main" val="3001964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840055" y="60524"/>
            <a:ext cx="8506097" cy="652865"/>
          </a:xfrm>
        </p:spPr>
        <p:txBody>
          <a:bodyPr>
            <a:noAutofit/>
          </a:bodyPr>
          <a:lstStyle/>
          <a:p>
            <a:pPr algn="ctr"/>
            <a:r>
              <a:rPr lang="en-US" sz="4000" dirty="0">
                <a:latin typeface="+mj-lt"/>
              </a:rPr>
              <a:t>Home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
        <p:nvSpPr>
          <p:cNvPr id="7" name="Rectangle 6"/>
          <p:cNvSpPr/>
          <p:nvPr/>
        </p:nvSpPr>
        <p:spPr>
          <a:xfrm>
            <a:off x="1840055" y="915704"/>
            <a:ext cx="8905461" cy="6647974"/>
          </a:xfrm>
          <a:prstGeom prst="rect">
            <a:avLst/>
          </a:prstGeom>
        </p:spPr>
        <p:txBody>
          <a:bodyPr wrap="square" lIns="91440" tIns="45720" rIns="91440" bIns="45720" anchor="t">
            <a:spAutoFit/>
          </a:bodyPr>
          <a:lstStyle/>
          <a:p>
            <a:pPr algn="ctr"/>
            <a:r>
              <a:rPr lang="en-GB" dirty="0">
                <a:solidFill>
                  <a:schemeClr val="accent2"/>
                </a:solidFill>
                <a:latin typeface="+mj-lt"/>
              </a:rPr>
              <a:t>Home learning is for recall of facts, knowledge and skills learnt. It will not be marked but all completed tasks will be rewarded with dojos. </a:t>
            </a:r>
            <a:endParaRPr lang="en-US" dirty="0">
              <a:solidFill>
                <a:schemeClr val="accent2"/>
              </a:solidFill>
              <a:latin typeface="+mj-lt"/>
            </a:endParaRPr>
          </a:p>
          <a:p>
            <a:pPr algn="ctr"/>
            <a:endParaRPr lang="en-US" dirty="0">
              <a:solidFill>
                <a:schemeClr val="accent2"/>
              </a:solidFill>
              <a:latin typeface="+mj-lt"/>
            </a:endParaRPr>
          </a:p>
          <a:p>
            <a:pPr algn="ctr"/>
            <a:r>
              <a:rPr lang="en-US" dirty="0">
                <a:solidFill>
                  <a:schemeClr val="accent2"/>
                </a:solidFill>
                <a:latin typeface="+mj-lt"/>
              </a:rPr>
              <a:t>All children are expected to </a:t>
            </a:r>
            <a:r>
              <a:rPr lang="en-US" b="1" dirty="0">
                <a:solidFill>
                  <a:schemeClr val="accent2"/>
                </a:solidFill>
                <a:latin typeface="+mj-lt"/>
              </a:rPr>
              <a:t>read</a:t>
            </a:r>
            <a:r>
              <a:rPr lang="en-US" dirty="0">
                <a:solidFill>
                  <a:schemeClr val="accent2"/>
                </a:solidFill>
                <a:latin typeface="+mj-lt"/>
              </a:rPr>
              <a:t> at home every day and this should be recorded in their reading diaries.</a:t>
            </a:r>
            <a:br>
              <a:rPr lang="en-US" dirty="0">
                <a:solidFill>
                  <a:schemeClr val="accent2"/>
                </a:solidFill>
                <a:latin typeface="+mj-lt"/>
              </a:rPr>
            </a:br>
            <a:r>
              <a:rPr lang="en-US" dirty="0">
                <a:solidFill>
                  <a:schemeClr val="accent2"/>
                </a:solidFill>
                <a:latin typeface="+mj-lt"/>
              </a:rPr>
              <a:t> </a:t>
            </a:r>
          </a:p>
          <a:p>
            <a:pPr algn="ctr"/>
            <a:r>
              <a:rPr lang="en-US" dirty="0">
                <a:solidFill>
                  <a:schemeClr val="accent2"/>
                </a:solidFill>
                <a:latin typeface="+mj-lt"/>
              </a:rPr>
              <a:t>Children will be given a </a:t>
            </a:r>
            <a:r>
              <a:rPr lang="en-US" dirty="0" err="1">
                <a:solidFill>
                  <a:schemeClr val="accent2"/>
                </a:solidFill>
                <a:latin typeface="+mj-lt"/>
              </a:rPr>
              <a:t>maths</a:t>
            </a:r>
            <a:r>
              <a:rPr lang="en-US" dirty="0">
                <a:solidFill>
                  <a:schemeClr val="accent2"/>
                </a:solidFill>
                <a:latin typeface="+mj-lt"/>
              </a:rPr>
              <a:t> </a:t>
            </a:r>
            <a:r>
              <a:rPr lang="en-US" b="1" dirty="0">
                <a:solidFill>
                  <a:schemeClr val="accent2"/>
                </a:solidFill>
                <a:latin typeface="+mj-lt"/>
              </a:rPr>
              <a:t>Key Instant Recall Facts (KIRF) </a:t>
            </a:r>
            <a:r>
              <a:rPr lang="en-US" dirty="0">
                <a:solidFill>
                  <a:schemeClr val="accent2"/>
                </a:solidFill>
                <a:latin typeface="+mj-lt"/>
              </a:rPr>
              <a:t>for each term. This will help with fluency and provides quick strategies to practice in the car, on the way to school,  whilst queuing at the shops, whenever you have a spare five minutes etc.</a:t>
            </a:r>
          </a:p>
          <a:p>
            <a:pPr algn="ctr"/>
            <a:endParaRPr lang="en-US" dirty="0">
              <a:solidFill>
                <a:schemeClr val="accent2"/>
              </a:solidFill>
              <a:latin typeface="+mj-lt"/>
            </a:endParaRPr>
          </a:p>
          <a:p>
            <a:pPr algn="ctr"/>
            <a:r>
              <a:rPr lang="en-US" dirty="0">
                <a:solidFill>
                  <a:schemeClr val="accent2"/>
                </a:solidFill>
                <a:latin typeface="+mj-lt"/>
              </a:rPr>
              <a:t>Children should also complete 30 minutes </a:t>
            </a:r>
            <a:r>
              <a:rPr lang="en-US" b="1" dirty="0">
                <a:solidFill>
                  <a:schemeClr val="accent2"/>
                </a:solidFill>
                <a:latin typeface="+mj-lt"/>
              </a:rPr>
              <a:t>of times table rock stars </a:t>
            </a:r>
            <a:r>
              <a:rPr lang="en-US" dirty="0">
                <a:solidFill>
                  <a:schemeClr val="accent2"/>
                </a:solidFill>
                <a:latin typeface="+mj-lt"/>
              </a:rPr>
              <a:t>a week.</a:t>
            </a:r>
          </a:p>
          <a:p>
            <a:pPr algn="ctr"/>
            <a:endParaRPr lang="en-US" dirty="0">
              <a:solidFill>
                <a:schemeClr val="accent2"/>
              </a:solidFill>
              <a:latin typeface="+mj-lt"/>
            </a:endParaRPr>
          </a:p>
          <a:p>
            <a:pPr algn="ctr"/>
            <a:r>
              <a:rPr lang="en-US" dirty="0">
                <a:solidFill>
                  <a:schemeClr val="accent2"/>
                </a:solidFill>
                <a:latin typeface="+mj-lt"/>
              </a:rPr>
              <a:t>Children will be given </a:t>
            </a:r>
            <a:r>
              <a:rPr lang="en-US" b="1" dirty="0">
                <a:solidFill>
                  <a:schemeClr val="accent2"/>
                </a:solidFill>
                <a:latin typeface="+mj-lt"/>
              </a:rPr>
              <a:t>spellings</a:t>
            </a:r>
            <a:r>
              <a:rPr lang="en-US" dirty="0">
                <a:solidFill>
                  <a:schemeClr val="accent2"/>
                </a:solidFill>
                <a:latin typeface="+mj-lt"/>
              </a:rPr>
              <a:t> sheets to practice at home every week in readiness of the </a:t>
            </a:r>
            <a:r>
              <a:rPr lang="en-US" b="1" dirty="0">
                <a:solidFill>
                  <a:schemeClr val="accent2"/>
                </a:solidFill>
                <a:latin typeface="+mj-lt"/>
              </a:rPr>
              <a:t>Friday spellings quiz</a:t>
            </a:r>
            <a:r>
              <a:rPr lang="en-US" dirty="0">
                <a:solidFill>
                  <a:schemeClr val="accent2"/>
                </a:solidFill>
                <a:latin typeface="+mj-lt"/>
              </a:rPr>
              <a:t>! . Some children may have </a:t>
            </a:r>
            <a:r>
              <a:rPr lang="en-US" dirty="0" err="1">
                <a:solidFill>
                  <a:schemeClr val="accent2"/>
                </a:solidFill>
                <a:latin typeface="+mj-lt"/>
              </a:rPr>
              <a:t>individualised</a:t>
            </a:r>
            <a:r>
              <a:rPr lang="en-US" dirty="0">
                <a:solidFill>
                  <a:schemeClr val="accent2"/>
                </a:solidFill>
                <a:latin typeface="+mj-lt"/>
              </a:rPr>
              <a:t> spellings of common exception words from previous years or that we have noticed they need to practice from lessons. Please encourage them to focus on these words first.</a:t>
            </a:r>
          </a:p>
          <a:p>
            <a:pPr algn="ctr"/>
            <a:endParaRPr lang="en-US" dirty="0">
              <a:solidFill>
                <a:schemeClr val="accent2"/>
              </a:solidFill>
              <a:latin typeface="+mj-lt"/>
            </a:endParaRPr>
          </a:p>
          <a:p>
            <a:pPr algn="ctr"/>
            <a:r>
              <a:rPr lang="en-GB" dirty="0">
                <a:solidFill>
                  <a:schemeClr val="accent2"/>
                </a:solidFill>
                <a:latin typeface="+mj-lt"/>
              </a:rPr>
              <a:t>Home learning will be set Monday to Monday!</a:t>
            </a:r>
            <a:br>
              <a:rPr lang="en-US" sz="2000" dirty="0">
                <a:solidFill>
                  <a:schemeClr val="accent2"/>
                </a:solidFill>
              </a:rPr>
            </a:br>
            <a:r>
              <a:rPr lang="en-US" sz="2000" dirty="0">
                <a:solidFill>
                  <a:schemeClr val="accent2"/>
                </a:solidFill>
              </a:rPr>
              <a:t> </a:t>
            </a:r>
          </a:p>
          <a:p>
            <a:pPr algn="ctr"/>
            <a:endParaRPr lang="en-US" sz="2300" dirty="0">
              <a:solidFill>
                <a:schemeClr val="accent2"/>
              </a:solidFill>
            </a:endParaRPr>
          </a:p>
          <a:p>
            <a:pPr algn="ctr"/>
            <a:r>
              <a:rPr lang="en-US" sz="2300" dirty="0">
                <a:solidFill>
                  <a:schemeClr val="accent2"/>
                </a:solidFill>
              </a:rPr>
              <a:t>. </a:t>
            </a:r>
          </a:p>
        </p:txBody>
      </p:sp>
    </p:spTree>
    <p:extLst>
      <p:ext uri="{BB962C8B-B14F-4D97-AF65-F5344CB8AC3E}">
        <p14:creationId xmlns:p14="http://schemas.microsoft.com/office/powerpoint/2010/main" val="923917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latin typeface="+mj-lt"/>
              </a:rPr>
              <a:t>Communication</a:t>
            </a:r>
            <a:r>
              <a:rPr lang="en-US" sz="4000" dirty="0"/>
              <a: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7" name="Rectangle 6"/>
          <p:cNvSpPr/>
          <p:nvPr/>
        </p:nvSpPr>
        <p:spPr>
          <a:xfrm>
            <a:off x="5367750" y="910861"/>
            <a:ext cx="1866901" cy="400110"/>
          </a:xfrm>
          <a:prstGeom prst="rect">
            <a:avLst/>
          </a:prstGeom>
        </p:spPr>
        <p:txBody>
          <a:bodyPr wrap="square" lIns="91440" tIns="45720" rIns="91440" bIns="45720" anchor="t">
            <a:spAutoFit/>
          </a:bodyPr>
          <a:lstStyle/>
          <a:p>
            <a:r>
              <a:rPr lang="en-GB" sz="2000" dirty="0">
                <a:solidFill>
                  <a:srgbClr val="0070C0"/>
                </a:solidFill>
                <a:latin typeface="+mj-lt"/>
                <a:cs typeface="Century Gothic"/>
              </a:rPr>
              <a:t>ClassDojo</a:t>
            </a:r>
          </a:p>
        </p:txBody>
      </p:sp>
      <p:pic>
        <p:nvPicPr>
          <p:cNvPr id="3" name="Picture 2">
            <a:extLst>
              <a:ext uri="{FF2B5EF4-FFF2-40B4-BE49-F238E27FC236}">
                <a16:creationId xmlns:a16="http://schemas.microsoft.com/office/drawing/2014/main" id="{521C00CB-1040-4AAD-8133-84BF0DCEC326}"/>
              </a:ext>
            </a:extLst>
          </p:cNvPr>
          <p:cNvPicPr>
            <a:picLocks noChangeAspect="1"/>
          </p:cNvPicPr>
          <p:nvPr/>
        </p:nvPicPr>
        <p:blipFill>
          <a:blip r:embed="rId2"/>
          <a:stretch>
            <a:fillRect/>
          </a:stretch>
        </p:blipFill>
        <p:spPr>
          <a:xfrm>
            <a:off x="623142" y="1340625"/>
            <a:ext cx="3199557" cy="2088375"/>
          </a:xfrm>
          <a:prstGeom prst="rect">
            <a:avLst/>
          </a:prstGeom>
        </p:spPr>
      </p:pic>
      <p:pic>
        <p:nvPicPr>
          <p:cNvPr id="6" name="Picture 5">
            <a:extLst>
              <a:ext uri="{FF2B5EF4-FFF2-40B4-BE49-F238E27FC236}">
                <a16:creationId xmlns:a16="http://schemas.microsoft.com/office/drawing/2014/main" id="{E172BA5D-2932-4378-ACBD-B663A5C54677}"/>
              </a:ext>
            </a:extLst>
          </p:cNvPr>
          <p:cNvPicPr>
            <a:picLocks noChangeAspect="1"/>
          </p:cNvPicPr>
          <p:nvPr/>
        </p:nvPicPr>
        <p:blipFill>
          <a:blip r:embed="rId3"/>
          <a:stretch>
            <a:fillRect/>
          </a:stretch>
        </p:blipFill>
        <p:spPr>
          <a:xfrm>
            <a:off x="8816812" y="1643270"/>
            <a:ext cx="1994095" cy="1797145"/>
          </a:xfrm>
          <a:prstGeom prst="rect">
            <a:avLst/>
          </a:prstGeom>
        </p:spPr>
      </p:pic>
      <p:pic>
        <p:nvPicPr>
          <p:cNvPr id="9" name="Picture 8">
            <a:extLst>
              <a:ext uri="{FF2B5EF4-FFF2-40B4-BE49-F238E27FC236}">
                <a16:creationId xmlns:a16="http://schemas.microsoft.com/office/drawing/2014/main" id="{AAD9468D-F85F-4D1E-BE18-57FE4D9954E7}"/>
              </a:ext>
            </a:extLst>
          </p:cNvPr>
          <p:cNvPicPr>
            <a:picLocks noChangeAspect="1"/>
          </p:cNvPicPr>
          <p:nvPr/>
        </p:nvPicPr>
        <p:blipFill rotWithShape="1">
          <a:blip r:embed="rId4"/>
          <a:srcRect l="10229" r="3988"/>
          <a:stretch/>
        </p:blipFill>
        <p:spPr>
          <a:xfrm rot="5400000">
            <a:off x="1243474" y="3459420"/>
            <a:ext cx="2358955" cy="3599620"/>
          </a:xfrm>
          <a:prstGeom prst="rect">
            <a:avLst/>
          </a:prstGeom>
        </p:spPr>
      </p:pic>
      <p:pic>
        <p:nvPicPr>
          <p:cNvPr id="11" name="Picture 10">
            <a:extLst>
              <a:ext uri="{FF2B5EF4-FFF2-40B4-BE49-F238E27FC236}">
                <a16:creationId xmlns:a16="http://schemas.microsoft.com/office/drawing/2014/main" id="{1F8E8599-8E4A-456A-9C1F-F37E1C4D066B}"/>
              </a:ext>
            </a:extLst>
          </p:cNvPr>
          <p:cNvPicPr>
            <a:picLocks noChangeAspect="1"/>
          </p:cNvPicPr>
          <p:nvPr/>
        </p:nvPicPr>
        <p:blipFill rotWithShape="1">
          <a:blip r:embed="rId5"/>
          <a:srcRect t="9353" r="1789" b="4966"/>
          <a:stretch/>
        </p:blipFill>
        <p:spPr>
          <a:xfrm>
            <a:off x="4501391" y="1477221"/>
            <a:ext cx="3599621" cy="1765578"/>
          </a:xfrm>
          <a:prstGeom prst="rect">
            <a:avLst/>
          </a:prstGeom>
        </p:spPr>
      </p:pic>
      <p:pic>
        <p:nvPicPr>
          <p:cNvPr id="13" name="Picture 12">
            <a:extLst>
              <a:ext uri="{FF2B5EF4-FFF2-40B4-BE49-F238E27FC236}">
                <a16:creationId xmlns:a16="http://schemas.microsoft.com/office/drawing/2014/main" id="{2095E216-35F6-4E4D-9957-2B070763BD84}"/>
              </a:ext>
            </a:extLst>
          </p:cNvPr>
          <p:cNvPicPr>
            <a:picLocks noChangeAspect="1"/>
          </p:cNvPicPr>
          <p:nvPr/>
        </p:nvPicPr>
        <p:blipFill rotWithShape="1">
          <a:blip r:embed="rId6"/>
          <a:srcRect l="22462" t="20150" r="25125" b="9782"/>
          <a:stretch/>
        </p:blipFill>
        <p:spPr>
          <a:xfrm>
            <a:off x="4752018" y="4109324"/>
            <a:ext cx="3531308" cy="2358955"/>
          </a:xfrm>
          <a:prstGeom prst="rect">
            <a:avLst/>
          </a:prstGeom>
        </p:spPr>
      </p:pic>
      <p:sp>
        <p:nvSpPr>
          <p:cNvPr id="14" name="TextBox 13">
            <a:extLst>
              <a:ext uri="{FF2B5EF4-FFF2-40B4-BE49-F238E27FC236}">
                <a16:creationId xmlns:a16="http://schemas.microsoft.com/office/drawing/2014/main" id="{77DE0265-619D-4C32-9D8C-4F5D7C289E26}"/>
              </a:ext>
            </a:extLst>
          </p:cNvPr>
          <p:cNvSpPr txBox="1"/>
          <p:nvPr/>
        </p:nvSpPr>
        <p:spPr>
          <a:xfrm>
            <a:off x="1453431" y="873099"/>
            <a:ext cx="2419350" cy="400110"/>
          </a:xfrm>
          <a:prstGeom prst="rect">
            <a:avLst/>
          </a:prstGeom>
          <a:noFill/>
        </p:spPr>
        <p:txBody>
          <a:bodyPr wrap="square" rtlCol="0">
            <a:spAutoFit/>
          </a:bodyPr>
          <a:lstStyle/>
          <a:p>
            <a:r>
              <a:rPr lang="en-GB" sz="2000" dirty="0">
                <a:solidFill>
                  <a:schemeClr val="accent1"/>
                </a:solidFill>
                <a:latin typeface="+mj-lt"/>
              </a:rPr>
              <a:t>Timetable</a:t>
            </a:r>
          </a:p>
        </p:txBody>
      </p:sp>
      <p:sp>
        <p:nvSpPr>
          <p:cNvPr id="16" name="TextBox 15">
            <a:extLst>
              <a:ext uri="{FF2B5EF4-FFF2-40B4-BE49-F238E27FC236}">
                <a16:creationId xmlns:a16="http://schemas.microsoft.com/office/drawing/2014/main" id="{F85BBDD4-5104-446A-B37F-F5BA2E2B5501}"/>
              </a:ext>
            </a:extLst>
          </p:cNvPr>
          <p:cNvSpPr txBox="1"/>
          <p:nvPr/>
        </p:nvSpPr>
        <p:spPr>
          <a:xfrm>
            <a:off x="8629434" y="873099"/>
            <a:ext cx="3310775" cy="1015663"/>
          </a:xfrm>
          <a:prstGeom prst="rect">
            <a:avLst/>
          </a:prstGeom>
          <a:noFill/>
        </p:spPr>
        <p:txBody>
          <a:bodyPr wrap="square" rtlCol="0">
            <a:spAutoFit/>
          </a:bodyPr>
          <a:lstStyle/>
          <a:p>
            <a:r>
              <a:rPr lang="en-GB" sz="2000" dirty="0">
                <a:solidFill>
                  <a:schemeClr val="accent1"/>
                </a:solidFill>
                <a:latin typeface="+mj-lt"/>
              </a:rPr>
              <a:t>Instagram - </a:t>
            </a:r>
            <a:r>
              <a:rPr lang="en-GB" sz="2000" dirty="0" err="1">
                <a:solidFill>
                  <a:schemeClr val="accent1"/>
                </a:solidFill>
                <a:latin typeface="+mj-lt"/>
              </a:rPr>
              <a:t>stratforduponavonprimary</a:t>
            </a:r>
            <a:endParaRPr lang="en-GB" sz="2000" dirty="0">
              <a:solidFill>
                <a:schemeClr val="accent1"/>
              </a:solidFill>
              <a:latin typeface="+mj-lt"/>
            </a:endParaRPr>
          </a:p>
          <a:p>
            <a:endParaRPr lang="en-GB" sz="2000" dirty="0">
              <a:solidFill>
                <a:schemeClr val="accent1"/>
              </a:solidFill>
              <a:latin typeface="+mj-lt"/>
            </a:endParaRPr>
          </a:p>
        </p:txBody>
      </p:sp>
      <p:sp>
        <p:nvSpPr>
          <p:cNvPr id="17" name="TextBox 16">
            <a:extLst>
              <a:ext uri="{FF2B5EF4-FFF2-40B4-BE49-F238E27FC236}">
                <a16:creationId xmlns:a16="http://schemas.microsoft.com/office/drawing/2014/main" id="{9450AFEE-1EF1-495B-95B9-D22BB38E01D3}"/>
              </a:ext>
            </a:extLst>
          </p:cNvPr>
          <p:cNvSpPr txBox="1"/>
          <p:nvPr/>
        </p:nvSpPr>
        <p:spPr>
          <a:xfrm>
            <a:off x="1573711" y="3569710"/>
            <a:ext cx="1168400" cy="369332"/>
          </a:xfrm>
          <a:prstGeom prst="rect">
            <a:avLst/>
          </a:prstGeom>
          <a:noFill/>
        </p:spPr>
        <p:txBody>
          <a:bodyPr wrap="square" rtlCol="0">
            <a:spAutoFit/>
          </a:bodyPr>
          <a:lstStyle/>
          <a:p>
            <a:r>
              <a:rPr lang="en-GB" dirty="0">
                <a:solidFill>
                  <a:schemeClr val="accent1"/>
                </a:solidFill>
                <a:latin typeface="+mj-lt"/>
              </a:rPr>
              <a:t>Website</a:t>
            </a:r>
          </a:p>
        </p:txBody>
      </p:sp>
      <p:pic>
        <p:nvPicPr>
          <p:cNvPr id="19" name="Picture 18">
            <a:extLst>
              <a:ext uri="{FF2B5EF4-FFF2-40B4-BE49-F238E27FC236}">
                <a16:creationId xmlns:a16="http://schemas.microsoft.com/office/drawing/2014/main" id="{3577172D-40A2-404C-AB02-6F4D6A42C719}"/>
              </a:ext>
            </a:extLst>
          </p:cNvPr>
          <p:cNvPicPr>
            <a:picLocks noChangeAspect="1"/>
          </p:cNvPicPr>
          <p:nvPr/>
        </p:nvPicPr>
        <p:blipFill rotWithShape="1">
          <a:blip r:embed="rId7"/>
          <a:srcRect l="285" t="21838" r="7635" b="10387"/>
          <a:stretch/>
        </p:blipFill>
        <p:spPr>
          <a:xfrm>
            <a:off x="9040903" y="4190099"/>
            <a:ext cx="1770004" cy="2424367"/>
          </a:xfrm>
          <a:prstGeom prst="rect">
            <a:avLst/>
          </a:prstGeom>
        </p:spPr>
      </p:pic>
      <p:sp>
        <p:nvSpPr>
          <p:cNvPr id="20" name="TextBox 19">
            <a:extLst>
              <a:ext uri="{FF2B5EF4-FFF2-40B4-BE49-F238E27FC236}">
                <a16:creationId xmlns:a16="http://schemas.microsoft.com/office/drawing/2014/main" id="{F564BB92-4CC9-4EDF-A13E-E883164D2466}"/>
              </a:ext>
            </a:extLst>
          </p:cNvPr>
          <p:cNvSpPr txBox="1"/>
          <p:nvPr/>
        </p:nvSpPr>
        <p:spPr>
          <a:xfrm>
            <a:off x="9349741" y="3615202"/>
            <a:ext cx="1331235" cy="400110"/>
          </a:xfrm>
          <a:prstGeom prst="rect">
            <a:avLst/>
          </a:prstGeom>
          <a:noFill/>
        </p:spPr>
        <p:txBody>
          <a:bodyPr wrap="square" rtlCol="0">
            <a:spAutoFit/>
          </a:bodyPr>
          <a:lstStyle/>
          <a:p>
            <a:r>
              <a:rPr lang="en-GB" sz="2000" dirty="0">
                <a:solidFill>
                  <a:schemeClr val="accent1"/>
                </a:solidFill>
                <a:latin typeface="+mj-lt"/>
              </a:rPr>
              <a:t>Emails</a:t>
            </a:r>
          </a:p>
        </p:txBody>
      </p:sp>
      <p:sp>
        <p:nvSpPr>
          <p:cNvPr id="22" name="Rectangle 21">
            <a:extLst>
              <a:ext uri="{FF2B5EF4-FFF2-40B4-BE49-F238E27FC236}">
                <a16:creationId xmlns:a16="http://schemas.microsoft.com/office/drawing/2014/main" id="{A80DCF93-499E-40C5-93DB-17E2DC7C478F}"/>
              </a:ext>
            </a:extLst>
          </p:cNvPr>
          <p:cNvSpPr/>
          <p:nvPr/>
        </p:nvSpPr>
        <p:spPr>
          <a:xfrm>
            <a:off x="5974812" y="3213555"/>
            <a:ext cx="1994095" cy="369332"/>
          </a:xfrm>
          <a:prstGeom prst="rect">
            <a:avLst/>
          </a:prstGeom>
        </p:spPr>
        <p:txBody>
          <a:bodyPr wrap="square">
            <a:spAutoFit/>
          </a:bodyPr>
          <a:lstStyle/>
          <a:p>
            <a:r>
              <a:rPr lang="en-GB" dirty="0"/>
              <a:t> </a:t>
            </a:r>
          </a:p>
        </p:txBody>
      </p:sp>
      <p:sp>
        <p:nvSpPr>
          <p:cNvPr id="5" name="TextBox 4">
            <a:extLst>
              <a:ext uri="{FF2B5EF4-FFF2-40B4-BE49-F238E27FC236}">
                <a16:creationId xmlns:a16="http://schemas.microsoft.com/office/drawing/2014/main" id="{D64BAB1D-28FF-4EBE-B143-BC6C555C3926}"/>
              </a:ext>
            </a:extLst>
          </p:cNvPr>
          <p:cNvSpPr txBox="1"/>
          <p:nvPr/>
        </p:nvSpPr>
        <p:spPr>
          <a:xfrm>
            <a:off x="5842707" y="3536027"/>
            <a:ext cx="1881809" cy="369332"/>
          </a:xfrm>
          <a:prstGeom prst="rect">
            <a:avLst/>
          </a:prstGeom>
          <a:noFill/>
        </p:spPr>
        <p:txBody>
          <a:bodyPr wrap="square" rtlCol="0">
            <a:spAutoFit/>
          </a:bodyPr>
          <a:lstStyle/>
          <a:p>
            <a:r>
              <a:rPr lang="en-GB" dirty="0">
                <a:solidFill>
                  <a:schemeClr val="accent1"/>
                </a:solidFill>
                <a:latin typeface="+mj-lt"/>
              </a:rPr>
              <a:t>Newsletter</a:t>
            </a:r>
          </a:p>
        </p:txBody>
      </p:sp>
    </p:spTree>
    <p:extLst>
      <p:ext uri="{BB962C8B-B14F-4D97-AF65-F5344CB8AC3E}">
        <p14:creationId xmlns:p14="http://schemas.microsoft.com/office/powerpoint/2010/main" val="90960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latin typeface="+mj-lt"/>
              </a:rPr>
              <a:t>Communication</a:t>
            </a:r>
            <a:r>
              <a:rPr lang="en-US" sz="4000" dirty="0"/>
              <a:t>…</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7" name="Rectangle 6"/>
          <p:cNvSpPr/>
          <p:nvPr/>
        </p:nvSpPr>
        <p:spPr>
          <a:xfrm>
            <a:off x="1319516" y="897003"/>
            <a:ext cx="9552967" cy="6093976"/>
          </a:xfrm>
          <a:prstGeom prst="rect">
            <a:avLst/>
          </a:prstGeom>
        </p:spPr>
        <p:txBody>
          <a:bodyPr wrap="square" lIns="91440" tIns="45720" rIns="91440" bIns="45720" anchor="t">
            <a:spAutoFit/>
          </a:bodyPr>
          <a:lstStyle/>
          <a:p>
            <a:r>
              <a:rPr lang="en-GB" sz="2000" b="1" dirty="0">
                <a:solidFill>
                  <a:schemeClr val="accent1"/>
                </a:solidFill>
                <a:latin typeface="+mj-lt"/>
                <a:cs typeface="Century Gothic"/>
              </a:rPr>
              <a:t>We are always here to support and listen! </a:t>
            </a:r>
            <a:r>
              <a:rPr lang="en-GB" dirty="0">
                <a:solidFill>
                  <a:schemeClr val="accent1"/>
                </a:solidFill>
                <a:latin typeface="+mj-lt"/>
                <a:cs typeface="Century Gothic"/>
              </a:rPr>
              <a:t>You will receive communication</a:t>
            </a:r>
            <a:r>
              <a:rPr lang="en-GB" b="1" dirty="0">
                <a:solidFill>
                  <a:schemeClr val="accent1"/>
                </a:solidFill>
                <a:latin typeface="+mj-lt"/>
                <a:cs typeface="Century Gothic"/>
              </a:rPr>
              <a:t> </a:t>
            </a:r>
            <a:r>
              <a:rPr lang="en-GB" dirty="0">
                <a:solidFill>
                  <a:schemeClr val="accent1"/>
                </a:solidFill>
                <a:latin typeface="+mj-lt"/>
                <a:cs typeface="Century Gothic"/>
              </a:rPr>
              <a:t>via parent letters, emails, weekly newsletter, ClassDojo (new for this year) and school website. We will also share Year 3 news via the aforementioned platforms and Instagram!  </a:t>
            </a:r>
          </a:p>
          <a:p>
            <a:endParaRPr lang="en-GB" dirty="0">
              <a:solidFill>
                <a:schemeClr val="accent1"/>
              </a:solidFill>
              <a:latin typeface="+mj-lt"/>
              <a:cs typeface="Century Gothic"/>
            </a:endParaRPr>
          </a:p>
          <a:p>
            <a:r>
              <a:rPr lang="en-GB" dirty="0">
                <a:solidFill>
                  <a:schemeClr val="accent1"/>
                </a:solidFill>
                <a:latin typeface="+mj-lt"/>
                <a:cs typeface="Century Gothic"/>
              </a:rPr>
              <a:t>You can contact me via ClassDojo. We ask all parents to join – it’s free to sign up! If the matter is urgent please email </a:t>
            </a:r>
            <a:r>
              <a:rPr lang="en-GB" dirty="0">
                <a:solidFill>
                  <a:schemeClr val="tx2">
                    <a:lumMod val="60000"/>
                    <a:lumOff val="40000"/>
                  </a:schemeClr>
                </a:solidFill>
                <a:latin typeface="+mj-lt"/>
                <a:cs typeface="Century Gothic"/>
              </a:rPr>
              <a:t>admin2042@welearn365.com </a:t>
            </a:r>
            <a:r>
              <a:rPr lang="en-GB" dirty="0">
                <a:solidFill>
                  <a:schemeClr val="accent1"/>
                </a:solidFill>
                <a:latin typeface="+mj-lt"/>
                <a:cs typeface="Century Gothic"/>
              </a:rPr>
              <a:t>and it will be forwarded on to me. Please note staff can only respond to emails/messages between 8am-5pm (and not during direct teaching time).  Do regularly check ClassDojo for general class messages.</a:t>
            </a:r>
          </a:p>
          <a:p>
            <a:endParaRPr lang="en-GB" dirty="0">
              <a:solidFill>
                <a:schemeClr val="accent1"/>
              </a:solidFill>
              <a:latin typeface="+mj-lt"/>
              <a:cs typeface="Century Gothic"/>
            </a:endParaRPr>
          </a:p>
          <a:p>
            <a:r>
              <a:rPr lang="en-GB" dirty="0">
                <a:solidFill>
                  <a:schemeClr val="accent1"/>
                </a:solidFill>
                <a:latin typeface="+mj-lt"/>
                <a:cs typeface="Century Gothic"/>
              </a:rPr>
              <a:t>You can also talk to the member of staff on the gate in the morning about any general enquiries or seek me out at the end of the day. If you require an appointment to speak to me or any other member of staff this can be arranged directly at the end of the day or via the school office. </a:t>
            </a:r>
          </a:p>
          <a:p>
            <a:endParaRPr lang="en-GB" dirty="0">
              <a:solidFill>
                <a:schemeClr val="accent1"/>
              </a:solidFill>
              <a:latin typeface="+mj-lt"/>
              <a:cs typeface="Century Gothic"/>
            </a:endParaRPr>
          </a:p>
          <a:p>
            <a:r>
              <a:rPr lang="en-GB" dirty="0">
                <a:solidFill>
                  <a:schemeClr val="accent1"/>
                </a:solidFill>
                <a:latin typeface="+mj-lt"/>
                <a:cs typeface="Century Gothic"/>
              </a:rPr>
              <a:t>​​Serious injuries will be either a phone call home or a face-to-face chat. Minor injuries such as cuts and grazes will be communicated via accident forms which are given out at the end of the day</a:t>
            </a:r>
            <a:r>
              <a:rPr lang="en-GB" dirty="0">
                <a:solidFill>
                  <a:schemeClr val="accent1"/>
                </a:solidFill>
                <a:cs typeface="Century Gothic"/>
              </a:rPr>
              <a:t>.​​​</a:t>
            </a:r>
          </a:p>
          <a:p>
            <a:endParaRPr lang="en-GB" sz="2400" dirty="0">
              <a:solidFill>
                <a:schemeClr val="accent1"/>
              </a:solidFill>
              <a:cs typeface="Century Gothic"/>
            </a:endParaRPr>
          </a:p>
          <a:p>
            <a:endParaRPr lang="en-GB" sz="2200" dirty="0">
              <a:solidFill>
                <a:srgbClr val="00B0F0"/>
              </a:solidFill>
              <a:cs typeface="Century Gothic"/>
            </a:endParaRPr>
          </a:p>
        </p:txBody>
      </p:sp>
    </p:spTree>
    <p:extLst>
      <p:ext uri="{BB962C8B-B14F-4D97-AF65-F5344CB8AC3E}">
        <p14:creationId xmlns:p14="http://schemas.microsoft.com/office/powerpoint/2010/main" val="2387660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742111" y="0"/>
            <a:ext cx="6607630" cy="652865"/>
          </a:xfrm>
        </p:spPr>
        <p:txBody>
          <a:bodyPr>
            <a:noAutofit/>
          </a:bodyPr>
          <a:lstStyle/>
          <a:p>
            <a:pPr algn="ctr"/>
            <a:r>
              <a:rPr lang="en-US" sz="4000" dirty="0"/>
              <a:t> </a:t>
            </a:r>
            <a:r>
              <a:rPr lang="en-US" sz="4000" dirty="0">
                <a:latin typeface="+mj-lt"/>
              </a:rPr>
              <a:t>Expectations</a:t>
            </a:r>
            <a:r>
              <a:rPr lang="en-US" sz="4000" dirty="0"/>
              <a:t>…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16</a:t>
            </a:fld>
            <a:endParaRPr lang="en-US" dirty="0"/>
          </a:p>
        </p:txBody>
      </p:sp>
      <p:sp>
        <p:nvSpPr>
          <p:cNvPr id="7" name="Rectangle 6"/>
          <p:cNvSpPr/>
          <p:nvPr/>
        </p:nvSpPr>
        <p:spPr>
          <a:xfrm>
            <a:off x="1955108" y="1041023"/>
            <a:ext cx="8726144" cy="6124754"/>
          </a:xfrm>
          <a:prstGeom prst="rect">
            <a:avLst/>
          </a:prstGeom>
        </p:spPr>
        <p:txBody>
          <a:bodyPr wrap="square" lIns="91440" tIns="45720" rIns="91440" bIns="45720" anchor="t">
            <a:spAutoFit/>
          </a:bodyPr>
          <a:lstStyle/>
          <a:p>
            <a:pPr marL="342900" indent="-342900">
              <a:buFont typeface="Wingdings" panose="05000000000000000000" pitchFamily="2" charset="2"/>
              <a:buChar char="Ø"/>
            </a:pPr>
            <a:r>
              <a:rPr lang="en-GB" sz="2000" dirty="0">
                <a:solidFill>
                  <a:srgbClr val="0070C0"/>
                </a:solidFill>
                <a:latin typeface="+mj-lt"/>
                <a:cs typeface="Century Gothic"/>
              </a:rPr>
              <a:t>Behaviour </a:t>
            </a:r>
            <a:r>
              <a:rPr lang="en-GB" sz="2000" dirty="0">
                <a:solidFill>
                  <a:schemeClr val="accent1"/>
                </a:solidFill>
                <a:latin typeface="+mj-lt"/>
                <a:cs typeface="Century Gothic"/>
              </a:rPr>
              <a:t>– high expectations are required: in class, in playground, moving around school, on trips, when visitors are in and at after school clubs . Class contract and One School Rule of RESPECT!</a:t>
            </a:r>
          </a:p>
          <a:p>
            <a:endParaRPr lang="en-GB" sz="2000" dirty="0">
              <a:solidFill>
                <a:schemeClr val="accent1"/>
              </a:solidFill>
              <a:latin typeface="+mj-lt"/>
              <a:cs typeface="Century Gothic"/>
            </a:endParaRPr>
          </a:p>
          <a:p>
            <a:pPr marL="342900" indent="-342900">
              <a:buFont typeface="Wingdings" panose="05000000000000000000" pitchFamily="2" charset="2"/>
              <a:buChar char="Ø"/>
            </a:pPr>
            <a:r>
              <a:rPr lang="en-GB" sz="2000" dirty="0">
                <a:solidFill>
                  <a:schemeClr val="accent1"/>
                </a:solidFill>
                <a:latin typeface="+mj-lt"/>
                <a:cs typeface="Century Gothic"/>
              </a:rPr>
              <a:t>ClassDojo points and house points.</a:t>
            </a:r>
          </a:p>
          <a:p>
            <a:endParaRPr lang="en-GB" sz="2000" dirty="0">
              <a:solidFill>
                <a:schemeClr val="accent1"/>
              </a:solidFill>
              <a:latin typeface="+mj-lt"/>
              <a:cs typeface="Century Gothic"/>
            </a:endParaRPr>
          </a:p>
          <a:p>
            <a:pPr marL="342900" indent="-342900">
              <a:buFont typeface="Wingdings" panose="05000000000000000000" pitchFamily="2" charset="2"/>
              <a:buChar char="Ø"/>
            </a:pPr>
            <a:r>
              <a:rPr lang="en-GB" sz="2000" dirty="0">
                <a:solidFill>
                  <a:schemeClr val="accent1"/>
                </a:solidFill>
                <a:latin typeface="+mj-lt"/>
                <a:cs typeface="Century Gothic"/>
              </a:rPr>
              <a:t>School uniform/PE kit/lunch/snack pots/water bottles(every day)/pencil cases should all be clearly labelled and it is the children's responsibility to look after these.</a:t>
            </a:r>
          </a:p>
          <a:p>
            <a:endParaRPr lang="en-GB" sz="2000" dirty="0">
              <a:solidFill>
                <a:schemeClr val="accent1"/>
              </a:solidFill>
              <a:latin typeface="+mj-lt"/>
              <a:cs typeface="Century Gothic"/>
            </a:endParaRPr>
          </a:p>
          <a:p>
            <a:pPr marL="342900" indent="-342900">
              <a:buFont typeface="Wingdings" panose="05000000000000000000" pitchFamily="2" charset="2"/>
              <a:buChar char="Ø"/>
            </a:pPr>
            <a:r>
              <a:rPr lang="en-GB" sz="2000" dirty="0">
                <a:solidFill>
                  <a:schemeClr val="accent1"/>
                </a:solidFill>
                <a:latin typeface="+mj-lt"/>
                <a:cs typeface="Century Gothic"/>
              </a:rPr>
              <a:t>Presentation: in school and when completing homework.</a:t>
            </a:r>
          </a:p>
          <a:p>
            <a:endParaRPr lang="en-GB" sz="2000" dirty="0">
              <a:solidFill>
                <a:schemeClr val="accent1"/>
              </a:solidFill>
              <a:latin typeface="+mj-lt"/>
              <a:cs typeface="Century Gothic"/>
            </a:endParaRPr>
          </a:p>
          <a:p>
            <a:pPr marL="342900" indent="-342900">
              <a:buFont typeface="Wingdings" panose="05000000000000000000" pitchFamily="2" charset="2"/>
              <a:buChar char="Ø"/>
            </a:pPr>
            <a:r>
              <a:rPr lang="en-GB" sz="2000" dirty="0">
                <a:solidFill>
                  <a:schemeClr val="accent1"/>
                </a:solidFill>
                <a:latin typeface="+mj-lt"/>
                <a:cs typeface="Century Gothic"/>
              </a:rPr>
              <a:t>Encourage independence: encourage children to organise themselves for a successful day; to inform staff when they need a book changed, need to hand in a letter, bring sheets and uniform home, hand homework in.</a:t>
            </a:r>
          </a:p>
          <a:p>
            <a:endParaRPr lang="en-GB" sz="2400" dirty="0">
              <a:solidFill>
                <a:schemeClr val="accent1"/>
              </a:solidFill>
              <a:latin typeface="+mj-lt"/>
              <a:cs typeface="Century Gothic"/>
            </a:endParaRPr>
          </a:p>
          <a:p>
            <a:r>
              <a:rPr lang="en-GB" sz="2400" dirty="0">
                <a:solidFill>
                  <a:srgbClr val="00B0F0"/>
                </a:solidFill>
                <a:latin typeface="+mj-lt"/>
                <a:cs typeface="Century Gothic"/>
              </a:rPr>
              <a:t>.</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392489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286000" y="480060"/>
            <a:ext cx="7178041" cy="652865"/>
          </a:xfrm>
        </p:spPr>
        <p:txBody>
          <a:bodyPr>
            <a:noAutofit/>
          </a:bodyPr>
          <a:lstStyle/>
          <a:p>
            <a:pPr algn="ctr"/>
            <a:r>
              <a:rPr lang="en-US" sz="4000" dirty="0">
                <a:latin typeface="+mj-lt"/>
              </a:rPr>
              <a:t> Celebrating Success…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17</a:t>
            </a:fld>
            <a:endParaRPr lang="en-US" dirty="0"/>
          </a:p>
        </p:txBody>
      </p:sp>
      <p:sp>
        <p:nvSpPr>
          <p:cNvPr id="7" name="Rectangle 6"/>
          <p:cNvSpPr/>
          <p:nvPr/>
        </p:nvSpPr>
        <p:spPr>
          <a:xfrm>
            <a:off x="2166517" y="1434270"/>
            <a:ext cx="8037657" cy="3416320"/>
          </a:xfrm>
          <a:prstGeom prst="rect">
            <a:avLst/>
          </a:prstGeom>
        </p:spPr>
        <p:txBody>
          <a:bodyPr wrap="square" lIns="91440" tIns="45720" rIns="91440" bIns="45720" anchor="t">
            <a:spAutoFit/>
          </a:bodyPr>
          <a:lstStyle/>
          <a:p>
            <a:r>
              <a:rPr lang="en-GB" sz="2400" dirty="0">
                <a:solidFill>
                  <a:srgbClr val="0070C0"/>
                </a:solidFill>
                <a:latin typeface="+mj-lt"/>
                <a:cs typeface="Century Gothic"/>
              </a:rPr>
              <a:t>Celebration Assembly:  Head Teacher’s Award, Learner of the Week, Well-being Warrior Respect Certificate.</a:t>
            </a:r>
          </a:p>
          <a:p>
            <a:endParaRPr lang="en-GB" sz="2400" dirty="0">
              <a:solidFill>
                <a:srgbClr val="0070C0"/>
              </a:solidFill>
              <a:latin typeface="+mj-lt"/>
              <a:cs typeface="Century Gothic"/>
            </a:endParaRPr>
          </a:p>
          <a:p>
            <a:r>
              <a:rPr lang="en-GB" sz="2400" dirty="0">
                <a:solidFill>
                  <a:srgbClr val="0070C0"/>
                </a:solidFill>
                <a:latin typeface="+mj-lt"/>
                <a:cs typeface="Century Gothic"/>
              </a:rPr>
              <a:t>Daily: Affirmations, Stickers, Dojo Points, House Points, Year 3 Class Rewards and WOW Wall</a:t>
            </a:r>
          </a:p>
          <a:p>
            <a:endParaRPr lang="en-GB" sz="2400" dirty="0">
              <a:solidFill>
                <a:srgbClr val="0070C0"/>
              </a:solidFill>
              <a:latin typeface="+mj-lt"/>
              <a:cs typeface="Century Gothic"/>
            </a:endParaRPr>
          </a:p>
          <a:p>
            <a:r>
              <a:rPr lang="en-GB" sz="2400" dirty="0">
                <a:solidFill>
                  <a:srgbClr val="0070C0"/>
                </a:solidFill>
                <a:latin typeface="+mj-lt"/>
                <a:cs typeface="Century Gothic"/>
              </a:rPr>
              <a:t>Topic Sharing Events, Newsletter, Website and Twitter </a:t>
            </a:r>
          </a:p>
          <a:p>
            <a:pPr marL="285750" indent="-285750">
              <a:buFont typeface="Arial" panose="020B0604020202020204" pitchFamily="34" charset="0"/>
              <a:buChar char="•"/>
            </a:pPr>
            <a:endParaRPr lang="en-GB" sz="2400" dirty="0"/>
          </a:p>
        </p:txBody>
      </p:sp>
      <p:pic>
        <p:nvPicPr>
          <p:cNvPr id="3" name="Picture 2">
            <a:extLst>
              <a:ext uri="{FF2B5EF4-FFF2-40B4-BE49-F238E27FC236}">
                <a16:creationId xmlns:a16="http://schemas.microsoft.com/office/drawing/2014/main" id="{A24E0FEF-34CC-4325-8A81-2C1DB933B20F}"/>
              </a:ext>
            </a:extLst>
          </p:cNvPr>
          <p:cNvPicPr>
            <a:picLocks noChangeAspect="1"/>
          </p:cNvPicPr>
          <p:nvPr/>
        </p:nvPicPr>
        <p:blipFill>
          <a:blip r:embed="rId2"/>
          <a:stretch>
            <a:fillRect/>
          </a:stretch>
        </p:blipFill>
        <p:spPr>
          <a:xfrm>
            <a:off x="1515718" y="4725038"/>
            <a:ext cx="1752600" cy="1733550"/>
          </a:xfrm>
          <a:prstGeom prst="rect">
            <a:avLst/>
          </a:prstGeom>
        </p:spPr>
      </p:pic>
      <p:pic>
        <p:nvPicPr>
          <p:cNvPr id="8" name="Picture 7">
            <a:extLst>
              <a:ext uri="{FF2B5EF4-FFF2-40B4-BE49-F238E27FC236}">
                <a16:creationId xmlns:a16="http://schemas.microsoft.com/office/drawing/2014/main" id="{159CE93A-264B-4158-B34A-77F192D7F9D4}"/>
              </a:ext>
            </a:extLst>
          </p:cNvPr>
          <p:cNvPicPr>
            <a:picLocks noChangeAspect="1"/>
          </p:cNvPicPr>
          <p:nvPr/>
        </p:nvPicPr>
        <p:blipFill rotWithShape="1">
          <a:blip r:embed="rId3"/>
          <a:srcRect l="12064" t="16175" r="18750" b="9829"/>
          <a:stretch/>
        </p:blipFill>
        <p:spPr>
          <a:xfrm>
            <a:off x="4054453" y="4765004"/>
            <a:ext cx="2743200" cy="1649546"/>
          </a:xfrm>
          <a:prstGeom prst="rect">
            <a:avLst/>
          </a:prstGeom>
        </p:spPr>
      </p:pic>
      <p:sp>
        <p:nvSpPr>
          <p:cNvPr id="9" name="TextBox 8">
            <a:extLst>
              <a:ext uri="{FF2B5EF4-FFF2-40B4-BE49-F238E27FC236}">
                <a16:creationId xmlns:a16="http://schemas.microsoft.com/office/drawing/2014/main" id="{1B4327DB-84F1-4F22-A3AA-4F7D479537EE}"/>
              </a:ext>
            </a:extLst>
          </p:cNvPr>
          <p:cNvSpPr txBox="1"/>
          <p:nvPr/>
        </p:nvSpPr>
        <p:spPr>
          <a:xfrm>
            <a:off x="7176264" y="4958469"/>
            <a:ext cx="3843131" cy="1077218"/>
          </a:xfrm>
          <a:prstGeom prst="rect">
            <a:avLst/>
          </a:prstGeom>
          <a:noFill/>
        </p:spPr>
        <p:txBody>
          <a:bodyPr wrap="square" rtlCol="0">
            <a:spAutoFit/>
          </a:bodyPr>
          <a:lstStyle/>
          <a:p>
            <a:r>
              <a:rPr lang="en-GB" sz="3200" dirty="0">
                <a:solidFill>
                  <a:srgbClr val="FFFF00"/>
                </a:solidFill>
                <a:latin typeface="+mj-lt"/>
              </a:rPr>
              <a:t>Shakespeare</a:t>
            </a:r>
            <a:r>
              <a:rPr lang="en-GB" sz="3200" dirty="0">
                <a:latin typeface="+mj-lt"/>
              </a:rPr>
              <a:t>   </a:t>
            </a:r>
            <a:r>
              <a:rPr lang="en-GB" sz="3200" dirty="0">
                <a:solidFill>
                  <a:srgbClr val="00B050"/>
                </a:solidFill>
                <a:latin typeface="+mj-lt"/>
              </a:rPr>
              <a:t>Hall</a:t>
            </a:r>
            <a:r>
              <a:rPr lang="en-GB" sz="3200" dirty="0">
                <a:latin typeface="+mj-lt"/>
              </a:rPr>
              <a:t> </a:t>
            </a:r>
            <a:r>
              <a:rPr lang="en-GB" sz="3200" dirty="0">
                <a:solidFill>
                  <a:srgbClr val="FF0000"/>
                </a:solidFill>
                <a:latin typeface="+mj-lt"/>
              </a:rPr>
              <a:t>Arden</a:t>
            </a:r>
            <a:r>
              <a:rPr lang="en-GB" sz="3200" dirty="0">
                <a:latin typeface="+mj-lt"/>
              </a:rPr>
              <a:t>    </a:t>
            </a:r>
            <a:r>
              <a:rPr lang="en-GB" sz="3200" dirty="0">
                <a:solidFill>
                  <a:srgbClr val="0070C0"/>
                </a:solidFill>
                <a:latin typeface="+mj-lt"/>
              </a:rPr>
              <a:t>Hathaway</a:t>
            </a:r>
          </a:p>
        </p:txBody>
      </p:sp>
    </p:spTree>
    <p:extLst>
      <p:ext uri="{BB962C8B-B14F-4D97-AF65-F5344CB8AC3E}">
        <p14:creationId xmlns:p14="http://schemas.microsoft.com/office/powerpoint/2010/main" val="1762170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652865"/>
          </a:xfrm>
        </p:spPr>
        <p:txBody>
          <a:bodyPr>
            <a:noAutofit/>
          </a:bodyPr>
          <a:lstStyle/>
          <a:p>
            <a:pPr algn="ctr"/>
            <a:r>
              <a:rPr lang="en-US" sz="4000" dirty="0">
                <a:latin typeface="+mj-lt"/>
              </a:rPr>
              <a:t>AOB…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18</a:t>
            </a:fld>
            <a:endParaRPr lang="en-US" dirty="0"/>
          </a:p>
        </p:txBody>
      </p:sp>
      <p:sp>
        <p:nvSpPr>
          <p:cNvPr id="7" name="Rectangle 6"/>
          <p:cNvSpPr/>
          <p:nvPr/>
        </p:nvSpPr>
        <p:spPr>
          <a:xfrm>
            <a:off x="900691" y="547051"/>
            <a:ext cx="10584180" cy="6763903"/>
          </a:xfrm>
          <a:prstGeom prst="rect">
            <a:avLst/>
          </a:prstGeom>
        </p:spPr>
        <p:txBody>
          <a:bodyPr wrap="square" lIns="91440" tIns="45720" rIns="91440" bIns="45720" anchor="t">
            <a:spAutoFit/>
          </a:bodyPr>
          <a:lstStyle/>
          <a:p>
            <a:endParaRPr lang="en-US" sz="2000" dirty="0">
              <a:solidFill>
                <a:srgbClr val="00B0F0"/>
              </a:solidFill>
              <a:latin typeface="Century Gothic"/>
              <a:cs typeface="Century Gothic"/>
            </a:endParaRPr>
          </a:p>
          <a:p>
            <a:r>
              <a:rPr lang="en-US" sz="2000" dirty="0">
                <a:solidFill>
                  <a:srgbClr val="0070C0"/>
                </a:solidFill>
                <a:latin typeface="+mj-lt"/>
                <a:cs typeface="Century Gothic"/>
              </a:rPr>
              <a:t>Please remind children they have a locker in which to store their items, encourage independence. </a:t>
            </a:r>
          </a:p>
          <a:p>
            <a:endParaRPr lang="en-US" sz="2000" dirty="0">
              <a:solidFill>
                <a:srgbClr val="0070C0"/>
              </a:solidFill>
              <a:latin typeface="+mj-lt"/>
              <a:cs typeface="Century Gothic"/>
            </a:endParaRPr>
          </a:p>
          <a:p>
            <a:r>
              <a:rPr lang="en-US" sz="2000" dirty="0" err="1">
                <a:solidFill>
                  <a:srgbClr val="0070C0"/>
                </a:solidFill>
                <a:latin typeface="+mj-lt"/>
                <a:cs typeface="Century Gothic"/>
              </a:rPr>
              <a:t>ParentPay</a:t>
            </a:r>
            <a:r>
              <a:rPr lang="en-US" sz="2000" dirty="0">
                <a:solidFill>
                  <a:srgbClr val="0070C0"/>
                </a:solidFill>
                <a:latin typeface="+mj-lt"/>
                <a:cs typeface="Century Gothic"/>
              </a:rPr>
              <a:t> – lunches and trip payments</a:t>
            </a:r>
          </a:p>
          <a:p>
            <a:endParaRPr lang="en-US" sz="2000" dirty="0">
              <a:solidFill>
                <a:srgbClr val="0070C0"/>
              </a:solidFill>
              <a:latin typeface="+mj-lt"/>
              <a:cs typeface="Century Gothic"/>
            </a:endParaRPr>
          </a:p>
          <a:p>
            <a:r>
              <a:rPr lang="en-US" sz="2000" dirty="0">
                <a:solidFill>
                  <a:srgbClr val="0070C0"/>
                </a:solidFill>
                <a:latin typeface="+mj-lt"/>
                <a:cs typeface="Century Gothic"/>
              </a:rPr>
              <a:t>Medicines – Only prescribed medicines with child’s name are permitted. They must be handed to the office. No medicines should be left in a child’s bag.</a:t>
            </a:r>
          </a:p>
          <a:p>
            <a:endParaRPr lang="en-US" sz="2000" dirty="0">
              <a:solidFill>
                <a:srgbClr val="0070C0"/>
              </a:solidFill>
              <a:latin typeface="+mj-lt"/>
              <a:cs typeface="Century Gothic"/>
            </a:endParaRPr>
          </a:p>
          <a:p>
            <a:r>
              <a:rPr lang="en-US" sz="2000" dirty="0">
                <a:solidFill>
                  <a:srgbClr val="0070C0"/>
                </a:solidFill>
                <a:latin typeface="+mj-lt"/>
                <a:cs typeface="Century Gothic"/>
              </a:rPr>
              <a:t>Healthy snacks – NUT FREE! No sweets or chocolate</a:t>
            </a:r>
          </a:p>
          <a:p>
            <a:endParaRPr lang="en-US" sz="2000" dirty="0">
              <a:solidFill>
                <a:srgbClr val="0070C0"/>
              </a:solidFill>
              <a:latin typeface="+mj-lt"/>
              <a:cs typeface="Century Gothic"/>
            </a:endParaRPr>
          </a:p>
          <a:p>
            <a:r>
              <a:rPr lang="en-US" sz="2000" dirty="0">
                <a:solidFill>
                  <a:srgbClr val="0070C0"/>
                </a:solidFill>
                <a:latin typeface="+mj-lt"/>
                <a:cs typeface="Century Gothic"/>
              </a:rPr>
              <a:t>Children to change for PE in school.  Please ensure PE kits including trainers are in school on the respective - Mondays and Fridays! </a:t>
            </a:r>
            <a:r>
              <a:rPr lang="en-US" sz="2000" dirty="0">
                <a:solidFill>
                  <a:srgbClr val="FF0000"/>
                </a:solidFill>
                <a:latin typeface="+mj-lt"/>
                <a:cs typeface="Century Gothic"/>
              </a:rPr>
              <a:t>Please also ensure it’s all labelled.</a:t>
            </a:r>
          </a:p>
          <a:p>
            <a:endParaRPr lang="en-US" sz="2000" dirty="0">
              <a:solidFill>
                <a:srgbClr val="0070C0"/>
              </a:solidFill>
              <a:latin typeface="+mj-lt"/>
              <a:cs typeface="Century Gothic"/>
            </a:endParaRPr>
          </a:p>
          <a:p>
            <a:r>
              <a:rPr lang="en-US" sz="2000" i="1" dirty="0">
                <a:solidFill>
                  <a:srgbClr val="0070C0"/>
                </a:solidFill>
                <a:latin typeface="+mj-lt"/>
                <a:cs typeface="Century Gothic"/>
              </a:rPr>
              <a:t>Only Y6 are permitted to walk to school and have mobile phones. All Year 3 children must be escorted to and from school. </a:t>
            </a:r>
          </a:p>
          <a:p>
            <a:endParaRPr lang="en-US" sz="2000" i="1" dirty="0">
              <a:solidFill>
                <a:srgbClr val="0070C0"/>
              </a:solidFill>
              <a:latin typeface="+mj-lt"/>
              <a:cs typeface="Century Gothic"/>
            </a:endParaRPr>
          </a:p>
          <a:p>
            <a:r>
              <a:rPr lang="en-US" sz="2000" dirty="0">
                <a:solidFill>
                  <a:srgbClr val="0070C0"/>
                </a:solidFill>
                <a:latin typeface="+mj-lt"/>
                <a:cs typeface="Century Gothic"/>
              </a:rPr>
              <a:t>In accordance to new statutory guidance holidays/leave of absence will NOT be granted except in exceptional circumstances.</a:t>
            </a:r>
          </a:p>
          <a:p>
            <a:r>
              <a:rPr lang="en-US" sz="2000" dirty="0">
                <a:solidFill>
                  <a:srgbClr val="0070C0"/>
                </a:solidFill>
                <a:latin typeface="+mj-lt"/>
                <a:cs typeface="Century Gothic"/>
              </a:rPr>
              <a:t>RESPECT – the one school rule </a:t>
            </a:r>
            <a:endParaRPr lang="en-US" sz="2000" dirty="0">
              <a:solidFill>
                <a:srgbClr val="0070C0"/>
              </a:solidFill>
              <a:latin typeface="+mj-lt"/>
              <a:ea typeface="+mn-lt"/>
              <a:cs typeface="+mn-lt"/>
            </a:endParaRPr>
          </a:p>
          <a:p>
            <a:pPr algn="ctr">
              <a:lnSpc>
                <a:spcPct val="90000"/>
              </a:lnSpc>
              <a:spcBef>
                <a:spcPts val="1000"/>
              </a:spcBef>
            </a:pPr>
            <a:endParaRPr lang="en-US" sz="2800" dirty="0">
              <a:solidFill>
                <a:srgbClr val="00B0F0"/>
              </a:solidFill>
              <a:latin typeface="Century Gothic"/>
            </a:endParaRPr>
          </a:p>
        </p:txBody>
      </p:sp>
    </p:spTree>
    <p:extLst>
      <p:ext uri="{BB962C8B-B14F-4D97-AF65-F5344CB8AC3E}">
        <p14:creationId xmlns:p14="http://schemas.microsoft.com/office/powerpoint/2010/main" val="1599126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308860" y="182880"/>
            <a:ext cx="7178041" cy="1277455"/>
          </a:xfrm>
        </p:spPr>
        <p:txBody>
          <a:bodyPr>
            <a:noAutofit/>
          </a:bodyPr>
          <a:lstStyle/>
          <a:p>
            <a:pPr algn="ctr"/>
            <a:r>
              <a:rPr lang="en-US" sz="4000" dirty="0">
                <a:latin typeface="+mj-lt"/>
              </a:rPr>
              <a:t>Additional Support/Concerns DSL</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19</a:t>
            </a:fld>
            <a:endParaRPr lang="en-US" dirty="0"/>
          </a:p>
        </p:txBody>
      </p:sp>
      <p:sp>
        <p:nvSpPr>
          <p:cNvPr id="3" name="TextBox 2">
            <a:extLst>
              <a:ext uri="{FF2B5EF4-FFF2-40B4-BE49-F238E27FC236}">
                <a16:creationId xmlns:a16="http://schemas.microsoft.com/office/drawing/2014/main" id="{03CC147B-8DA0-4800-95AF-B841A656A9B5}"/>
              </a:ext>
            </a:extLst>
          </p:cNvPr>
          <p:cNvSpPr txBox="1"/>
          <p:nvPr/>
        </p:nvSpPr>
        <p:spPr>
          <a:xfrm>
            <a:off x="827039" y="1690615"/>
            <a:ext cx="1078029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GB" sz="2000" dirty="0">
                <a:solidFill>
                  <a:schemeClr val="accent1"/>
                </a:solidFill>
                <a:latin typeface="+mj-lt"/>
                <a:ea typeface="Segoe UI"/>
                <a:cs typeface="Segoe UI"/>
              </a:rPr>
              <a:t>The DSL team are always welcoming and can support you with your concerns.</a:t>
            </a:r>
            <a:r>
              <a:rPr lang="en-US" sz="2000" dirty="0">
                <a:solidFill>
                  <a:schemeClr val="accent1"/>
                </a:solidFill>
                <a:latin typeface="+mj-lt"/>
                <a:ea typeface="Segoe UI"/>
                <a:cs typeface="Segoe UI"/>
              </a:rPr>
              <a:t>​</a:t>
            </a:r>
            <a:endParaRPr lang="en-US" sz="2000" dirty="0">
              <a:solidFill>
                <a:schemeClr val="accent1"/>
              </a:solidFill>
              <a:latin typeface="+mj-lt"/>
            </a:endParaRPr>
          </a:p>
        </p:txBody>
      </p:sp>
      <p:sp>
        <p:nvSpPr>
          <p:cNvPr id="6" name="AutoShape 2"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5974813" y="3244334"/>
            <a:ext cx="242374" cy="369332"/>
          </a:xfrm>
          <a:prstGeom prst="rect">
            <a:avLst/>
          </a:prstGeom>
        </p:spPr>
        <p:txBody>
          <a:bodyPr wrap="none">
            <a:spAutoFit/>
          </a:bodyPr>
          <a:lstStyle/>
          <a:p>
            <a:r>
              <a:rPr lang="en-GB" dirty="0"/>
              <a:t> </a:t>
            </a:r>
          </a:p>
        </p:txBody>
      </p:sp>
      <p:sp>
        <p:nvSpPr>
          <p:cNvPr id="11" name="AutoShape 6"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8" descr="data:image/png;base64,%20iVBORw0KGgoAAAANSUhEUgAAAHgAAAB5CAYAAADyOOV3AAAAAXNSR0IArs4c6QAAAARnQU1BAACxjwv8YQUAAAAJcEhZcwAADsMAAA7DAcdvqGQAAFY9SURBVHhe7b1Zk6XJed/31HKqTu17Ve/Tsw8WEiBIU3SQDkq+UdA39oWvfEPoG1j3YuBCulf4EwgORVhhRygsOSSDNCGCICGQIDCYATBrd093Vy+173XOqTq1+vd78rzV1QMQfUDygkRMVme/W765PP98tsx88/T87te+1l+Phzfis/BLFw7j9pOef/q137/de9bzoHPvs/BLFM56z1/u7Zx/Fn5Jw2cA/5KHzwD+JQ8/Wwefn9+Lnp7vdK4+C/8Qwvn574DZa52rDOrgv87I+vo3/uXX/1nn/LPwDyD83h989d9w+Gq5KuGFAP/ev/jqv46e+HLn3mfh72M4j3e/8a++/s//ZgD/wVe/lawfPU869z8Lf6/C+Q1VKVj9k78FwHH78b//9u3h4XoYBwZqUevvi96+nujt6Y3e3j7KoAvwn9FQjuW6c6tzjk1Xpcn/DdzvnPnsPA/e8czQSZ+3zjt5+K/zlvmStCo7zs/K0WtvcXnO39nZaZyecTw9ieOj42gfHsZRux2np2c8O6MdvZlHP22r1WoxODQUA4P16Ke9ttHQ11fSZMjq2aZOOfnf5TpTanV5Eaobn3rgZSfbTz86oz3n1Pvk9DSOj0/i4OAoTo7Wovf4ozj57f/lIe89/FsDvPmNv7w9OjIco6M0mgYPDg5Efx8gQ5TeXoAmSviq8R6rhgtEj8/z4vk0zzXM4Hsenr9J7LSaU8usUpQiyt+5hIAI+ZQHZxV1z8v5KQAfnRzHSfsoDprNODg8SHDP7TT8CbJ5WFa2hXLq9XqMTU7EyPh41AYGSocG5L6sQ28CmG2jvAtcfhrVLOP54HV1z7pbZueSkPly7bHUC4BPTqNNh2y2DmK/cRgnrXvR/o3f/rsBuPmtd25PjI/ExPgo4NZo+GD29D5BpiaF6B3iS/RObSVIIZbcLhG8rkAidNJ9Okjw/P/S8x7ZlH9VZyKnBPNczqTxcmYPAFlKea+8X8574xjwDwH3iHjYakX7qJ3AHx8fA/SJRZDHWZ5LVDtEH+/2wc0jo6MxNTcXk1NTURscij4lWG9/doIqVFW9AMdzOM/yC4Alged5jWipnhmqc/9sv8f8x71T6iP3CvD+fiv29hqxs7sXzS9ceyHAz2r4c0Kt1p+cOwC4gxzrHIcAeXhoMIaI9frAxfnwEKK8E4eMiPU8ei/F/FB2kLznkTjC/RHujyIWjcMjxI5KyDw9J/0oabJc3xuAw3rPYuD8OOrn7RjpO42JoVrMjA/HlZnJWJgZj7nJ0ZifGovp8SHuez4Vc1MTMTs9HXOzM3mcnpyMqQnSkHZyYiTGx4apX3/UB/oBUqTOorG3F08fPYylJ0/i5PgghgapA3UsUm2kxJGRGOM4PlbOR4eH83qEdNXR9J6PUcZYpuPeaDnP554/9w75E6VNicNJD+ldGxjsoPPzQ1cAy60pmo1kLjgWIlAVuAUEAeN5pvFZea5IrwtwPi+doDqWc44QzWN1ns84H+E4St4TNLhOPiPkNzbQFyO95zHSfx5TI/0xPz0EqGNxbRZgZydiarwekxBk3DrRGUeGKJ8OMVLvjTHuTY4D6MRUXJmfi2tX5gB7GrB9byzGJW6now1BxH64VOY7QW9vra/Fowf3AXwLFRXQopYddgRABSXP87qAlTE7wTPg8hlACdazyL0OkJmeOEz5F+l9xlGaSnvpKRbdhK4AtoEKGMVjv4aGIlddROzvp6dDhKKPvVfpZs8RcaStcU+dXQyY6r1y7bmxt5/oufd4V8JaVj/3B3inF5FW53yIGg+ctqMWJwDQE8OAPUjeA7x3fo64VpQBxmH7GIPkEHF8ECcc6QvRc4KOPUGUI4qH0alTE+MADbBjowAPCCN0MDrXQJ/ilxeQEBGnqduR24B8FDvrG3H/47uxktx8hOqRAax3jSMRka6R5lHa5DnHPM80nOdz7Jh+OJFYPZd2xpKOY9JMSVLoVzNd596FmntB6CrVZePC83JEU9A6AUxQBMnzBMUKPbv2uZ3E6wr8cl6s1upd6MQ59xGN1dH3UIwJ7lj/WQyetmKw5ziGaz0xyPMBROnQ8ChcMk45/amn2q3DOGg04nB/P1q7u3HIeQDOMGUNUdYonDc+MhgzY3Ay4nEWET0pl8EdfXQkaJggD9WQJHXFZeEuO91R+yQ2N7bik48+jIf37sXhQYM6nkF8OiJ1qTqu7a/V7NDP7iVQF88vnee16UvaPvLyvNC1SltAvcxA3YTuUhk6BoCsXBkyPd7jliGviZUR4e3q3uVnJe3z6Q12GGrNNS4L5zZU/VcjjgD+0PlR9LQhJlxzDjcVu2CIBg/gQoAfnDsINyhaRwBnmJYN00mGeNfrsf7BmCDO1Idjdmg4FrCMJxT3iD3VwKA6jar0kVYDqo0E2N9rRbPZSgPHh0PDgzE6hieBRGkftuPx/fuxeP9eHGORU3H+0aboJ60g6FrRHv6v2monrs4v3yNFGmzGCrjyrHR8Tkvk/PJ1N6E7gDND/qO2BcC8lffydt57FrVCDZfvletyr5w/u5+BjHzLPO3Np4jSGgUOy02Ae9LYiTaceAB37jcPY2VtJx4/WY2tzX0IfBinWMc4uFHD+h2CAybQ3/Nj43FjejZuTM3G1fGJmBsZ495EzKjPqXcvBlq/dTjBmm7pXyK+S20AupbcIriNRpPYSpGvuDaNVny7fQgX34+7H34crWaD9vAMa1+aGP3Pv8sh6ZjHPBBKeoMHaVKlMRQaA5P3eHbWscw/ne9fF7rm4MqvLAU+49QMnfNSMe51ys7LnwqfepfguT6p+djzE1wINYEIHjoT3N1o7Tdjc7sRj5bWYnFxKXZ3GxgfADYzhQ4dh1NRDRBf23IU7p6Gk6eHRmJmBOsYw2oco24cY2sKY2US8Mfh2EH94IODOMP1OGugq9HXZ3SUnmNEAmJB/TlOxxhGBUjQE+4f0QlO0eWqAl2uFu/c+/jjuPPBB+lfnyXI2RQk0TN6FdqUkOeZ4BmtqlCl81jR6YJWmU+hV7eha4Avh8sFZAWqY3IuYiQraTR7jyW9r5V3y/N8h2jn4SrjOX5oHcpMDqJ/jhGPcG4LXbq+sRNPV1ajAUFnZ2fj5ZduxK0rs4hf9NJhK0Z49wrW7MszM/Hawny8ND8b17GM5/HfZ7VEB3GrMDwxqmMEi3qIDtSLXj4DlD6MtrHB/pjB0JrD550hHztEHx0mAc86awpgaKkPaJ/i89wOQmds00kE+JM7HwE6XG76RKIAkq3lngK7AqiigqGAWq4ud4QU0Y4jdO7ZySrfu+Tw4vALAVzAKZkXcC7d61TaFqiLyrNyX7FyCrHK9fPPjFafy7xZBzD92drZMRylWGzH6sZubO3tp+V57eqVdG0GAOhgdzt62wcxD4Av4ercmpuOKxhMU7pWuBJDgFbX0EHM92EIDcAxg31Y4z0niP3DqMcRxhu6VZ9aN0r3C/E+znuzGFbT5KtxB8sSz+Po8Cgt9IPOEKfWrpautoId88Hdu/jLj3LQJRt4gRUdn/omhWwvNKp06adD0uPSgw5VM6+L9/PyZ7z8M0JXADsiY8b5Z8U7oQztlWClqudWwWQFwE4CQlXvkkd51/eK+McqRiRODuPrYhyd6+JgyKxv7aXO1UIewx+s4/8dow/7IPQ8lu1tOPXG7AxW8Ej009utktHaaN3SX1KipLmDfu45PQasQ1ymdvSeHvGORh2uDhHbKf3mcdwlRfk0eU7pg9JD+slULjykwzUR56oIR8b6MOyGsLQHUAsnR4dxF+t6bWW5QweJkJWhLhVwUse2Sxth0hgzAQfPSJO07BCuvOPj8mfwvW55s7tUhATZY/5vIdVZOS/x+fMqfDot/1+ky4F+7sgJwxByCqu27+QYXXcU2/uN5NwTgBkcqKMTBzGGWljE5/Hq/DTgLgDCBM9wYbCm+3oxy5QQSQhyTWkhMRWrlutQJOfWkz+bpBrsk9AkG8B6HqAedTqTvvUounoSsa07NYvPrMXdTz4numJw885OI1bXNnMCoFbDEqd+J3TKxbv3Yn93h1pYpvWge3lqFCZB7IDVwS+vEkzSSJcK2Mu0q4LWdLeha4DTkqOicSbRyr0KpMvn1XVVwcuhGji/nM6gnhmA1SYd9eo9i9ZBM3axmLfhEnWuI2Li00YXz2AovbwwE9dmp3LUSUNI7u7FBcJZ7xDM/0o909Cx6gCtAXSCztQylsDFDalmw86L/+kgA3XpR4rUcdUU9WODZWRs3mHO8bE4owPu7u3FBtJlHSteFbKHoSboPfSaFp1yaXEx9bHdK+tzbjna3hXgWYOkQ7FZOuHSqfX/KTpynXc+dfuvC10BbEEXwFQ3LgIlXVyapqStwKzC5fNSuwJAaWgxfEbrvYhAXBJA3SPuwsH6p2dYrccQa35iJD5381pcx8gaxp/tVf9JAFDshfv7EK+1wUHO+9HXZYTNcvrgTAcLyjUgnwGyNoEEF33qfTE6B8gC75Soo2OKU13yGveG6EgOlU7C0YMDA9GCWzd2dmJ9ZzfWtnajTT1VK83mfmxvrMXO5kbq48r4lNwVYBfAQYM0Mj8F5KcuM/wspnlR6Apg63auDKOXlz/rBYA8SJCsP0eLtxKlMyAKvZ3nvvH8uanNyXfqKMC50SH04hHE0edsxvb2Xg47jmIwnaE3Z8YA96VbWM5XYmR4pIAr9wFMgqQxhD4MRHkv4rqnR47B5ULi2Ex92h7SW+IpFT6R6FSlGhZNPZ0EpGWCr4VMGtuj9KgBfvIf54OUNTHsKFcNkX8SW9R1eX0bTt7JjuNU5PbGRmwsr8QRHdYO8wwc63sp+iyp8HyQTL5S0evZ+79Y6A7gRPD5Aiw3o+dEe+FlAK1Qdf2zuNk/Q41s58ZH8V174xh3Y28P8byzD8j7KZolsiC/cet6vIoF7UiVnHYxVWfDlcNIAlCMHkDug+t7BLmvhui2I5i+RlINmlI36+s0HFqZ6/ME2XDueLX3iVQ0bQOHYw3+ryE3SJ516juBuhgbGk6ADg+PY3VzOzZRK709/Uico9hYXY2d7e3U+88D5Hm5LnTh3Pp37iXwn4qX6feLhK4AzqwFhZNSUCkseTDvK2IyCfGZntU9KulLJQ3VM402o1Nms/iqR4eHqcf2sJDbEEcuGsaC9Tg3MRG3FmbDBQdyXObVya8HAHrRm3J0uU8ZtOpcaeMlnSFlDdwr4Xs7hEzOyTyMBOtJWRX3ineOkfNICzwlFsaeoY+86uj+4QFENq5VP09PjtuAjOEFwM5P9/f1pzRqYjecoPcrOjwfvC4QWJcS8zJDRSuD+rrES3XuInQFcJWdgFLsxf+laDq8EcIVkV0sxmfRSsoRzwAv752j4/pjbnoiXZVW6zB1bwH+LKcMtWq1Zhcm8W0R0QMACXUhgtWmVvxLwmd+BAA4x/05wwI/OT6mvMI5RvMUoMsEyk6QfyVYtnXU8OonciM5Pd24fN/rwt2KcycYBgHYTnfcpnMA7FH7OA4pX651CHVrfR3gaRf5qy0uyjJPa2MzqnokrUosHO2zTl3zed7JWO6+OHQFcMm0VK6UZ2GCWRVTKnUB4EVFeEIaASn3Sqh02wiGitap03DHcMDxUTsLERjngNGW6ZpcmZnKabwUy+bVaXRWqEP4vEDvn7tCg3wcYeqxjkpao+kRtcnd1pWbVv+cPNMS4Jki25AdwnbYnvI0jzbC81yTxkk//+najeG7C/hRG4EPyDmjZR0o46CJJ9DY5W3bXPL+dMy68R9X5Y975crKlpjc623OSuwudAVwNs6jjZY4dMVi8pfrKpQKeKwqUN6UblWyKr0VHgW8OoxyCEGctTk7xsLFsNIgcj3UwUEr52pnEOESNS0ca1xlD4F7EIXqXg2uNLrgquQIOQ0uclz7gvN45Zy0Ws8OHIJf1k8xb+XV19V0nGL4ovKdAm2NxauTbaOcO4i1PjbUH/VBuJi6H2BFt4+w0i1XcX98FAf7e9lpL6hyQbNyLOCpYsg9aVdi1QE89xUjd3wl73UTugK4U488loIEWaJ5s9PbM5qmXKdhlS92nnUqafDagsdHh7GUjxLgI9dIJTExhPE9ay6ZgciusnCVh0RPxQh4UD1rfp6g9pdGk2ceIcgZAJhTrpg8oWwunCAogJpPsajhqQS3co0sT/cqXSx96wroBNTz/rSms028m8+5HiTtcL0sEnAywqnGakGfnasJwMdIKSVQTg8KWqeTeJ7M0gHy4i+vLaucV7FDwq6DOXQVCnFKJQxWPuvg3YvCLxefL2RlO6/wDielV8C9A7mkpo1+OnGMFytU8WsYwBKmwyf3jmNBD2DQVBZwyYw8IHZgJYNQ53YWlsA5R6wvbEmFkzVy4KbsYdQIrpeT5fwc6IAMWtEOmrhqQlDl5JyTzg5FxtS9L4FQchXuFWDx0sd2BIwCcnmrc9NppVMD3z5ykR/tlF6mz8h9A6dJuxJIL42463uXw0USQp5fuv55oWuAL0ISqYTsoZ1Y3Arxw9hITiwcm0TNV/iPSmX9OZ+GMwehyfEB1mfzALGGYQSqAiIR5QRdlEE5uQ++6+O+tdXI6q8DECABrlx4lmAPQmliH25UukmIYtJTmzg+O8lVkopJO2nq3eyQ1pe8uXbFhGrAUSyZ1GU4umNWWrDPQeWMy1SJ+W5pT+Fywc+unLNNDrMeKzFQZRpb+vMHLfzhTCEzdDqK71yKhurcTlDuVMEbPOtcdRtswQtD4vNzQgVy5+q562IAGZ5VzZUX0xNj0cuzY8RZkx5eDLRCMAchDnCV5KABCc2r5zIq5yfntdhsnsXy1lE8WtmPxZXdeLrejK3GaTSP+uPoHN+5lw5A0wTSDuCC9xNE5glEz3qlOKK8lCYFQNdTlTVPRTxLGgEW+KJs6Bqk66FOul5UtANE4eZ0qQBN0XyA9dzGnrAOZ6eWdxaHjWZy92VxnOTn3FrY8SuQS8gbec/b1aPn07w4dAVwqYH/PPG8HJ8H9lmgvc/uZ4V8WeLCRZzmisH6UHLV8dFh+pDqJgkuAeRmjRTvyVXe6+2tIfp6Y2l1Nx4tbcXi8no8ID5c3YqHy5tx58FS3Ln/OO4/Wo7l1Z3Y2MJ6bR7GMQTOsQtYT+49IV8NLzuU/JDgIAmKUSVI6nTSKtqtNmVnSiUGaY/I7xjOdBapVwMv6+bYtXq9WOKVHj4GZAFWoh0hok9dSEDaBI20vMp1OTeP1NE+y5jUy3P+z+j5z6L3zwvdAZzQ2tpnmV8G1+PlnvV8Hcp9Ccb/CZrrmkcwsOQULWUJIRGP/KQEg8tF3Z5DrTSc7d6Ku/09h/364+atG/HWFz8Xb3zuDSTBOK7Ifjx98jje/8l78f3v/zC+873vx/feeS8+/ATAn6zGbqOdIFuXU+d16UAOMUpguVciW78qmu6EdHvYBVuoj429g1iiwyyubMWT9Z1Y3tiLjZ1GtA7R7ZmJHYUoMLwNniktYNiUHoKmmD7GoMwgqHmwKyV0ebsAaweo4jOaZoAWZR65euPFoUuAO9mRcQVqVfhlkKtoTXxenVdpfENjxqFH1zg7YnR8UkC1ynKuE/wO2HteXuMJ7+iC9GNUXbs6F7Mz41jXw3F9firefPVG/OoXXonPvX4zblyZhuNPYnt7I5ZW1uLhk6W4+/BR3Ft8EnsA5TjUuXoRoueoVKe+Ocukjub5CdfrgHfvyXq8e/dRvP3xYvzozmLcebgUT9a2YmvnIFoHR7HXOIwtOtwBBmJyOI2T1w2Zv40lpu7n1PVbhy1XYGaSDAWoIuaBk2MB9WdH0gNunmR53UHXVaoOPhcEKafPjukSdZ5ZGR9V5waq0zlX5Oozlim5U9Kor1whIZEEUT2lYeJ9xamNSneGP78g6O1FdB7ux9neTpzsbOZ5HSPMmaaXX7oav/arb8VXfvXNeOX2ddwwjC4IvL29k9N7ElqOLVOCtVQJpTy4jTrjUcV26zAerG7GQzh1BaA3dhs5s+VADCZALrl1me3s9GSMjoymxZxMDynNQ7Eg7W3u6dkxnceH0Ii2HGJoVa5gJvgZIQdzOuGCfhyr+IuG7roBQdDy6F9BkCsLLOKkZKXu8l7h3kxHqEaePNQG/BylnucS295+jLg8OS2crM46RDw3Dw4Rpadp6AhyzvtSRI6CQbSeU8Qd3O9UYg5NwvUnjoSdHcXYWD1u374ab7zxSrz+2u146da1HNd2wfkQR4FRZ/pdkhzYRNQ2OQrkytYuoO5zjuEH+E4PXpmditduXY/XX7oer9ycj2tzzguP5CcxQ47EUf8zLHUKhwttMy4SgGpJazCWYVyXZusfd4ZPK270WMUOnVIfd86L78y1f74HrZMmnecvCl0BLKgVaJfDRW/MZwXzTyUp7xDzSOWcRx2oaaAMZOVPAFFR3cpJBkDifG+/mV8maAC5ECAn+eQEXJAeCAdrU3iRELpSjmnn1wWU4SzOoZ2DY41yZudn4uZLN2Lhynx+RDY8NhajExNw8UBO0G/t7KNP92MVbn20vhmrW1uAcBxDtZ5YmBiNW6iB21dm4+rMZExhN2g/OAYNv9qd8xsmRaz1ViIIsO1xRE6QwTMB9jmPM00FzYVxJVjEysAyeL8AW4Jn+dyLpHH15OeHX4CDKzA7oHXCs3OPAlnEtRX1kZGmlQZgqQ4ODhLrpLVh/XCwr0EALE85pnXYSiNLUT6EnpbTcjDC8hV5WqNwmlxr+lx8T17Hx+hz86ATnGnFImod/jT/waGRGBkbD78hGh6fiEFEvWW20KNrm7vo6tW4s/g0Hiytxj4dbQCjaRZOX6AzzI+OxXS9HqMDtRhQ/NKpXT7rmLOyOQkPEKp0AczASYp/0qiDpYleQQ5fZn0lx/NSTvCkkfcrkD0+6wCVlCzpug1dAWx2VYVKKBVzzNfzvHPxrIRyTTpermZt7LFlIAHOBRy/58mhO0rwueJLzlUnuh7KxW/OINlIMkxATxHLcphDf2vbe7F1gFHVOsVt2opPAGp1ZTu2t/aSi11LvYshdER+/QNDUZP76DS2xe+KXDS3Acc+XlmNp2vrubjPL/puXbsWr79yGwPuJUTytZhD347j2umKu+jOvP2IXABLs+HnFMWlzbYpP/mkvgkG10o79bBtzFTcTjGdXUQimc+z4L38UyTbwQXYZNIiz333xaErgK13aYhBcM2/cOhP1YwguBXgVqPHyQn+FKelY9DJ6dnuEuAXemmk0eP9GKsJATWChvwqEP2mmDWXc9wjtZxDjAdYQw83duMHHz6M//NP/mv8u2/+efyn770T/987H8Q7+MP3ljYA9gCdh+gHZKcicWQLoTTZsmNiBHHY2WvhRjWxstHfGF4LC1fi6tUrMQbn6pIdKRmo2wHgNJAeDaRC8+Ag2nSQoqKKGyQpS5OxKzjSojQS8ybRtPraxVWCGiDcg98tcEkj8qhicm0HfNNm9OB7punc7SZ0BXAJBVhjAddrj/bOyuVQPJvUbIvBVYyu0hC/+5F7nWZTvDmIMY4YLI3yQzKXwCjOXaDeH+PD+squzHAosp+8yIfrHTrBu3fuxiJi9fS0N5ZbR/H9+4/ij9/+cfzw8XI83dmLNeIRlXEhwBD5ljKpCmAJs3U5ETgkwSEit4U+doCihU3wZG0zPnm6Gg/Wd+MxHeXR1n48WNuOpxz3SNeGc+VOXSsz9UO5CpwyK5QtxvfFjqB8xbm2QR/6Oo1E/2wLfwXHAmi+7w1j3vcIHatzop0pb1tIF+EXALgEAay401CA9qxwtKdWqNwqlS7BD8r6c+LAT0X1Q/X7JiYnwu+J5Sq3WPBdZ3cE2OU59nrHnM0bHoQwERNjo/Hf/MoX47d/6yvxa1jKv/nm6/Ebb70W/+0XPhc3ZqZiAILt7u7mZyVzC7MxM4NRhXyVe1NZqs9JUw2PnjpWTdmu5nzw6FE8XF6LR7hHf3HvQfzf//UH8Z+/96P4Ab7wJ6s78Xh9P3Zb7eISZSQP/pSaOcds3tyHGtyjvqikI6xsO0SRRiT0vQuQOvTxnuESvfI0eaUAXyW//NqLQlcAZxOogNGcy/mlEjrPHERQ9OQtG34pOsbLUwwsxZ5uhRXticmp6ZgEZD9oVoQKir10GNDrEMQpuh6inNiXqyfwh9GlLpt9BVfozZevxj9686X4H37zV+N//O1fi//urdvxK6/ciF/53Bs8v5UfX/uFg182gCKRTgQ36fRaTkoUJMnIqOuaqRvuUWN/Py1srd/dxgFcfkY8R0e3YwWjbGVzL0exsp2dxpMNUWOrzPume6NlT73V1+pkRb6hWmxAjXKVhzydQ6LUx3uS2cmNkpH4kr+dmzTyvb3p75aDLfFSoD0XwOV1ZUTlFddwxkXIxGVKTVGli6QbkTM756cxjBieX5hPq1mQ9U3FwsVsuj/F8beVnGN99zg37LQenOHH4OP13pge7onbC+Px5o25uH11CpdmIiZxcRwOncDnral79VMd/nR82OhQJTn3Q6ictaIDugvBzZdvxxdefz2lwn//pc/H//yPfyt+54uvxuvX5vI7p8kxB1v601cvK0BKJ/HLBtWMIBX9WUbtBNih0ezggsK/MvjhsaKT95PnO+elzdX4gfdLyipd96E7gAkXYHaA1WhIi7Ajkjz657NSrU7gWYoXoqDm0hvuCbZSwIn9acSq3+jW0GVpuJCH86sD+MzZ0LxlD69BtUGw7ljfx4hKOM5BjzpEyYn3gXp+jzQ+Vo+FuZkYGx4JZUevne6E+jnyhPHjhitJMJtFVF20D4oP7aJ3PzC/NjVKp5mNt27OxWtXx+O1G9Px+s1ZLOu5mJ0exzLvLAqwrgAo0JkrHcr7dact+XOs3cEQCxJogb3cERJHrzMWTv10VEwbU0D6Qr704tA1wFWgbs+FAngH2CyzcHMm7CQurpDPMaTo6erfqhfL7W5CMj01SZfGYpW7JDhEdvACqgkDICL6BF/lp4GCbDvDIDrBoj1x1ghgTg4Pc8B/egounpuDe5ECnYGIHIh2LFK9a6RuJ+jdQ6za7KgpvnHTmo41I6YPHWzR327nl4YLk5PxEvr8tWsL8dr1eVyp+Zh0e6UcYVP6OIDjwgQrK/01GumglFX8YaUW9dcgA3zLr8JlcXv53GCqZyk5v/ReN6ErgCvACpglPgudFhHyWXJxAdzXBFKAPdYQwRpTfoWQC+kp3aHKfrh6HFCG4Da9iPOzviSGXJAVzLxIr9uBDiVXbhVLuEaUK894sQ5nuwxofHQEjoLwGGfZW6r68yeYyb1cW4b10m5Qd56clMV/ZZM0gCdf0w0B1BwAX5mejuvzjmrNxtToeIwOI/4p0+ppTNnOpAYcV/muJ0oLAC62RAe8Ttlyo200lPcUv9b3WShWc+c9gumfXb04dAXwp0NWRILZsgzl/PK1jahAVnRZSXfcqdIAT/7vPy1lBxjmZibj6pUZWxX7+wdwVckH6hegBNnXdUUwjLRKaxDOoUwXpHs8Qzc6Pq2etMxCjPK/LoodKnUn6Qdr7uKDKwY46o0EGWDPANbFCD2Uq+h16e6QbhtW/QRx1CW9imQkiWXk+wRxEFjLqwY0HKJ0UsVPaqxvittMV+qWzSnVy1DV2CDYz9HVY+e029AVwM+AK8FrQa6Azsnzy7XshKw8DammwXIjEdMBXDG0bIJcfJYTAW41NDMzjIjcjyZc5Ccmya2dP9t+np8DUm3S+24fGpZcU8fmbjjka3k5YpULM3hJLiHmshvyNF/r5V5Xk2OIWUARc4cVnRBwHDlBpgCNL6WELpr5WmjWXbGLWE9DKYuQHoJlrbDn5FxOiytWaOQCAcslWaEpL5TzfOUieK8cy9kFbTl2KNF16ArgBNK/SzVJfXIpVKBnmkyWVe9UsRej6gwiUWWeSSh7eJk3xTDhHfeEHB4exFAiD8T3Dq6K04il9d7joD6Gmxz0EOAeYhZApo5VOwYtVRXdZVmNIroYVVkl0vcibqtaOSft98Aucs/ZH+rURi87YtWCkxWvjnUnT5KdHcDZoSPUQRmqBETuZd7W0f/J2pgrOahTRZf8y6P6t1z7wmWaZsh7ndPOu3+b0BXAz1WC88vgVs+sSOqVvOxUivMEnb9ceYiYK7vY0Dxi5UvLEXKDm6nNz8wAsqst3XhTMa2O1A80IRkaOy6OYvocoyXFrtxOnhpnLsU7BaSTXGstwDzjtd6aXx4O+WbKBW+qHqyPdRRkB1talKsEOXQRPR1EoEwrrXWv/HLBz2tcrKDY12hTClkPJVS1T4d1lj6SyzSCanlJv4o2pLMmFyEb1jn1Oe9XMdtuMM/q/AWhK4ANn86vKtxQHTPkqTX0hEZpFMBhtYFCSFuuc+/7gmrQKFMsDqCn5rCmXbu022iloVP0r6NP5Cc1pA0cdO5eGKlvnaEpYvcUzuf/OGgh4ne24vToML9FSsNENhxEhmCx08uybnKf71kfLV5tBYcU7VgNrGkX/h2plx3pIq062kUJjkPL6blYgHpZtfYxnI3YNohfUT/WOf+H0pCaNvOvhDx6LTEubpS0Vci8S/x0qLJ5UegOYPK3HpcLsgEG71lYxb0aEVkp/xSd6j6uHZc1gaJOv9EMy3wphOM8R254f94Pu9HFe41GDhAoci9ANsgJvAf6AExUDxLNy2U+jaYzSLvJdYr9XIaB2JdjT9XrBw26wAke01l+32s5jkkrpnV17CxtFwLQOVq4Xm6ddELeDsAomu2U1jkXKejL0265yRUoTleqgnIKkyiNfCaIGl+c5tHw09awFKN5/F/FcqeEpKmxU57n3YRfmIOrgi7OPXZqmvpFnLy2R3BdGSZatQKrw69lWToMHFh1DNK6UM1d5V69fT3nXA8cLaKpyOQOyJz7bt7iCW7NEUAcArRLb/fR2w2OA0OjMTI+RZ590dzajqW79+PB+3dj8+lGHOzuZ0dwxcjm3n5sIyncsdABGJcSyWhyrJLAmR+/unCF5BEAO59rx1AUKyustyAK/E6jmdZ7NptnCR+EKABrNvAfJx3SQRDOJYxt79zzOl/3nHxNW6JlFbpfvN9l6ArgUpGqgFLCxXkVq3tZMWPeyh6nXhrBvXDoLt0HQOYB0YNcAFi8IKc4UPHStfmoDw/nTE8P+oweUcTy8SG0Q++dI5bJI8FtuxMAQO3uJhdNzM7Hws1bUR+dQFrUALQRq/cWY+vRSuxt7sYRur3RaMfmTjOWN/diZWU91pdWYgDOqg+in6mWXzDo+mixK4YVx0eA5/BkgkybnPVSSjhevd86oQ6uK0MVKTE45laMgFgA02rXivacY54IuFf+maKim5zfATRpSRnUyXt5v0pnVl2Erjn408FCqpCnclUWXO5XlVV3KY78mFsAjw87etPKdirtK2nJwjlysasmR8dHc3Wl4hQ0MZT0Tw/Qqy3E8SEEP8jPQfYAdmtzM+doJ+fnYv7qlRhwdkriAtLUtevxxq9/Jb7wm78RV2/eSCNHg2i/5cbaDYgOmFjXbhexs7MH0eE93j0+LQaWEkfD69ABELhYkD3mtGa21QmJw1zXJf/1AKztlmPLh+Pco0y3gNIQsL05CJKkL9RSlZW8Cs2q2CFpdn5DdT/PpVsXoTuAybNUpYROGReFGXLCwevOvTQePPKe7ogGisYLfJHp7NuZhuQ5ICFhuKdl6r7QI8MDEFJw4XrSO6zoXs0nAHx8dIAK1hDaj739AsrU9ExMz83m+LC93k5hr3PfjpHZyahPOElxSqfBAOOdcwAcHeqP8YnhqI0M4ha1U8/64Zn1qHarVdcKpp3T6D5ZufxGzqKEXEPmLnlwm1yfs1OoIidPCocDqG4bTrmuk22pJlCKu0TokM1Y9Cvncm8yAO3gRtoqPst73YFr6Apgsn3+aA0uHfOJFeJM0LyfIHIux7jsRr1naYote7ZHgU3xzJtGl/BopSreHDXyM0zHnGUEaVKJLDnLJTuKZCcepmfnAHgKn1Y1gPizXo6CQZRT0vn9sUf3y2g09lKCuAznxtW5mJkYDfexHqjXok+jjJCbvhydpi8soBJXm8BtGg7bGnQCh1Sh1nJ0o0U9uMqtkulsuR0xbcv1WB2AqrbyIG0RAVZHC7LV9ZirL+2beU49OmDKHBVNSwcosZvQFcD2s8zPivhfJ5T7ncKoL3W/eKros1GKZ0epEmxElOIx982w/2vMSATzIANF17HcQpqxsdHYV+ylJU5JvFPtwWznODkFMMT2hBt541r5OcyArhjluJVRinXy1zir1iS7vdERYGjl+vH57Nh4zI9Pxsz4WLj5uD66jRC6HNDgPf1hRbKcfIgUacu9Ejw5LGK3ibVNR6BPAqzi3c9fa4CtWyhY+trqdNpMW5x7LkygnpVgdI0zoySRltyi7NKZiz4WVCVBcq+djTp0y8VdASz5q5Bgdo7P3/f/grDPnBbLD7ocPaKBujHVEF8S3QGIjvloZW10ulhUyRml+shQbOfXCNyXcIo/wDUKeHI8RJyc0pg6hfucSZSIgupnLxhjDonSqZQMtb7BvD6BC900zaVCMxOTcWVqOmadOBh0M3B3sccfBoQz6ubkUwvjrqELlIZW0cUek8C0M7+YsPOCsLNJLiq0o+VeW3gOkqQfwP0VF4dP3cW2gGvsAEi042eWMrwRgNPN8hmgeu4x03lMG+DFoSuAq5CgFiSfC96quNneJqApiu2xNFziyEWe59AfRC9pKD57s3maiSD3wDVtjn2xtteEoADmTAw93efWWLE/BCATE2MQzIXzWNvozou8JJTferp38ymd6wACHdIJTt04ZSRGB+D2AIyT3hhEN/bDSUMQXrXgjJT6U+6SmOpafeJDOky7Y3Cpd1UBDmzYAe10Zf9qwa0BdJnHTnamXTmKh8TwZ3qyzZ1Q6FkkWDIG5eW9vPDa5520nWeGiw1nugjPSvt5oVOIoYiXZzc8L2VZI54Tq9mj8oGXXwu2S8PhDK1LG+mYMqnsFplnVpher9RynNcvDVa29mJz/4BaKvoUY6WR2qApkuEM53MdWVpdWovl+yux+2QvGhsH0dpoxs6TzdjGPdpYXIm1x2uxu+GG4pR61BPrj9dj8ZPHsbWxG+0WOhp1cNZGPaBjnYxXxVRGTQ5qgGnRx9TBHgTlDnhnx62IkUjDGIUJMuAqjqs2qXaMrhgdqA3mPclXogAWeqrTk4XV06oApR3X5u2xpDF9iUnsLkJ3ABPMtFSuZFwVmrHqaYCTnIt49p5zpRJEwN1EVAGcn4PmWiUNEbm4cHP6x2RCEwm9KRaXAfj+8qa9CvB5j3T2AI/5PS5ltdCtcprEdfe74+ZJtNaa+L1rsce7zV0HQjCGEPuOYGM75cZlrsh8+GQlVta300g6Qh43ALoJtzewitW1ckrWifzl2lxLZoe0W1KP1V3KQcrQpPK9FRa8ulcVcgEyf0NDw/lVRTGuCq1K7NCvEteeS8ukZ0Xfkq6id94gmHc3oSuAKaYcO5kbLoNdBcecNYJOMX58K1c7kM5F7C6jcdCi4m6PVtapONdeWYTckvlAIMW5rsuP7z5GvPPQ9nREu8891nJSvzemsaD9PGX66lRMLkzGOG7R5Pw851djamY+pkYn46zRiv3ltVh6sBiL9x/F6vomQO/GxvZ2bHrEn97eh+sBbGNjJ3+bKA1C6irQjmTZCa2zZR8BwhpppMAoFngaeKRTf5c6mpT01LUOwHVcv9JhMgui4MmdRb+CZxr+aVBx7VeOhYMrcCnI+AuG7gC+lHtWzD+OOXntdZ6X+V7NHwmRhhCV02Vwz2W3YlAPSTDdBf7nnZTKnJ2mns6Be/6auDQupZ3BR/3e+3dibXc/80+qAbJHpxklmJ+j+DHZYB3xRz/pH6YexKHxUYCei9HZ2VwbNeHkPlzX686wcOfs8Ejc4Nn89HRMTE5mvg38dI2o+nD5SaBsseYxZR20nZ+uKHwe+3C5nD442Bsj+NNyr/6+VjJCKdtf0agP6eInO72UUURyh47PnXtSxLLnWs2qeoF3NqSk68ROmm5CVwBXwUwrsUMTsjSLyY1PjIpdjopmoIxegB7UutSizPdUMVq51lr3odBPfaNszoEA3lFnjwHc9bmZ+ODBo/j++w9IT94QLif8DZTt0Ke/baR4zrrY6BocNkxmvU4s7PmtSdTQ1yOOcr38Urz2+c/H57/4K/HFz78Vr9y+nQMkyV1wYG2wP0bH/E0oJIMGoXWkTfRTRDh5ZrMxGjld2kR3U9cJdK/LcpVC+dUf75VfizGx0gqAMRIH6GDesY6XLehyXXErkfOc4cpzCqJsqVylMxpM103oGmDzy0p75DUrreEwMgynjE4AyFhMoGemR8fiKpxRfqIG8ZMzPrg9WpFwnMaW63xdQJezPRDFr/cd7bHyjWaD+wMYLUNxZWE6re//8Cd/EavbTcqXNawMbhU9wuWu5utOsLmSwnwhaE8NAvt9Wd0P1PbjtM27chRS4ZTOcAoILcTj7kErNnd3YruxH3i6uDLoUCzh4uKoQyWoK231jAXNcnrRu60EeAiudacgd8R1DZj0SLpwrpiWWM5PD9FZ60iMnDUjQ+MFp1bAVpG25cfonNuzklvtYf7z3c5ft6FrgEuP1MCzImW0aQjOGAdQf1Rqamw8JhGVDjO6lskfpDo68JsgDRDEE+/aw9XLaSxxX8B0i7VarfI+hHYn9dxBHTDmr/gTdJPx9gcfxx9+94c5Tt0LMJCF1OpC8hS4qhWiISie4j6dDZ7H4UA7GgGIh9sAuQmgWNubK7G4thRPdzdiF/BP8KNrdXxsxK3c54CKAAmqrpDDkMnP1Fmufbi0lSNuEyPu9q7+LT9upXuVi+tyoS5/1M22Do+NZqcte5Q8D+zlc3V++rl5jzIFlKhqSAPsIgpcweNFoTuAyTHdHgoXGbfzHYNbBdN9rPyZGiRcbGyux/37D+MBYnV1dTN1iJua9WNgtfElUx/16yrI/cXS5iIBcS3U9tYOHYgOMTwGQepIgZFYmJnI977x7b+M93BrjrGIXbieL9npchrORkM8xH9lqPlcUXjSfxoHtePYr7Vju6cVW2f7sXmGK9V3FMd0gN4RRKs/AEIdtYCVKgJjsHplUt/ZoISYjrETq1u7GFYDdG4X7bmdP74z3Fwse20DrXz1yXkupvdHLa2qqzmtXwVsBW51rOLFM8ovranAVELZ7Or6xaE7gAnS0zFl1y8vzM3BsWP5+0QnGB/bOxuxurwUO2ub0XZkB1+kWslfLGYBPsqG5zWNdzMUR6wMNtxZIXdnzUEDXI4UcaR1ZqmG3l3H6v3zv3on1nYauD0nWLVyQ76ezb+IvOOfGEljjxSPHu6NgVG4bRyumxyOsenhGBpDbdQdSlVTwHeC4/sp7sXHAuReAnVf3WnFJ/jPSq+x0fKDWukOaX8g+q17FggsdggBH0J1jYyOZz5mZ7wM4l8b+QPuPOe/EjMPI3l42UXoCuB+HHSXl17DULl1bQHDYig/DKtrgEDovd0DHP5m4PcTAc4ZIL/gRywN4iL5FYNidxzLVuJYaPZmOMOv+rd3tmNlZTkb7nCeY9VutSBlFxZmk1POT9vx6PHT+GTxcWy3WrndQg484L6op5OoiYS9XNFYOpeg1ZEaY5Q/gmXsz+Pmj2dydLc9F90NkLZGLK9LufJ+cgpRQ0kX6sf3V7KjTgDuqN8ykU/KNNLmFojUO6VGx03Uxx9FdQ1QdrpC5F2BW3FrFS22gFdiln0JRJ+njoB6Wt9KrW5CVwDfvHY1Xn/lleTc5j69+MHT+Ml7n8Q3v/12/NGfvh0//OBxLG0cQfizODzti93D02gC9NjkLG6M29/XYn52PsY5d/VEfj6CSHWb3Z2dndwCyam6oZGhdFk0WtwqwXFbl9JOTiKyMZyOcGHW19fxUfVZ/amdvfSV/WVQV07mIG5yT+k8ikP9ZH3tQdjUH9sQWH/dRau3rmiFA8umLAUc+bXyCgTd9dYbe4fxzp2nuU5sCF3tHiBj/lg2Ih2rJLnY92FY6oAeTelS9hex/Y6F/zSgzwAv18/uGfJe9jjB9Z4dEAlzRrQrVg9fELoCeGNzJ9758Z345p/9MP7w2+/E2+8vxjsfPowf4r589MmjHFZ0xWLz8DhW1jdifXMrVldW01IeBBgBmphUTFEvI73Tn1dvAO7G8moc4E86xOfw4xAGm4aYC/B6AcGlPlfmZxMUXSjXXDWxtNXZa5TzFLWwh/96Ksh2HIDOXV6RGucQ2qOelRLjpO3HZ3QAuYkOWH7JDCmAUah9Ucjo2DHqiPK07P0m+LsfPIzHm/sA1Yu3gPSCe10BWqxqJFxn+LWoIztIaajcvbm1TUcuP5Z1Gdzq/NPhMsic5HlKpOq+zJs17S50BfD7dx7Hx588pbJN+QMg4Ty4R6Jo/rvr69bObjY4F6bBadPjwzGHrpuitzt5r+Xtr5UcH7uYrRFbG+uxQcyvCeUWd98hrxzSo8frfzp44G8uXL12pawIwYhyrbS/I6gSUnTu7jXi6SqdKlUEZQDaads6lBkfYXN1Ru4fyT1HpIz7rUM40vXPLoMFaN6F71Lc+rlqo30a7z5YjT9/bzHWsezdt2Mc7p+Cc/0935wlg/CK5TJ6Vazs3OPS8440ePudd+Obf/yt/By1Aq8C99OxArZKx38JrEczT7Ht8wT4pzvHzwpdAZwjLiT1K3jdAH8BzC2OtIiH8YHddiF/rXOfXo5Y8vcMvvD6jbgxh4EBSG38zVYT6xUr++njxVh68ijW1laz3k7Y1wbrdJTRGJuYBMg6HaEs85GL7BgTUxNYouPcRwUcnEQTcPwSMNdRQVxXijxeW4sVJE2jRV2oj+u1jtGFLgxwIZ5LdBqH7VxJ6c7ybtugyHWMWtfHxXSKc8eq7zzdiD/90d340f2nAN1OrhymTVNwrntsOnesPy83FSOr6PtioMnVPIBmWt9ra9vxR3/4zXj77R9xn9sdICtAK1ANl88NdpB8yZAHcbDjpOb3xgtDVwBnpSG4Y6WusnAMWO4dncC/w7hQK2hQuEHJwvRE/OaX34gvvHItrez9PXxbLF9F9uPHj2J5CV22vZNzpX3OrpDXyPhkjI6PJ8BZFmXmPpD2WonXPxAL169km1ynlVstAKrLeHIelnLO4MrVzU3cmJVYRkevI2H8gYwNJMuW663oFDsAqnG212yVYUm4Nud2AcKwuduM73+wGN//+DF6t5UEtjYDUGmk3hfT03TYsSHaDMdCeMeRHUXT5UtOpu7OgVt3rWp3xGs2sU22d+Obf/KnsQ7YYlhNrFRAZ/SBqoNzg8CkWOZodH7aqJQwdAdv1wB3eijE9ndz7UNlbLV8UKYR1XN+ErevTceX3ngpvvTWy1infRhkLmRzH8mlWEbXriyt5mJ2ubOOj+sSFT8lGYAjJian0yDRffJDrRxsgGBuDuqKirHJiVxS49SgI0vukOMXBq680KB0ONRluFt7O/FodTUeILbvrKzE3aWVeLSxGUtbm7G8vYW43Y8NN11BLzrXrLjOn9Bb34qPMR4f4ue6T6UUpHuFi3jsqJMTQzE1M5YDMAIqKEkX2uLESepJqOn4uAMektZde3rQz2L28Uf34rvf/aui6xNcFAIdxJCc2wGTjMpz3rkwlEWT+xnwUPzrNnQHMDHHSOlh9njXQunzVZMHQ/Tul29Ox69/8WbcvDqZ85mbiMtNjKjllTXcIDgK48uvBVzB6OqGOro2vxagwY6I2WFqg0NwJZ0HwCWUz9zuyM9EBgeHIe5wLo9x23yn7vKoccWfvb1GXZCklI9ePTiMLXzrJfT8w6WleEB8hAW+uLYO2Fux2diHs/diG07fAnz3y1rdo8NAkqQl/zmk6m86jdVrMTM5FWOoEWe5FM/qdPVwhsSHOoCwnKurZ90PALgXC89BFOv77T/7Tiw+fGTmPBdkufcSyJQrphWeVbsEWkMxd+YxbcLm2YtDVwCXHkXPI2bGEp97crTftC9MDccXX72CjrLhBxB2L3/Tzx+32oOQB4fN9He1kIcAaQjudX5Vo0cLcwADK3+xDHFtvlrQ5uzQpGuSXd2o2BvAF7eDqVPdJtCBEm0BsspxXuyxJEzuxYUlTC1THB62/VHpZuzAvQLqOupGo0EnaMUBOtsNULea7dgnP6mpGFTb2VmGAGd4qB5TeAGD+ujJrZQHMEqvSrJpH1QLBQZJ74SEC/ROjukkdFjzXUFN/eX33qZdlJOdQm41L+laAlnns3xAKJACFIfLsFbHF4XuAM5oDyVbImdpHKl3Xrs+E1956ybEOIvVje14urIZP/rw41iGYxV/pZciQgF2ZvZKimK5dRfu1jgzL8dpx+EQy9BydrhQsakoVoyry44gaB+EOoRyfkVwgDXuBmdyhjEXpEM4O0Xutm6nlApE8/V5ukOIRsVktaiuTT575L/WwPIuNM0GOwKq36w/Pus2hgBs8xXHrqq0ExVR7KxYEdHZUP5pXyj+t9HjueEbvU0/2fq9/YN34/79xbQtCmVLkIlynBrOroLgpmRIAEwv+fNunncTuuTgUnDROxgY/Lkjzas35uJLn3+JBp7G4+W1eP+jR/HOe/diA9+xjmVst9NCrg3g38K1E/jD+o/+dJ1Dj241OFgvz+TsJlzVp9iHW3W3bJnEkdvPEH/HlN066sEYwgpG/OUCdOrVhos1/qroUlY/HPOTFkF8BnjhmLI6g/cguECsNI5zcEYEJaNc6TfD7hkyPDKQ2zCN4P+6YEFQ3XLJOWYHQ5LgZEpSqCLInHPm15G7uG4any56kPNV0rb7e9//AeXLxdSpEw2WXgCsAvehodh28C3p8+xZqp8XugLYipQex6lcBSdcnZ+KL3/upThuN+OTR0vxk48W44M7j9KvXJidyQ/IJJjSyIY5/ee86d7OVixhSetHO8GrgSUHK64FvA7gruWyzU619fadk4druwCdfNYg3IPV/VjZ2E1R7fdLGlseDyhbHd1ApLtbrM+bfiWoWydnU/cU7Q6ndjh+s9FG9x7GqWyShJbIDnT0xTi+/BTu2ZWrs0grbgoU0Y6u2JV4DsDkFwwwgcf0jwHVD9nsXBqDBv16gzNDP/7xBznsmgURBDVBLsiVwHlOL5bTDAm+McG9nPivD92L6A4HK94s4PVbc1iYR3EXcfP+h4vx0cePYgAQdfoXZqd5R5HjFwJuIdSbH5W5x+TGxlbs7ZVx5LoDBuhdRXar1UgdP4rxlTvQKtoBpCc1qVwnNwNy30C8s7ge37+3kruwu57KkTRH0Zrk2SI2EbmtA84BPLlU8I/bya0pqrnnMt7NxmEsbh5EC9CTyIXeybnTE26ZNExHnot52iOAGpW5HkzRjT3BKznk6cSK7pp018hyf6wr8zM529ZCxys9NCQlpOdy8Q/xixX1hhTDCWYR03mPvKQ7svMiXg4l1YtDlxwsgctia8u/NjsR16ZHYvHx43i6th8PHm/QqEF8xLGYHC9RImhV6qOODvMM0byJjt7Y2suJifYRPd6x5omJbKBGj3s6yxFykqsu5QAtxlO/vUX0CsrcPL4yxtYPH23E//ODu/GDh8uxstuKHYwkB0DU14pnLX2BNaqjT8ijrCc+iSYGn8B+tNyIbURzWqW00Y7r/lvTdMZ6zfnugbj98s10A62TUkhQ3UNzaMhthf1grayllmtzrbIimvPpqYn8ckIdrBE3hC536lQQ/Rb6vZ98EGvYKUle8k4O7oTqjKKoGVLDM27K/RkvUrw4dAWwvd48c0f2k3Z88Y1bWKANOOYcsDB2ENn9A325HZI7oduYmiIK0WkPd4C/ubsTT/CHN7a24ax2NlZxPFgfQYw2lT9Yn1jJPJNQvf50Dj6fBFUC2sPL8tv+mJkexR3sjbvLO/Efv/t+/B//5e34L+98Eu8/2oon6H8HNQ7gUqQ+ehr9DLgwOGL7BGBb8ZPH24C7i96lA6UFUzhYQ8hfYxtH79YHeuL2rWtx88ZV1NIx7akVt6gDsMDqLvkFhhuc54J28E0+JEu/MnzjlWvZuVU9Lr3VKE3xqqrBXXuA9DNUAMul1bl5VMOUZcCj89z0/vmsi9AVwIo0ievsz9z0eFy7OhWPnq7h5x7EICLVz0euX19ArI3GlbnpbEhu34cxMkIDBWhpaSUa++hMenM1AjQyPp5LdFroytRZdIicN675+0fOrUIQiD5Cx3FXWockh/CV5Y4RgLAjnZz1xScru/FHf/Vh/Ls//l78+2//KP4Izv7Oe0/i7bur8d7iVvz40SYifTn+8s5yvPNgM57uHgY2Vgkccy5Yq5ijY81KnSkky5uvv4otgU1A+12apMGnxVyBOkwHHXPBX62AnXYK0XVjbsd0dWEmXr51hbb2pS+veK4K1YX6+M4naXtof2VF4P7y9wxE1VYaiNzMJ3mvXHcTugL44NBfRvGn2c7irdduJZetwyl37z/OsV0nCMYASz0zhphVlDvi5cyLq/2dUVlD7zjwoXuiFh9zlQPE2PBXsqGLm67sbO+m8aIec4t/2beGtaoYd3jQsWU3E5+amUpX6ujUUS0MMADphaO20MVuGPrDu0vxFx8sxnc+eBh/8fETdPZaPNhoxEaTTicPQVF9V6WDgDkl6G/zOzEyPNibEuf69atx49pCfrSWqoYOqK51atFlujnzBcDDLomlzsVHJkM5FAD8cFwufv3V66isEQBRa5ZlxUoLde0ihpbLc4t9I2ikEWdpRJRW1cgXN8osGEfzT3HRReiOgyG2haufpjA+duHEUyzgp2tbsfJ0NTNxLwtF2DB6S871l1UUdwf7B/F0aTm2dvdjH1ElVw7T6/V7t7e24gRC7O/sxqPFx9kQBzu0bv2VEonmqJa6PX1cxK1Az89O4pvqN8sxLpp3kzW/LBjItvvVyjGPjiBkTr1TV4kqmLor6rQ0lmiP3OvOPpOjAzE9Rmca6o/rV+bgvJu51qyFhKlG7Vzc5yoOd9IT6Dp2ha6fM12qHNM5eOHw6gE64QCp58/nOkGhf66KzjaSj/XZ3NzCmn7CPfEqQF5eGJA2D/UvXxcWG6JwbwfkLkJXAKdkQKxqaLnGSD/VYUK5oZo2dL7VH5H0B58HINjo8EAcNPbj8eMluHc7F5Tro0oEOV7O2ANYF+etLi9HG/E7DrHs+TmZgHsjsZw6HMblcvc5fU8/fxmTsFi4IwAguPrDEqmOL604U0IkZThXxaaa9ZhcK5c5SgXXInLr2A4zuEPT40gh6q71O4+aMWabydt01bCs4tm12IrkUVdLwsn5+SlSxzS5VSP+spy6j+Goe/W5N2+jgop4F1yBM7iz7sd37qZtU4FazU1nGu8BqpyssZbLinme6f4uOVh6pW5EVE3PzMCBdYgFUOjXfgDXr9QQcJWDjRiEM9zGaHVlHaNqJ8F1uk4xWgMUO8kW7pKgpVugCFSfYX37+/f+EmnO5wKKItoVHqad1f0ivQsJFuYmY35mMmbUx+QJSegMEBEwynKgpA95Iw7505hylYX7byg63a7YX/BemByOCbh3grprP1yZmcZQnIo5zv3RLvNSLcix9pQZnguqy3Xd6zp/B4LylR7Sx/6jCrMj+ovgB+3jmJsdi9dvX6OzlF8gLZ1MqXsen9xbTE6GLzuMAoAYtWnxA3xe532io3AebR/3ugldASznujhdEdlGD45BVD+JdCmMs0P+6rWNUySry+SQ9Y3NWMnftN/PQQhFs8OboxCjgd5xqY4jSo50aaUPD7tNb18aXZVLNuJWwHBK9mINHX1kLXryn4PQgilXjWOElc9fzuEgfFVS+L5ccTlUI07503p0spnJEcQn3KtxKOci+nWNrl2/kpwowOpfl/3KiaqLmdm51Ln5LRR19p7cal0Ezzb5qas+7ujQaGxv76fkuHVzjvLowKiprJv1oe4ry2tx/5PFAqCgdqIcKx08T5A79105qpFq5+gmdAWwdHKl4QHW7oOHT+LatTlePIsN/FroniJ70OHIGpxIjm6q7bKd7b2yW509UzE3PTEFuE2sabcuOkvjSctZ8MbGxuOweQjArRTTRtNY+N7eTqoEiTyJKNWwUT9fWZjF7z3MFZk2V/DVqX51aCeQ43IsKOuvDnZtFhKBjjSJ9LmFlesvqMmxk3Qef1be743n5vFfc5IDqUO9BdR+6zfF0zOzORmSUgcu1iCs07GLLwxVVCt4Acn5AO+iv2ajhfgfiM+9gU9N3axr4WGXC5/E/YeLtPcgbZcEl3bo81+IZuiTwHNUBRXDyyHCF4euAO4wJfEsPvrofvq6X/rVN2OC3r+/txvLKys0pAcC0WBydEsjtykSFHu1FZqZnUkCbOD/udmY3xJpCTsurW+oqGtyXlyysjVDC7AVyUvLK3m0F/uNkxw3OlSLl27MY6XeyLFegc1fRaN3awsU7nZRXCGlZeekPC7MCC7XrWtTHOFm0ipOJ+g4jjNPT88AnDYG/j3ElzvVt3L+9PR0qpHkKOpT8nO5EZ2G9lgm/Z46AFyCARej110IcYZfdvPaHHG+Yyg5MtcDXaZyHGATLyPpTMdI10gQSZecy3kCLOdattd/lxycNKLHUmya9isre/Ebv/bFeOX2zdR/Et+VhuNj6GAQ9ksADaQaPdkf1Rgbn4BIg+kL6/fZWSSmv5W0v9dKq7of7t/aKSse5Gh/5Fkubuw34dB93rM3R3K4hs7MFJY0Iu/GwnRch3ByivOlchzsmqCkTuS+rTRfaIPorcXt21cw0hTTujqDKeLdJ9OZJkfT5A59c8ETUDl0gHR+x5SWOoTWWNRyT8ONMjQA9c11KeX+ND4hnO+74bl10Bj73Ou3sR+mc3bqlj/YdXUhPxL4+ONPUqynNU20whXQRSSX8xTTHG1PN6ErgM3LHqN+2d7di//wn78Vk5OT8du/9eV4443bcfXqPNxch1guXXEdlbMwozEI+Htwsqs3tKQ1oCS8APh1w557Zjg6BeefnQP2vl82nIXf6eZQIxJgBY7fQ8RZB+dxXdy3D+gCo85Xb74MYPO4I/nLJnBFfr1IGW5q6l4eEsRe6tDiyzevxss35nKEKRemw61a5RpxDqiM4bMqUQ5bDi9q+E3S+QBvZCwmpqZTslj//HqhM7FgZ5XrNT5PaYe0kkN1Dx1FqyOdrly5kh3z5vW5+I2vfAEJ+FbaAst0+u3trbj/YBHJp+dQ3i2gXop0OttVge15N6FrgOVesqXyJ/GHf/yn8d2/eC9ee+VGvPbStXj1lZtYihM5fOdgADyYaT95tBxHdkaIsLS6UQgKKHLICdEF7/6AoyLViXdFlRxqL93bxbWi4Y+XlqIF17vw3I/CHYddWllNrnbhuZPxC1jTt29o/Y5kr1es2hktz3XP7mI3CLjzM2PxlgMPiE1tAlda+D54JVAzM3PJlYcHLtbD8KOTahu4J/XYyHi6YXZAuSejXYH3lG622/2nXWqk7nTVyv5+KyXeu+9+CIc+gtjOMuFlQKJjpJP2hypnAi7f6ax6KeB2OBcaXQAKTSruzshfN6ErgDutIRQ9pm79t//Xf4oGhBiGa48Pm4i8sdR5bmA2ivhx1WKrfRrXrlxNf08eGsV3zWFMDAj93mbLX8XGJ0W8OYrVAkAXtftM3/jJ0pPY3N7OgZXtPYyQ8z6I1xvrpH20vJqTC7mVA0BOInLfev0monsYiQBHCZ4ciA+tqFY/XpmbQYwiVrnWQtWil/NyKFBxShuUQBpu5QvHYQzBce714qNPZidIKxaV5HptO6Kf2QiA7zng4Q9q5dQgZQhys3GAsXYU77z/cSw+XYFTMBp39uL99+/G0ycr2QbHy117/pP3PswhYetmJxHcCnAhyEEQYRDe7vDtEmCbTy83U3Wjsyr37z+I//ePvhM3rs/HeB2r1MELKjDM8drNmzme3EOjJwHb3dwl5szUVKey53AJ/i5+ou6G4nR7B7+4jWHWwoXa2kC8PUF0beezCYhs53DC3i0T1rDe3Ybh8dPltDjHEX1+LqKovYFlPTKg0eQiAnQiBk4uPIf3HTZVhLeP2wmCvqw70Dn5bicrs0WIZ9IrBWyL6sPxcLdWTMLr8gGeut6y7dR2GMW/kkhLXJOlGEVlDbYL+P1gfRldm1Y25brRjGvUdlF5Si2Z5qM793Mtm2Nt7gh04e86wNEZ5EjDiw4mDbsJXQKcfYaG+OvZxUf1o+l3fvwRvXIt5ubm4VCX3mC9Qqir167H62+8njpH4sgFmoj6qGXBuFslHadrIAHbRy109FqOa6t77z94kD9QqeU7OjqEpTmJLhyOza0dpIFTgu3cdmFnp4Hb9jg71sTENGKyN8X13JQ/pROpV/V9tfB1WVxjLeFTNKbFX9ZSKV1GqKuzW7ZN406wHCKVyBqI+utyVPlWuC87hgBTdBpeGlpOK5ZRLTndRf6uwy7TlhqFqowcu0dFuBRI393Oodh3pYyfzj5+7DdaZIouF0jPUyDLGJfB5dhN6ApgjQ4BtiB7kYvcNZg2tnfij7/1VxhSx7mkxm+LNEJGEFO/8vk34+VbN+CWk5ienY3rN66lONQgcXDCIUCjenS/sZfuliVtIr4er6zRMWrJ8ZN0DgfxHct1peQOZSq+qsXs6rmnGCr9gOCIk1N5k3SG+ZnxmPPLRDhWNyiHJjvcCTWpi5uzUSREd/M1x5X1n9ttOzCuFKLdIVJnxXL7I+qtaknPmhdT90LnFP92Wspwot+BmbIR2kCcYoDYCTY3NrN9uTiPTubSn6tX5rJ8q1Axo96DPrFuogDqnVSGleeGZ3q489ILQtcA280twx7kOKiVcmx0eWUzvv+j9/NTkAkAQQLFKY32x67eeO1Wdgi59rVXbyFmRzhXP5EGV8LGSYgGLoUbox1B3KWlVQgJwR3MgIv8aExDyUEHhyJ1y44hhNHBFHei0+fWElXP6qKoB/U/F+YmsAGmU+8O1AAVzlLH5Y571N05ZXfTcUGAK0kEUumgPvUbaOvtLJq6N5kGRPIcAivKNcScvNfKtuEO0zoI4/OsCyDYuU5PzqFPWeKreH+K1BvDVtH7wJGDCgUsbYHFx09ibU1jS29AsndA7hhccm+5313oTkRTBxuUdSEkN3c6kJV68nQ1fvL+/WidOJLjQAc6DHH3j379i3EVP1V3Z2ZmFr04CXBamsVAMUtfsIdLvGUMqy1Ak8thjUwnofZ28IMRqy7Y84c0NJxcLuuS1D042OU/crKWs+6Lvx28v9fm/glp6zE7hy87iF6De9y30vqrG+XGPcSiExr66tZhH8PPFjo2LpcoZRwBkxPlZkWqR9vtciQ3Q3Vo0mstcw07Gkdn0p2iM5Cbe1jaEex0a+s7uHrN7JDOa/tJjqLd9Ipw58ydJ3YES8vZES3VhGLcezkW3eHibkJ3HJxIiC+9yh7UiVU4x7p974PFeP/OcgzhVhwjPpfwAR3Dff3WTTSWA/7FEh1ER/krnHRqGjUYp3CtLo+TGStraxAbUY/YzjlaCGuaZhPAsEb9BESdNu5PzCG6rZcjSFrpGm0HzUYSyoEJ9fr6Oq7HVgMCDsbU5CgS4oDalp0KNHAEyM7od1HJvbpq+NoaTFrADsQoTRyKdeC/Afi5l6Z6m/oryfRd7aywNnlrfBVPw7q5z4c/Qi1Q89PlB6ofLC7lkiXdQg3LITrtVE5alMX/rhF/9NiVL1v5vZR1LUeNNn1sOqn6+e8SYPVMsm+CKszlvCj7TBJLa5vxo/fuxNE5hgMNfPpkOR4+Xc8JAlcnuk0S6EFst/NTFxU/tdUSXIymrX1iA8PI3QGw1BHPPpdj5Din1FqHx7mua5u01dCjRo9crgjfbzRy6FMzaGF+Gm4vY8ZNiCnhrK6EF1g5uE1+ilEX5MuBcpWDL9VmL/4CmsOnB6R1Ca4L5XMihPYq1g1+ypqjc7zg5im2U0miMehImBZxX89pvHrremxs7McTVJptcdH+AbaLM07aBdIjFyEQNza34969h2kMmrfSy2XEKUXI3+Fcubmb0CUHV8kcDuTQAdcooR0cUD/8+P0PY/HJZtTQQ/7m77vv4fs9WaWi6J/DVjamVle3DUJQGoQo3peAiPD1ja2AYQKnIl0IR8zKPCn6GLfHKT4/7kJ15uKBh4+ekl4OBATydfTsmIduzr25tZcGy3Ad/d3vXpkFUC1d07i/MxjkMtu0/hHRfv2wjQGX0gDiHx4iWeA0dbwfuu3B2dbVUTRdLwEyrw1Uym6OyPkhGyJdPUmeunx2TAk2h/99hFX90b0HKTlkPvWxncDPSpUS6lx7jpZ3g/zv3nuEanK7CleL4l1g2efyX65VPb3njQLJC0JXACuOipgW3aLgsz4Q3x4nhx+2W/FjHPV3f/JR7LXQl/i+Lkf5/rvvxbKfsWxt4/rs0lD0NxySTjvv+UmJgxh++plb+MONcvoeXLe1i0gEGH3LCfTuxASWLaJTMe2H4DZYIHUv/Gqw2o7QNdNNuGMPn1lusrK6Xw3S7wGSRpnrpDWwHGjRKlcXKx0U2fuA4IdjdjJXoewAoG7bPp1nm87l7/z7mapzvTvUcXllPddj57t0HgkkEBpGimB/WuDDOw8Ru7vpa6sC9C6UPg6qSAvtiH5cNwdXNAJX17dyN750C6mP6Wx301E2uHl2zG+cXhz6XvvHX57sOe/5XzvXVXj33p+9+x9f/90vf5XzydUf/mTyoA0wiieIkVZdR9kr2gbhSAtdRYfagBn0XSO/STqKew8e58dnrWabXkJHoCE69tv0fK3wLdyi1c3dWNveTzEoxzgYIHel0QTXOaskl2t8KZZzIoCOoLgqo2JFhOkP+97S6mZ2FoPgG7Rw7Z8pYsmfatMpMc4Ay3lnu+7K6mp+UF4f8iP0AbhzM+uq3pVzN+Fw3/GXWiS6dXKyXu5SGjnPra++RbqV1XXeK+PS7oe5SlSfalD5nZbglk9ubIMrUs7pIGWuWGPNeurKOQ2p+lFnu9b7+KgZC+MP0e/Ube5LOwiLHbD638Hqf6IJX87GdgLN/N96/unXfv9271nPg869Knz9G//y6//s9/7gq9+i5bePvvlvb283htGv12k4VjAVqJa/KL5dbKdvqy69dmUhvvKlN6lA+ZbXb5TkDvdidkWGolYrNF0jOoqEcs9lhz3JLO85qpSjYojYWX9Hicbaw3VRHJxwhWJ+kgKRJIyDFdxOUat0ETTzcgPUoivNa4COqIumtWtH6eeuXzicxtzsTLpf7gav6zM1M4P1PZqGm+/qrim/BNSxZuumha2NoH+r+zaBcZntQU+rxxXdJEkJ4ScsGmaqiGSMjmoT8LRjCNYnR66UitTda0cB3SesWNB0gvaDGOr9BKOV/Heg72/9/kMq9hCs/glY/RuykSEvwlnv+ctdAHz+O1DlSef+Z+HvVTi/QW/4zt8c4H/x1X9ND3mO7T8Lf8/Cebz7jX/19X/+NwK4c/5Z+AcQfjGAz8/vyfqdq8/CP4SgKu3pea1zleHncfBn4ZcgCHBXfvBn4R9u+AzgX/LwGcC/5KHnd7/2tf56PLzRuf4s/BKFw7j95P8HGdwV+cT1SioAAAAASUVORK5CYII="/>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5974813" y="3244334"/>
            <a:ext cx="242374" cy="369332"/>
          </a:xfrm>
          <a:prstGeom prst="rect">
            <a:avLst/>
          </a:prstGeom>
        </p:spPr>
        <p:txBody>
          <a:bodyPr wrap="none">
            <a:spAutoFit/>
          </a:bodyPr>
          <a:lstStyle/>
          <a:p>
            <a:r>
              <a:rPr lang="en-GB" dirty="0"/>
              <a:t> </a:t>
            </a:r>
          </a:p>
        </p:txBody>
      </p:sp>
      <p:pic>
        <p:nvPicPr>
          <p:cNvPr id="7" name="Picture 6">
            <a:extLst>
              <a:ext uri="{FF2B5EF4-FFF2-40B4-BE49-F238E27FC236}">
                <a16:creationId xmlns:a16="http://schemas.microsoft.com/office/drawing/2014/main" id="{89C9EF9D-6B8E-421E-A18D-ECF292E3D913}"/>
              </a:ext>
            </a:extLst>
          </p:cNvPr>
          <p:cNvPicPr>
            <a:picLocks noChangeAspect="1"/>
          </p:cNvPicPr>
          <p:nvPr/>
        </p:nvPicPr>
        <p:blipFill rotWithShape="1">
          <a:blip r:embed="rId2"/>
          <a:srcRect l="33371" t="30385" r="17934" b="19496"/>
          <a:stretch/>
        </p:blipFill>
        <p:spPr>
          <a:xfrm>
            <a:off x="3127512" y="2321005"/>
            <a:ext cx="5936975" cy="3435432"/>
          </a:xfrm>
          <a:prstGeom prst="rect">
            <a:avLst/>
          </a:prstGeom>
        </p:spPr>
      </p:pic>
      <p:sp>
        <p:nvSpPr>
          <p:cNvPr id="10" name="TextBox 9">
            <a:extLst>
              <a:ext uri="{FF2B5EF4-FFF2-40B4-BE49-F238E27FC236}">
                <a16:creationId xmlns:a16="http://schemas.microsoft.com/office/drawing/2014/main" id="{5DA1815A-88AE-49A7-BB92-EF3477A79D34}"/>
              </a:ext>
            </a:extLst>
          </p:cNvPr>
          <p:cNvSpPr txBox="1"/>
          <p:nvPr/>
        </p:nvSpPr>
        <p:spPr>
          <a:xfrm>
            <a:off x="2199434" y="5858326"/>
            <a:ext cx="7550757" cy="677108"/>
          </a:xfrm>
          <a:prstGeom prst="rect">
            <a:avLst/>
          </a:prstGeom>
          <a:noFill/>
        </p:spPr>
        <p:txBody>
          <a:bodyPr wrap="square" rtlCol="0">
            <a:spAutoFit/>
          </a:bodyPr>
          <a:lstStyle/>
          <a:p>
            <a:pPr algn="ctr"/>
            <a:r>
              <a:rPr lang="en-GB" dirty="0">
                <a:solidFill>
                  <a:schemeClr val="accent1"/>
                </a:solidFill>
                <a:latin typeface="+mj-lt"/>
              </a:rPr>
              <a:t>Please call or email the office to </a:t>
            </a:r>
            <a:r>
              <a:rPr lang="en-GB" sz="2000" dirty="0">
                <a:solidFill>
                  <a:schemeClr val="accent1"/>
                </a:solidFill>
                <a:latin typeface="+mj-lt"/>
              </a:rPr>
              <a:t>arrange</a:t>
            </a:r>
            <a:r>
              <a:rPr lang="en-GB" dirty="0">
                <a:solidFill>
                  <a:schemeClr val="accent1"/>
                </a:solidFill>
                <a:latin typeface="+mj-lt"/>
              </a:rPr>
              <a:t> to speak to one of the DSL team </a:t>
            </a:r>
          </a:p>
        </p:txBody>
      </p:sp>
    </p:spTree>
    <p:extLst>
      <p:ext uri="{BB962C8B-B14F-4D97-AF65-F5344CB8AC3E}">
        <p14:creationId xmlns:p14="http://schemas.microsoft.com/office/powerpoint/2010/main" val="197619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29583">
            <a:off x="40613" y="996497"/>
            <a:ext cx="4936743" cy="933744"/>
          </a:xfrm>
        </p:spPr>
        <p:txBody>
          <a:bodyPr>
            <a:normAutofit fontScale="90000"/>
          </a:bodyPr>
          <a:lstStyle/>
          <a:p>
            <a:pPr algn="ctr"/>
            <a:r>
              <a:rPr lang="en-US" dirty="0"/>
              <a:t>Meet the teacher  </a:t>
            </a:r>
            <a:r>
              <a:rPr lang="en-US" dirty="0" err="1"/>
              <a:t>Ms</a:t>
            </a:r>
            <a:r>
              <a:rPr lang="en-US" dirty="0"/>
              <a:t> Desai</a:t>
            </a:r>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a:xfrm>
            <a:off x="410417" y="2967553"/>
            <a:ext cx="4949411" cy="2947281"/>
          </a:xfrm>
        </p:spPr>
        <p:txBody>
          <a:bodyPr>
            <a:normAutofit/>
          </a:bodyPr>
          <a:lstStyle/>
          <a:p>
            <a:pPr algn="ctr"/>
            <a:r>
              <a:rPr lang="en-US" sz="3200" dirty="0">
                <a:latin typeface="+mj-lt"/>
              </a:rPr>
              <a:t>Welcome to Year 3! </a:t>
            </a:r>
          </a:p>
          <a:p>
            <a:pPr algn="ctr"/>
            <a:r>
              <a:rPr lang="en-US" sz="3000" dirty="0">
                <a:latin typeface="+mj-lt"/>
              </a:rPr>
              <a:t>I am </a:t>
            </a:r>
            <a:r>
              <a:rPr lang="en-US" sz="3000" dirty="0" err="1">
                <a:latin typeface="+mj-lt"/>
              </a:rPr>
              <a:t>Ms</a:t>
            </a:r>
            <a:r>
              <a:rPr lang="en-US" sz="3000" dirty="0">
                <a:latin typeface="+mj-lt"/>
              </a:rPr>
              <a:t> Desai and I am the Year 3 teacher supported by </a:t>
            </a:r>
            <a:r>
              <a:rPr lang="en-US" sz="3000" dirty="0" err="1">
                <a:latin typeface="+mj-lt"/>
              </a:rPr>
              <a:t>Mrs</a:t>
            </a:r>
            <a:r>
              <a:rPr lang="en-US" sz="3000" dirty="0">
                <a:latin typeface="+mj-lt"/>
              </a:rPr>
              <a:t> Green (am) &amp; </a:t>
            </a:r>
            <a:r>
              <a:rPr lang="en-US" sz="3000" dirty="0" err="1">
                <a:latin typeface="+mj-lt"/>
              </a:rPr>
              <a:t>Mrs</a:t>
            </a:r>
            <a:r>
              <a:rPr lang="en-US" sz="3000" dirty="0">
                <a:latin typeface="+mj-lt"/>
              </a:rPr>
              <a:t> Hartley (pm)</a:t>
            </a:r>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2</a:t>
            </a:fld>
            <a:endParaRPr lang="en-US" dirty="0"/>
          </a:p>
        </p:txBody>
      </p:sp>
      <p:pic>
        <p:nvPicPr>
          <p:cNvPr id="8" name="Picture Placeholder 7">
            <a:extLst>
              <a:ext uri="{FF2B5EF4-FFF2-40B4-BE49-F238E27FC236}">
                <a16:creationId xmlns:a16="http://schemas.microsoft.com/office/drawing/2014/main" id="{6B4D9A6F-C615-494A-85FD-8D18A4266FC3}"/>
              </a:ext>
            </a:extLst>
          </p:cNvPr>
          <p:cNvPicPr>
            <a:picLocks noGrp="1" noChangeAspect="1"/>
          </p:cNvPicPr>
          <p:nvPr>
            <p:ph type="pic" sz="quarter" idx="14"/>
          </p:nvPr>
        </p:nvPicPr>
        <p:blipFill>
          <a:blip r:embed="rId2"/>
          <a:srcRect l="7543" r="7543"/>
          <a:stretch>
            <a:fillRect/>
          </a:stretch>
        </p:blipFill>
        <p:spPr>
          <a:xfrm rot="720000">
            <a:off x="8747985" y="3360681"/>
            <a:ext cx="1669516" cy="2161023"/>
          </a:xfrm>
          <a:prstGeom prst="rect">
            <a:avLst/>
          </a:prstGeom>
        </p:spPr>
      </p:pic>
      <p:pic>
        <p:nvPicPr>
          <p:cNvPr id="7" name="Picture 6">
            <a:extLst>
              <a:ext uri="{FF2B5EF4-FFF2-40B4-BE49-F238E27FC236}">
                <a16:creationId xmlns:a16="http://schemas.microsoft.com/office/drawing/2014/main" id="{194A8480-1342-417C-BB25-355A13D44E46}"/>
              </a:ext>
            </a:extLst>
          </p:cNvPr>
          <p:cNvPicPr>
            <a:picLocks noChangeAspect="1"/>
          </p:cNvPicPr>
          <p:nvPr/>
        </p:nvPicPr>
        <p:blipFill>
          <a:blip r:embed="rId3"/>
          <a:stretch>
            <a:fillRect/>
          </a:stretch>
        </p:blipFill>
        <p:spPr>
          <a:xfrm rot="737882">
            <a:off x="8233407" y="349476"/>
            <a:ext cx="1769362" cy="2629772"/>
          </a:xfrm>
          <a:prstGeom prst="rect">
            <a:avLst/>
          </a:prstGeom>
        </p:spPr>
      </p:pic>
      <p:pic>
        <p:nvPicPr>
          <p:cNvPr id="3" name="Picture 2">
            <a:extLst>
              <a:ext uri="{FF2B5EF4-FFF2-40B4-BE49-F238E27FC236}">
                <a16:creationId xmlns:a16="http://schemas.microsoft.com/office/drawing/2014/main" id="{B675EFF7-D7FC-4ADE-9807-D3AB085C99EA}"/>
              </a:ext>
            </a:extLst>
          </p:cNvPr>
          <p:cNvPicPr>
            <a:picLocks noChangeAspect="1"/>
          </p:cNvPicPr>
          <p:nvPr/>
        </p:nvPicPr>
        <p:blipFill>
          <a:blip r:embed="rId4"/>
          <a:stretch>
            <a:fillRect/>
          </a:stretch>
        </p:blipFill>
        <p:spPr>
          <a:xfrm>
            <a:off x="6254872" y="2751010"/>
            <a:ext cx="2245855" cy="2460913"/>
          </a:xfrm>
          <a:prstGeom prst="rect">
            <a:avLst/>
          </a:prstGeom>
        </p:spPr>
      </p:pic>
    </p:spTree>
    <p:extLst>
      <p:ext uri="{BB962C8B-B14F-4D97-AF65-F5344CB8AC3E}">
        <p14:creationId xmlns:p14="http://schemas.microsoft.com/office/powerpoint/2010/main" val="367141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normAutofit fontScale="90000"/>
          </a:bodyPr>
          <a:lstStyle/>
          <a:p>
            <a:r>
              <a:rPr lang="en-US" dirty="0"/>
              <a:t>Any Questions?</a:t>
            </a:r>
            <a:endParaRPr lang="ru-RU" dirty="0"/>
          </a:p>
        </p:txBody>
      </p:sp>
      <p:sp>
        <p:nvSpPr>
          <p:cNvPr id="5" name="Text Placeholder 4">
            <a:extLst>
              <a:ext uri="{FF2B5EF4-FFF2-40B4-BE49-F238E27FC236}">
                <a16:creationId xmlns:a16="http://schemas.microsoft.com/office/drawing/2014/main" id="{35C811F0-BF14-4E30-8542-2B11953BBE21}"/>
              </a:ext>
            </a:extLst>
          </p:cNvPr>
          <p:cNvSpPr>
            <a:spLocks noGrp="1"/>
          </p:cNvSpPr>
          <p:nvPr>
            <p:ph type="body" sz="quarter" idx="14"/>
          </p:nvPr>
        </p:nvSpPr>
        <p:spPr/>
        <p:txBody>
          <a:bodyPr/>
          <a:lstStyle/>
          <a:p>
            <a:r>
              <a:rPr lang="en-US" sz="4800" dirty="0">
                <a:latin typeface="+mj-lt"/>
              </a:rPr>
              <a:t>Thank you! </a:t>
            </a:r>
          </a:p>
        </p:txBody>
      </p:sp>
      <p:pic>
        <p:nvPicPr>
          <p:cNvPr id="10" name="Picture Placeholder 9">
            <a:extLst>
              <a:ext uri="{FF2B5EF4-FFF2-40B4-BE49-F238E27FC236}">
                <a16:creationId xmlns:a16="http://schemas.microsoft.com/office/drawing/2014/main" id="{94B66968-70BD-4772-8B05-E0574744C31B}"/>
              </a:ext>
            </a:extLst>
          </p:cNvPr>
          <p:cNvPicPr>
            <a:picLocks noGrp="1" noChangeAspect="1"/>
          </p:cNvPicPr>
          <p:nvPr>
            <p:ph type="pic" sz="quarter" idx="13"/>
          </p:nvPr>
        </p:nvPicPr>
        <p:blipFill rotWithShape="1">
          <a:blip r:embed="rId2"/>
          <a:srcRect l="12138" t="6802" r="20529" b="160"/>
          <a:stretch/>
        </p:blipFill>
        <p:spPr>
          <a:xfrm rot="20954427">
            <a:off x="369260" y="2386582"/>
            <a:ext cx="4437853" cy="2885127"/>
          </a:xfrm>
          <a:prstGeom prst="rect">
            <a:avLst/>
          </a:prstGeom>
        </p:spPr>
      </p:pic>
    </p:spTree>
    <p:extLst>
      <p:ext uri="{BB962C8B-B14F-4D97-AF65-F5344CB8AC3E}">
        <p14:creationId xmlns:p14="http://schemas.microsoft.com/office/powerpoint/2010/main" val="19233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560320" y="170095"/>
            <a:ext cx="6583680" cy="652865"/>
          </a:xfrm>
        </p:spPr>
        <p:txBody>
          <a:bodyPr>
            <a:noAutofit/>
          </a:bodyPr>
          <a:lstStyle/>
          <a:p>
            <a:pPr algn="ctr"/>
            <a:r>
              <a:rPr lang="en-US" sz="4000" dirty="0">
                <a:latin typeface="+mj-lt"/>
              </a:rPr>
              <a:t>A Typical Day in Year 3…</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3</a:t>
            </a:fld>
            <a:endParaRPr lang="en-US" dirty="0"/>
          </a:p>
        </p:txBody>
      </p:sp>
      <p:sp>
        <p:nvSpPr>
          <p:cNvPr id="7" name="Rectangle 6"/>
          <p:cNvSpPr/>
          <p:nvPr/>
        </p:nvSpPr>
        <p:spPr>
          <a:xfrm>
            <a:off x="1618735" y="1017877"/>
            <a:ext cx="8958649" cy="6740307"/>
          </a:xfrm>
          <a:prstGeom prst="rect">
            <a:avLst/>
          </a:prstGeom>
        </p:spPr>
        <p:txBody>
          <a:bodyPr wrap="square" lIns="91440" tIns="45720" rIns="91440" bIns="45720" anchor="t">
            <a:spAutoFit/>
          </a:bodyPr>
          <a:lstStyle/>
          <a:p>
            <a:pPr algn="ctr"/>
            <a:r>
              <a:rPr lang="en-GB" sz="2000" b="1" i="1" dirty="0">
                <a:solidFill>
                  <a:schemeClr val="accent1"/>
                </a:solidFill>
                <a:latin typeface="+mj-lt"/>
              </a:rPr>
              <a:t>Year 3 is exciting and action packed with many thrilling learning adventures along the way!  </a:t>
            </a:r>
          </a:p>
          <a:p>
            <a:endParaRPr lang="en-GB" sz="2000" b="1" dirty="0">
              <a:solidFill>
                <a:schemeClr val="accent1"/>
              </a:solidFill>
              <a:latin typeface="+mj-lt"/>
            </a:endParaRPr>
          </a:p>
          <a:p>
            <a:r>
              <a:rPr lang="en-GB" sz="2000" dirty="0">
                <a:solidFill>
                  <a:schemeClr val="accent1"/>
                </a:solidFill>
                <a:latin typeface="+mj-lt"/>
              </a:rPr>
              <a:t>A typical day begins with the gate opening at 8.40am.  Children enter school via KS2 door with school officially starting at 8.55 am - all children are expected to be in class for registration.</a:t>
            </a:r>
          </a:p>
          <a:p>
            <a:endParaRPr lang="en-GB" sz="2000" dirty="0">
              <a:solidFill>
                <a:schemeClr val="accent1"/>
              </a:solidFill>
              <a:latin typeface="+mj-lt"/>
            </a:endParaRPr>
          </a:p>
          <a:p>
            <a:r>
              <a:rPr lang="en-GB" sz="2000" dirty="0">
                <a:solidFill>
                  <a:schemeClr val="accent1"/>
                </a:solidFill>
                <a:latin typeface="+mj-lt"/>
              </a:rPr>
              <a:t>On arrival belongings are put away in named lockers (pencil cases and daily reading book to be taken into class).  The children will quietly  complete the early morning activities, during registration time, which include Colour Monster and Fluent in Five. </a:t>
            </a:r>
          </a:p>
          <a:p>
            <a:endParaRPr lang="en-GB" sz="2000" dirty="0">
              <a:solidFill>
                <a:schemeClr val="accent1"/>
              </a:solidFill>
              <a:latin typeface="+mj-lt"/>
            </a:endParaRPr>
          </a:p>
          <a:p>
            <a:r>
              <a:rPr lang="en-GB" sz="2000" dirty="0">
                <a:solidFill>
                  <a:schemeClr val="accent1"/>
                </a:solidFill>
                <a:latin typeface="+mj-lt"/>
              </a:rPr>
              <a:t>Morning lessons begin at 9.05am with the core subjects – English (reading, writing and spellings).  Break is at 10.30am - 10.50pm.  The children will settle down to complete 10 minutes of Time Table </a:t>
            </a:r>
            <a:r>
              <a:rPr lang="en-GB" sz="2000" dirty="0" err="1">
                <a:solidFill>
                  <a:schemeClr val="accent1"/>
                </a:solidFill>
                <a:latin typeface="+mj-lt"/>
              </a:rPr>
              <a:t>Rockstars</a:t>
            </a:r>
            <a:r>
              <a:rPr lang="en-GB" sz="2000" dirty="0">
                <a:solidFill>
                  <a:schemeClr val="accent1"/>
                </a:solidFill>
                <a:latin typeface="+mj-lt"/>
              </a:rPr>
              <a:t> and begin Maths lesson at 11am. </a:t>
            </a:r>
          </a:p>
          <a:p>
            <a:endParaRPr lang="en-GB" sz="2000" dirty="0">
              <a:solidFill>
                <a:schemeClr val="accent1"/>
              </a:solidFill>
              <a:latin typeface="+mj-lt"/>
            </a:endParaRPr>
          </a:p>
          <a:p>
            <a:r>
              <a:rPr lang="en-GB" sz="2000" dirty="0">
                <a:solidFill>
                  <a:schemeClr val="accent1"/>
                </a:solidFill>
                <a:latin typeface="+mj-lt"/>
              </a:rPr>
              <a:t>​Lunch at 12pm (KS2 dine at 12.30pm)</a:t>
            </a:r>
          </a:p>
          <a:p>
            <a:endParaRPr lang="en-GB" sz="2000" dirty="0">
              <a:solidFill>
                <a:schemeClr val="accent2"/>
              </a:solidFill>
              <a:latin typeface="+mj-lt"/>
            </a:endParaRPr>
          </a:p>
          <a:p>
            <a:r>
              <a:rPr lang="en-GB" sz="2000" dirty="0">
                <a:solidFill>
                  <a:schemeClr val="accent2"/>
                </a:solidFill>
                <a:latin typeface="+mj-lt"/>
              </a:rPr>
              <a:t>​</a:t>
            </a:r>
            <a:endParaRPr lang="en-US" sz="1600" dirty="0">
              <a:solidFill>
                <a:schemeClr val="accent2"/>
              </a:solidFill>
            </a:endParaRPr>
          </a:p>
          <a:p>
            <a:endParaRPr lang="en-US" sz="1600" dirty="0">
              <a:solidFill>
                <a:schemeClr val="accent2"/>
              </a:solidFill>
            </a:endParaRPr>
          </a:p>
          <a:p>
            <a:endParaRPr lang="en-US" sz="1600" dirty="0">
              <a:solidFill>
                <a:schemeClr val="accent2"/>
              </a:solidFill>
            </a:endParaRPr>
          </a:p>
        </p:txBody>
      </p:sp>
    </p:spTree>
    <p:extLst>
      <p:ext uri="{BB962C8B-B14F-4D97-AF65-F5344CB8AC3E}">
        <p14:creationId xmlns:p14="http://schemas.microsoft.com/office/powerpoint/2010/main" val="413896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63E323-5E54-456C-A5F0-A69335F37A3C}"/>
              </a:ext>
            </a:extLst>
          </p:cNvPr>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4" name="Title 3">
            <a:extLst>
              <a:ext uri="{FF2B5EF4-FFF2-40B4-BE49-F238E27FC236}">
                <a16:creationId xmlns:a16="http://schemas.microsoft.com/office/drawing/2014/main" id="{07654346-AC2E-4011-B2AA-86B5FC98A8F7}"/>
              </a:ext>
            </a:extLst>
          </p:cNvPr>
          <p:cNvSpPr>
            <a:spLocks noGrp="1"/>
          </p:cNvSpPr>
          <p:nvPr>
            <p:ph type="title"/>
          </p:nvPr>
        </p:nvSpPr>
        <p:spPr>
          <a:xfrm rot="21180000">
            <a:off x="880817" y="338804"/>
            <a:ext cx="3126242" cy="1325563"/>
          </a:xfrm>
        </p:spPr>
        <p:txBody>
          <a:bodyPr/>
          <a:lstStyle/>
          <a:p>
            <a:r>
              <a:rPr lang="en-GB" dirty="0"/>
              <a:t>Afternoon</a:t>
            </a:r>
          </a:p>
        </p:txBody>
      </p:sp>
      <p:sp>
        <p:nvSpPr>
          <p:cNvPr id="5" name="Content Placeholder 4">
            <a:extLst>
              <a:ext uri="{FF2B5EF4-FFF2-40B4-BE49-F238E27FC236}">
                <a16:creationId xmlns:a16="http://schemas.microsoft.com/office/drawing/2014/main" id="{68CC7EFF-8E8E-4E1F-9732-11F325F90467}"/>
              </a:ext>
            </a:extLst>
          </p:cNvPr>
          <p:cNvSpPr>
            <a:spLocks noGrp="1"/>
          </p:cNvSpPr>
          <p:nvPr>
            <p:ph idx="1"/>
          </p:nvPr>
        </p:nvSpPr>
        <p:spPr>
          <a:xfrm>
            <a:off x="2146852" y="1736386"/>
            <a:ext cx="9233452" cy="4392000"/>
          </a:xfrm>
        </p:spPr>
        <p:txBody>
          <a:bodyPr>
            <a:normAutofit/>
          </a:bodyPr>
          <a:lstStyle/>
          <a:p>
            <a:pPr marL="0" indent="0">
              <a:lnSpc>
                <a:spcPct val="100000"/>
              </a:lnSpc>
              <a:buNone/>
            </a:pPr>
            <a:r>
              <a:rPr lang="en-GB" sz="2200" dirty="0">
                <a:solidFill>
                  <a:schemeClr val="accent1"/>
                </a:solidFill>
                <a:latin typeface="+mj-lt"/>
              </a:rPr>
              <a:t>The afternoon runs similarly to the morning with topic based learning through the foundation subjects: Art, History, Geography, Science, PSHE, PE, RE, Music and French.  </a:t>
            </a:r>
          </a:p>
          <a:p>
            <a:pPr marL="0" indent="0">
              <a:lnSpc>
                <a:spcPct val="100000"/>
              </a:lnSpc>
              <a:buNone/>
            </a:pPr>
            <a:endParaRPr lang="en-GB" sz="2200" dirty="0">
              <a:solidFill>
                <a:schemeClr val="accent1"/>
              </a:solidFill>
              <a:latin typeface="+mj-lt"/>
            </a:endParaRPr>
          </a:p>
          <a:p>
            <a:pPr marL="0" indent="0">
              <a:lnSpc>
                <a:spcPct val="100000"/>
              </a:lnSpc>
              <a:buNone/>
            </a:pPr>
            <a:r>
              <a:rPr lang="en-GB" sz="2200" dirty="0">
                <a:solidFill>
                  <a:schemeClr val="accent1"/>
                </a:solidFill>
                <a:latin typeface="+mj-lt"/>
              </a:rPr>
              <a:t>Throughout the week, children have daily reading opportunities. The teaching of reading is executed with whole class text allowing children to become immersed in a quality text, developing reading skills and understanding of inference and vocabulary.</a:t>
            </a:r>
          </a:p>
          <a:p>
            <a:pPr marL="0" indent="0">
              <a:lnSpc>
                <a:spcPct val="100000"/>
              </a:lnSpc>
              <a:buNone/>
            </a:pPr>
            <a:endParaRPr lang="en-GB" sz="2200" dirty="0">
              <a:solidFill>
                <a:schemeClr val="accent1"/>
              </a:solidFill>
              <a:latin typeface="+mj-lt"/>
            </a:endParaRPr>
          </a:p>
          <a:p>
            <a:pPr marL="0" indent="0">
              <a:lnSpc>
                <a:spcPct val="100000"/>
              </a:lnSpc>
              <a:buNone/>
            </a:pPr>
            <a:r>
              <a:rPr lang="en-GB" sz="2200" dirty="0">
                <a:solidFill>
                  <a:schemeClr val="accent1"/>
                </a:solidFill>
                <a:latin typeface="+mj-lt"/>
              </a:rPr>
              <a:t>The day ends with either a whole school or class assembly or whole-class reading.</a:t>
            </a:r>
          </a:p>
          <a:p>
            <a:endParaRPr lang="en-GB" dirty="0"/>
          </a:p>
        </p:txBody>
      </p:sp>
    </p:spTree>
    <p:extLst>
      <p:ext uri="{BB962C8B-B14F-4D97-AF65-F5344CB8AC3E}">
        <p14:creationId xmlns:p14="http://schemas.microsoft.com/office/powerpoint/2010/main" val="227690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5" name="Title 1">
            <a:extLst>
              <a:ext uri="{FF2B5EF4-FFF2-40B4-BE49-F238E27FC236}">
                <a16:creationId xmlns:a16="http://schemas.microsoft.com/office/drawing/2014/main" id="{F845AB00-1C5C-4EB0-B93F-C03AB7A9BC6F}"/>
              </a:ext>
            </a:extLst>
          </p:cNvPr>
          <p:cNvSpPr>
            <a:spLocks noGrp="1"/>
          </p:cNvSpPr>
          <p:nvPr>
            <p:ph type="title"/>
          </p:nvPr>
        </p:nvSpPr>
        <p:spPr>
          <a:xfrm>
            <a:off x="1842951" y="3508"/>
            <a:ext cx="8506097" cy="652865"/>
          </a:xfrm>
        </p:spPr>
        <p:txBody>
          <a:bodyPr>
            <a:noAutofit/>
          </a:bodyPr>
          <a:lstStyle/>
          <a:p>
            <a:pPr algn="ctr"/>
            <a:r>
              <a:rPr lang="en-US" sz="4000" dirty="0">
                <a:latin typeface="+mj-lt"/>
              </a:rPr>
              <a:t>Weekly timetable</a:t>
            </a:r>
          </a:p>
        </p:txBody>
      </p:sp>
      <p:graphicFrame>
        <p:nvGraphicFramePr>
          <p:cNvPr id="2" name="Object 1">
            <a:extLst>
              <a:ext uri="{FF2B5EF4-FFF2-40B4-BE49-F238E27FC236}">
                <a16:creationId xmlns:a16="http://schemas.microsoft.com/office/drawing/2014/main" id="{20A05D64-0155-4E5E-94EF-FD583E7841E2}"/>
              </a:ext>
            </a:extLst>
          </p:cNvPr>
          <p:cNvGraphicFramePr>
            <a:graphicFrameLocks noChangeAspect="1"/>
          </p:cNvGraphicFramePr>
          <p:nvPr>
            <p:extLst>
              <p:ext uri="{D42A27DB-BD31-4B8C-83A1-F6EECF244321}">
                <p14:modId xmlns:p14="http://schemas.microsoft.com/office/powerpoint/2010/main" val="1047761012"/>
              </p:ext>
            </p:extLst>
          </p:nvPr>
        </p:nvGraphicFramePr>
        <p:xfrm>
          <a:off x="1921875" y="547974"/>
          <a:ext cx="8348248" cy="6111243"/>
        </p:xfrm>
        <a:graphic>
          <a:graphicData uri="http://schemas.openxmlformats.org/presentationml/2006/ole">
            <mc:AlternateContent xmlns:mc="http://schemas.openxmlformats.org/markup-compatibility/2006">
              <mc:Choice xmlns:v="urn:schemas-microsoft-com:vml" Requires="v">
                <p:oleObj spid="_x0000_s1038" name="Document" r:id="rId3" imgW="10031894" imgH="7352768" progId="Word.Document.8">
                  <p:embed/>
                </p:oleObj>
              </mc:Choice>
              <mc:Fallback>
                <p:oleObj name="Document" r:id="rId3" imgW="10031894" imgH="7352768" progId="Word.Document.8">
                  <p:embed/>
                  <p:pic>
                    <p:nvPicPr>
                      <p:cNvPr id="0" name=""/>
                      <p:cNvPicPr/>
                      <p:nvPr/>
                    </p:nvPicPr>
                    <p:blipFill>
                      <a:blip r:embed="rId4"/>
                      <a:stretch>
                        <a:fillRect/>
                      </a:stretch>
                    </p:blipFill>
                    <p:spPr>
                      <a:xfrm>
                        <a:off x="1921875" y="547974"/>
                        <a:ext cx="8348248" cy="6111243"/>
                      </a:xfrm>
                      <a:prstGeom prst="rect">
                        <a:avLst/>
                      </a:prstGeom>
                    </p:spPr>
                  </p:pic>
                </p:oleObj>
              </mc:Fallback>
            </mc:AlternateContent>
          </a:graphicData>
        </a:graphic>
      </p:graphicFrame>
    </p:spTree>
    <p:extLst>
      <p:ext uri="{BB962C8B-B14F-4D97-AF65-F5344CB8AC3E}">
        <p14:creationId xmlns:p14="http://schemas.microsoft.com/office/powerpoint/2010/main" val="263820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1903-6225-4AD2-B3B9-E7592D9CBC24}"/>
              </a:ext>
            </a:extLst>
          </p:cNvPr>
          <p:cNvSpPr>
            <a:spLocks noGrp="1"/>
          </p:cNvSpPr>
          <p:nvPr>
            <p:ph type="title"/>
          </p:nvPr>
        </p:nvSpPr>
        <p:spPr>
          <a:xfrm>
            <a:off x="3419061" y="147567"/>
            <a:ext cx="5367130" cy="832104"/>
          </a:xfrm>
        </p:spPr>
        <p:txBody>
          <a:bodyPr>
            <a:noAutofit/>
          </a:bodyPr>
          <a:lstStyle/>
          <a:p>
            <a:pPr algn="ctr"/>
            <a:r>
              <a:rPr lang="en-GB" sz="2800" dirty="0">
                <a:latin typeface="+mj-lt"/>
              </a:rPr>
              <a:t>Year 3’s Creative Learning Themes for 2024-2025</a:t>
            </a:r>
          </a:p>
        </p:txBody>
      </p:sp>
      <p:sp>
        <p:nvSpPr>
          <p:cNvPr id="4" name="Slide Number Placeholder 3">
            <a:extLst>
              <a:ext uri="{FF2B5EF4-FFF2-40B4-BE49-F238E27FC236}">
                <a16:creationId xmlns:a16="http://schemas.microsoft.com/office/drawing/2014/main" id="{862712B4-5EB2-45CE-ACD9-817C7FE65321}"/>
              </a:ext>
            </a:extLst>
          </p:cNvPr>
          <p:cNvSpPr>
            <a:spLocks noGrp="1"/>
          </p:cNvSpPr>
          <p:nvPr>
            <p:ph type="sldNum" sz="quarter" idx="12"/>
          </p:nvPr>
        </p:nvSpPr>
        <p:spPr/>
        <p:txBody>
          <a:bodyPr/>
          <a:lstStyle/>
          <a:p>
            <a:fld id="{98C0CDE5-970C-4CC4-BF43-0DA127E73E82}" type="slidenum">
              <a:rPr lang="en-US" noProof="0" smtClean="0"/>
              <a:t>6</a:t>
            </a:fld>
            <a:endParaRPr lang="en-US" noProof="0" dirty="0"/>
          </a:p>
        </p:txBody>
      </p:sp>
      <p:pic>
        <p:nvPicPr>
          <p:cNvPr id="6" name="Picture 5">
            <a:extLst>
              <a:ext uri="{FF2B5EF4-FFF2-40B4-BE49-F238E27FC236}">
                <a16:creationId xmlns:a16="http://schemas.microsoft.com/office/drawing/2014/main" id="{E4D61758-01D2-4ACE-9626-4BB831D83E59}"/>
              </a:ext>
            </a:extLst>
          </p:cNvPr>
          <p:cNvPicPr>
            <a:picLocks noChangeAspect="1"/>
          </p:cNvPicPr>
          <p:nvPr/>
        </p:nvPicPr>
        <p:blipFill>
          <a:blip r:embed="rId2"/>
          <a:stretch>
            <a:fillRect/>
          </a:stretch>
        </p:blipFill>
        <p:spPr>
          <a:xfrm>
            <a:off x="1471323" y="2708346"/>
            <a:ext cx="3244024" cy="3061460"/>
          </a:xfrm>
          <a:prstGeom prst="rect">
            <a:avLst/>
          </a:prstGeom>
        </p:spPr>
      </p:pic>
      <p:pic>
        <p:nvPicPr>
          <p:cNvPr id="10" name="Media Placeholder 9">
            <a:extLst>
              <a:ext uri="{FF2B5EF4-FFF2-40B4-BE49-F238E27FC236}">
                <a16:creationId xmlns:a16="http://schemas.microsoft.com/office/drawing/2014/main" id="{05C6F4E3-8052-4D44-84A2-15AD04DC46CC}"/>
              </a:ext>
            </a:extLst>
          </p:cNvPr>
          <p:cNvPicPr>
            <a:picLocks noGrp="1" noChangeAspect="1"/>
          </p:cNvPicPr>
          <p:nvPr>
            <p:ph type="media" sz="quarter" idx="13"/>
          </p:nvPr>
        </p:nvPicPr>
        <p:blipFill>
          <a:blip r:embed="rId3"/>
          <a:stretch>
            <a:fillRect/>
          </a:stretch>
        </p:blipFill>
        <p:spPr>
          <a:xfrm>
            <a:off x="4955012" y="2708346"/>
            <a:ext cx="3405808" cy="3061460"/>
          </a:xfrm>
          <a:prstGeom prst="rect">
            <a:avLst/>
          </a:prstGeom>
        </p:spPr>
      </p:pic>
      <p:sp>
        <p:nvSpPr>
          <p:cNvPr id="11" name="TextBox 10">
            <a:extLst>
              <a:ext uri="{FF2B5EF4-FFF2-40B4-BE49-F238E27FC236}">
                <a16:creationId xmlns:a16="http://schemas.microsoft.com/office/drawing/2014/main" id="{87D437ED-5005-47F4-839E-936B025835E2}"/>
              </a:ext>
            </a:extLst>
          </p:cNvPr>
          <p:cNvSpPr txBox="1"/>
          <p:nvPr/>
        </p:nvSpPr>
        <p:spPr>
          <a:xfrm>
            <a:off x="1309538" y="1500064"/>
            <a:ext cx="3405809" cy="830997"/>
          </a:xfrm>
          <a:prstGeom prst="rect">
            <a:avLst/>
          </a:prstGeom>
          <a:noFill/>
        </p:spPr>
        <p:txBody>
          <a:bodyPr wrap="square" rtlCol="0">
            <a:spAutoFit/>
          </a:bodyPr>
          <a:lstStyle/>
          <a:p>
            <a:pPr algn="ctr"/>
            <a:r>
              <a:rPr lang="en-GB" sz="2400" b="1" dirty="0">
                <a:solidFill>
                  <a:schemeClr val="accent1"/>
                </a:solidFill>
                <a:latin typeface="+mj-lt"/>
              </a:rPr>
              <a:t>Autumn – Through the Ages </a:t>
            </a:r>
          </a:p>
        </p:txBody>
      </p:sp>
      <p:pic>
        <p:nvPicPr>
          <p:cNvPr id="13" name="Picture 12">
            <a:extLst>
              <a:ext uri="{FF2B5EF4-FFF2-40B4-BE49-F238E27FC236}">
                <a16:creationId xmlns:a16="http://schemas.microsoft.com/office/drawing/2014/main" id="{7C66A3C2-60FF-4E1F-B458-386DB35F0B3B}"/>
              </a:ext>
            </a:extLst>
          </p:cNvPr>
          <p:cNvPicPr>
            <a:picLocks noChangeAspect="1"/>
          </p:cNvPicPr>
          <p:nvPr/>
        </p:nvPicPr>
        <p:blipFill rotWithShape="1">
          <a:blip r:embed="rId4"/>
          <a:srcRect l="9254"/>
          <a:stretch/>
        </p:blipFill>
        <p:spPr>
          <a:xfrm>
            <a:off x="8520348" y="2409862"/>
            <a:ext cx="3285652" cy="3359944"/>
          </a:xfrm>
          <a:prstGeom prst="rect">
            <a:avLst/>
          </a:prstGeom>
        </p:spPr>
      </p:pic>
      <p:sp>
        <p:nvSpPr>
          <p:cNvPr id="15" name="Rectangle 14">
            <a:extLst>
              <a:ext uri="{FF2B5EF4-FFF2-40B4-BE49-F238E27FC236}">
                <a16:creationId xmlns:a16="http://schemas.microsoft.com/office/drawing/2014/main" id="{40CB0417-D591-4F8A-A051-B579041AFECA}"/>
              </a:ext>
            </a:extLst>
          </p:cNvPr>
          <p:cNvSpPr/>
          <p:nvPr/>
        </p:nvSpPr>
        <p:spPr>
          <a:xfrm>
            <a:off x="4780807" y="1500065"/>
            <a:ext cx="3405809" cy="830997"/>
          </a:xfrm>
          <a:prstGeom prst="rect">
            <a:avLst/>
          </a:prstGeom>
        </p:spPr>
        <p:txBody>
          <a:bodyPr wrap="square">
            <a:spAutoFit/>
          </a:bodyPr>
          <a:lstStyle/>
          <a:p>
            <a:pPr algn="ctr"/>
            <a:r>
              <a:rPr lang="en-GB" sz="2400" b="1" dirty="0">
                <a:solidFill>
                  <a:schemeClr val="accent1"/>
                </a:solidFill>
                <a:latin typeface="+mj-lt"/>
              </a:rPr>
              <a:t>Spring – Rocks, Relics and Rumbles</a:t>
            </a:r>
          </a:p>
        </p:txBody>
      </p:sp>
      <p:sp>
        <p:nvSpPr>
          <p:cNvPr id="16" name="Rectangle 15">
            <a:extLst>
              <a:ext uri="{FF2B5EF4-FFF2-40B4-BE49-F238E27FC236}">
                <a16:creationId xmlns:a16="http://schemas.microsoft.com/office/drawing/2014/main" id="{FEBD44CD-5C11-4AAE-BA23-453C5AB5B1DA}"/>
              </a:ext>
            </a:extLst>
          </p:cNvPr>
          <p:cNvSpPr/>
          <p:nvPr/>
        </p:nvSpPr>
        <p:spPr>
          <a:xfrm>
            <a:off x="8722898" y="1425690"/>
            <a:ext cx="2880551" cy="1200329"/>
          </a:xfrm>
          <a:prstGeom prst="rect">
            <a:avLst/>
          </a:prstGeom>
        </p:spPr>
        <p:txBody>
          <a:bodyPr wrap="square">
            <a:spAutoFit/>
          </a:bodyPr>
          <a:lstStyle/>
          <a:p>
            <a:pPr algn="ctr"/>
            <a:r>
              <a:rPr lang="en-GB" sz="2400" b="1" dirty="0">
                <a:solidFill>
                  <a:schemeClr val="accent1"/>
                </a:solidFill>
                <a:latin typeface="+mj-lt"/>
              </a:rPr>
              <a:t>Summer – Emperors and Empires</a:t>
            </a:r>
          </a:p>
        </p:txBody>
      </p:sp>
    </p:spTree>
    <p:extLst>
      <p:ext uri="{BB962C8B-B14F-4D97-AF65-F5344CB8AC3E}">
        <p14:creationId xmlns:p14="http://schemas.microsoft.com/office/powerpoint/2010/main" val="383321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latin typeface="+mj-lt"/>
              </a:rPr>
              <a:t>English Key Texts</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7</a:t>
            </a:fld>
            <a:endParaRPr lang="en-US" dirty="0"/>
          </a:p>
        </p:txBody>
      </p:sp>
      <p:sp>
        <p:nvSpPr>
          <p:cNvPr id="7" name="Rectangle 6"/>
          <p:cNvSpPr/>
          <p:nvPr/>
        </p:nvSpPr>
        <p:spPr>
          <a:xfrm>
            <a:off x="0" y="760702"/>
            <a:ext cx="12024360" cy="1015663"/>
          </a:xfrm>
          <a:prstGeom prst="rect">
            <a:avLst/>
          </a:prstGeom>
        </p:spPr>
        <p:txBody>
          <a:bodyPr wrap="square">
            <a:spAutoFit/>
          </a:bodyPr>
          <a:lstStyle/>
          <a:p>
            <a:pPr algn="ctr"/>
            <a:r>
              <a:rPr lang="en-US" sz="2000" dirty="0">
                <a:solidFill>
                  <a:schemeClr val="accent1"/>
                </a:solidFill>
                <a:latin typeface="+mj-lt"/>
              </a:rPr>
              <a:t>English is based on a whole class text that is normally linked to that terms topic.</a:t>
            </a:r>
            <a:r>
              <a:rPr lang="en-GB" sz="2000" dirty="0">
                <a:solidFill>
                  <a:schemeClr val="accent1"/>
                </a:solidFill>
                <a:latin typeface="+mj-lt"/>
              </a:rPr>
              <a:t> </a:t>
            </a:r>
            <a:endParaRPr lang="en-US" sz="2000" dirty="0">
              <a:solidFill>
                <a:schemeClr val="accent1"/>
              </a:solidFill>
              <a:latin typeface="+mj-lt"/>
            </a:endParaRPr>
          </a:p>
          <a:p>
            <a:pPr algn="ctr"/>
            <a:endParaRPr lang="en-US" sz="1600" b="1" dirty="0">
              <a:solidFill>
                <a:schemeClr val="accent2"/>
              </a:solidFill>
            </a:endParaRPr>
          </a:p>
          <a:p>
            <a:endParaRPr lang="en-US" sz="2400" dirty="0">
              <a:solidFill>
                <a:schemeClr val="accent2"/>
              </a:solidFill>
            </a:endParaRPr>
          </a:p>
        </p:txBody>
      </p:sp>
      <p:pic>
        <p:nvPicPr>
          <p:cNvPr id="3" name="Picture 2">
            <a:extLst>
              <a:ext uri="{FF2B5EF4-FFF2-40B4-BE49-F238E27FC236}">
                <a16:creationId xmlns:a16="http://schemas.microsoft.com/office/drawing/2014/main" id="{4B7AB3DC-AB91-4F39-842E-BF2B8DDC9960}"/>
              </a:ext>
            </a:extLst>
          </p:cNvPr>
          <p:cNvPicPr>
            <a:picLocks noChangeAspect="1"/>
          </p:cNvPicPr>
          <p:nvPr/>
        </p:nvPicPr>
        <p:blipFill>
          <a:blip r:embed="rId2"/>
          <a:stretch>
            <a:fillRect/>
          </a:stretch>
        </p:blipFill>
        <p:spPr>
          <a:xfrm>
            <a:off x="774700" y="3087951"/>
            <a:ext cx="1463746" cy="1824452"/>
          </a:xfrm>
          <a:prstGeom prst="rect">
            <a:avLst/>
          </a:prstGeom>
        </p:spPr>
      </p:pic>
      <p:pic>
        <p:nvPicPr>
          <p:cNvPr id="5" name="Picture 4">
            <a:extLst>
              <a:ext uri="{FF2B5EF4-FFF2-40B4-BE49-F238E27FC236}">
                <a16:creationId xmlns:a16="http://schemas.microsoft.com/office/drawing/2014/main" id="{BCAB442A-E8C9-4F1D-B20E-575C5E0013C4}"/>
              </a:ext>
            </a:extLst>
          </p:cNvPr>
          <p:cNvPicPr>
            <a:picLocks noChangeAspect="1"/>
          </p:cNvPicPr>
          <p:nvPr/>
        </p:nvPicPr>
        <p:blipFill rotWithShape="1">
          <a:blip r:embed="rId3"/>
          <a:srcRect l="11720" t="9705" r="9807" b="14870"/>
          <a:stretch/>
        </p:blipFill>
        <p:spPr>
          <a:xfrm>
            <a:off x="727982" y="4912403"/>
            <a:ext cx="1554370" cy="1824452"/>
          </a:xfrm>
          <a:prstGeom prst="rect">
            <a:avLst/>
          </a:prstGeom>
        </p:spPr>
      </p:pic>
      <p:pic>
        <p:nvPicPr>
          <p:cNvPr id="6" name="Picture 5">
            <a:extLst>
              <a:ext uri="{FF2B5EF4-FFF2-40B4-BE49-F238E27FC236}">
                <a16:creationId xmlns:a16="http://schemas.microsoft.com/office/drawing/2014/main" id="{4D38DA6F-AD34-4644-A5C2-E28A924828ED}"/>
              </a:ext>
            </a:extLst>
          </p:cNvPr>
          <p:cNvPicPr>
            <a:picLocks noChangeAspect="1"/>
          </p:cNvPicPr>
          <p:nvPr/>
        </p:nvPicPr>
        <p:blipFill>
          <a:blip r:embed="rId4"/>
          <a:stretch>
            <a:fillRect/>
          </a:stretch>
        </p:blipFill>
        <p:spPr>
          <a:xfrm>
            <a:off x="2369958" y="3097831"/>
            <a:ext cx="1488210" cy="1965505"/>
          </a:xfrm>
          <a:prstGeom prst="rect">
            <a:avLst/>
          </a:prstGeom>
        </p:spPr>
      </p:pic>
      <p:pic>
        <p:nvPicPr>
          <p:cNvPr id="8" name="Picture 7">
            <a:extLst>
              <a:ext uri="{FF2B5EF4-FFF2-40B4-BE49-F238E27FC236}">
                <a16:creationId xmlns:a16="http://schemas.microsoft.com/office/drawing/2014/main" id="{B05D1379-034A-4945-A652-0631ED3E504E}"/>
              </a:ext>
            </a:extLst>
          </p:cNvPr>
          <p:cNvPicPr>
            <a:picLocks noChangeAspect="1"/>
          </p:cNvPicPr>
          <p:nvPr/>
        </p:nvPicPr>
        <p:blipFill>
          <a:blip r:embed="rId5"/>
          <a:stretch>
            <a:fillRect/>
          </a:stretch>
        </p:blipFill>
        <p:spPr>
          <a:xfrm>
            <a:off x="2369958" y="4912403"/>
            <a:ext cx="1488211" cy="1824452"/>
          </a:xfrm>
          <a:prstGeom prst="rect">
            <a:avLst/>
          </a:prstGeom>
        </p:spPr>
      </p:pic>
      <p:pic>
        <p:nvPicPr>
          <p:cNvPr id="9" name="Picture 8">
            <a:extLst>
              <a:ext uri="{FF2B5EF4-FFF2-40B4-BE49-F238E27FC236}">
                <a16:creationId xmlns:a16="http://schemas.microsoft.com/office/drawing/2014/main" id="{2B5817BA-BC7E-431E-B7D3-04EDFE8ABCB2}"/>
              </a:ext>
            </a:extLst>
          </p:cNvPr>
          <p:cNvPicPr>
            <a:picLocks noChangeAspect="1"/>
          </p:cNvPicPr>
          <p:nvPr/>
        </p:nvPicPr>
        <p:blipFill>
          <a:blip r:embed="rId6"/>
          <a:stretch>
            <a:fillRect/>
          </a:stretch>
        </p:blipFill>
        <p:spPr>
          <a:xfrm>
            <a:off x="4536125" y="3087951"/>
            <a:ext cx="1488210" cy="2397255"/>
          </a:xfrm>
          <a:prstGeom prst="rect">
            <a:avLst/>
          </a:prstGeom>
        </p:spPr>
      </p:pic>
      <p:pic>
        <p:nvPicPr>
          <p:cNvPr id="10" name="Picture 9">
            <a:extLst>
              <a:ext uri="{FF2B5EF4-FFF2-40B4-BE49-F238E27FC236}">
                <a16:creationId xmlns:a16="http://schemas.microsoft.com/office/drawing/2014/main" id="{5EFBE1E4-B26B-4A14-A215-5A2B545B03D7}"/>
              </a:ext>
            </a:extLst>
          </p:cNvPr>
          <p:cNvPicPr>
            <a:picLocks noChangeAspect="1"/>
          </p:cNvPicPr>
          <p:nvPr/>
        </p:nvPicPr>
        <p:blipFill>
          <a:blip r:embed="rId7"/>
          <a:stretch>
            <a:fillRect/>
          </a:stretch>
        </p:blipFill>
        <p:spPr>
          <a:xfrm>
            <a:off x="6199547" y="3087951"/>
            <a:ext cx="1554370" cy="2397255"/>
          </a:xfrm>
          <a:prstGeom prst="rect">
            <a:avLst/>
          </a:prstGeom>
        </p:spPr>
      </p:pic>
      <p:pic>
        <p:nvPicPr>
          <p:cNvPr id="11" name="Picture 10">
            <a:extLst>
              <a:ext uri="{FF2B5EF4-FFF2-40B4-BE49-F238E27FC236}">
                <a16:creationId xmlns:a16="http://schemas.microsoft.com/office/drawing/2014/main" id="{25D73D04-A602-453D-A519-819C1880D1A8}"/>
              </a:ext>
            </a:extLst>
          </p:cNvPr>
          <p:cNvPicPr>
            <a:picLocks noChangeAspect="1"/>
          </p:cNvPicPr>
          <p:nvPr/>
        </p:nvPicPr>
        <p:blipFill>
          <a:blip r:embed="rId8"/>
          <a:stretch>
            <a:fillRect/>
          </a:stretch>
        </p:blipFill>
        <p:spPr>
          <a:xfrm>
            <a:off x="10128766" y="3097831"/>
            <a:ext cx="1554370" cy="2387375"/>
          </a:xfrm>
          <a:prstGeom prst="rect">
            <a:avLst/>
          </a:prstGeom>
        </p:spPr>
      </p:pic>
      <p:pic>
        <p:nvPicPr>
          <p:cNvPr id="12" name="Picture 11">
            <a:extLst>
              <a:ext uri="{FF2B5EF4-FFF2-40B4-BE49-F238E27FC236}">
                <a16:creationId xmlns:a16="http://schemas.microsoft.com/office/drawing/2014/main" id="{099C5F4A-3D56-47DF-A250-FBE720DABDF9}"/>
              </a:ext>
            </a:extLst>
          </p:cNvPr>
          <p:cNvPicPr>
            <a:picLocks noChangeAspect="1"/>
          </p:cNvPicPr>
          <p:nvPr/>
        </p:nvPicPr>
        <p:blipFill>
          <a:blip r:embed="rId9"/>
          <a:stretch>
            <a:fillRect/>
          </a:stretch>
        </p:blipFill>
        <p:spPr>
          <a:xfrm>
            <a:off x="8399184" y="3087951"/>
            <a:ext cx="1554370" cy="2387375"/>
          </a:xfrm>
          <a:prstGeom prst="rect">
            <a:avLst/>
          </a:prstGeom>
        </p:spPr>
      </p:pic>
      <p:sp>
        <p:nvSpPr>
          <p:cNvPr id="13" name="TextBox 12">
            <a:extLst>
              <a:ext uri="{FF2B5EF4-FFF2-40B4-BE49-F238E27FC236}">
                <a16:creationId xmlns:a16="http://schemas.microsoft.com/office/drawing/2014/main" id="{49EAE31D-C7F8-49B4-9D07-B028B13D6A0E}"/>
              </a:ext>
            </a:extLst>
          </p:cNvPr>
          <p:cNvSpPr txBox="1"/>
          <p:nvPr/>
        </p:nvSpPr>
        <p:spPr>
          <a:xfrm>
            <a:off x="8626404" y="1362186"/>
            <a:ext cx="2654300" cy="1569660"/>
          </a:xfrm>
          <a:prstGeom prst="rect">
            <a:avLst/>
          </a:prstGeom>
          <a:noFill/>
        </p:spPr>
        <p:txBody>
          <a:bodyPr wrap="square" rtlCol="0">
            <a:spAutoFit/>
          </a:bodyPr>
          <a:lstStyle/>
          <a:p>
            <a:pPr algn="ctr"/>
            <a:r>
              <a:rPr lang="en-GB" sz="1600" b="1" i="1" dirty="0">
                <a:solidFill>
                  <a:schemeClr val="accent1"/>
                </a:solidFill>
                <a:latin typeface="+mj-lt"/>
              </a:rPr>
              <a:t>Summer – Emperors &amp; Empires</a:t>
            </a:r>
          </a:p>
          <a:p>
            <a:pPr algn="ctr"/>
            <a:endParaRPr lang="en-GB" sz="1600" dirty="0">
              <a:solidFill>
                <a:schemeClr val="accent1"/>
              </a:solidFill>
              <a:latin typeface="+mj-lt"/>
            </a:endParaRPr>
          </a:p>
          <a:p>
            <a:pPr algn="ctr"/>
            <a:r>
              <a:rPr lang="en-GB" sz="1600" dirty="0">
                <a:solidFill>
                  <a:schemeClr val="accent1"/>
                </a:solidFill>
                <a:latin typeface="+mj-lt"/>
              </a:rPr>
              <a:t>Roman Tales: The Goose Guards by Terry Roman Myths by Diane </a:t>
            </a:r>
            <a:r>
              <a:rPr lang="en-GB" sz="1600" dirty="0" err="1">
                <a:solidFill>
                  <a:schemeClr val="accent1"/>
                </a:solidFill>
                <a:latin typeface="+mj-lt"/>
              </a:rPr>
              <a:t>Namm</a:t>
            </a:r>
            <a:endParaRPr lang="en-GB" sz="1600" dirty="0">
              <a:solidFill>
                <a:schemeClr val="accent1"/>
              </a:solidFill>
              <a:latin typeface="+mj-lt"/>
            </a:endParaRPr>
          </a:p>
        </p:txBody>
      </p:sp>
      <p:sp>
        <p:nvSpPr>
          <p:cNvPr id="15" name="TextBox 14">
            <a:extLst>
              <a:ext uri="{FF2B5EF4-FFF2-40B4-BE49-F238E27FC236}">
                <a16:creationId xmlns:a16="http://schemas.microsoft.com/office/drawing/2014/main" id="{720F2C3A-5321-4ACC-B45C-5037DFC0899C}"/>
              </a:ext>
            </a:extLst>
          </p:cNvPr>
          <p:cNvSpPr txBox="1"/>
          <p:nvPr/>
        </p:nvSpPr>
        <p:spPr>
          <a:xfrm>
            <a:off x="4608087" y="1268533"/>
            <a:ext cx="3182919" cy="1815882"/>
          </a:xfrm>
          <a:prstGeom prst="rect">
            <a:avLst/>
          </a:prstGeom>
          <a:noFill/>
        </p:spPr>
        <p:txBody>
          <a:bodyPr wrap="square" rtlCol="0">
            <a:spAutoFit/>
          </a:bodyPr>
          <a:lstStyle/>
          <a:p>
            <a:pPr algn="ctr"/>
            <a:r>
              <a:rPr lang="en-GB" sz="1600" b="1" i="1" dirty="0">
                <a:solidFill>
                  <a:schemeClr val="accent1"/>
                </a:solidFill>
                <a:latin typeface="+mj-lt"/>
              </a:rPr>
              <a:t>Spring – Rocks, Relics and Rumbles</a:t>
            </a:r>
          </a:p>
          <a:p>
            <a:pPr algn="ctr"/>
            <a:endParaRPr lang="en-GB" sz="1600" b="1" i="1" dirty="0">
              <a:solidFill>
                <a:schemeClr val="accent1"/>
              </a:solidFill>
              <a:latin typeface="+mj-lt"/>
            </a:endParaRPr>
          </a:p>
          <a:p>
            <a:pPr algn="ctr"/>
            <a:r>
              <a:rPr lang="en-GB" sz="1600" dirty="0" err="1">
                <a:solidFill>
                  <a:schemeClr val="accent1"/>
                </a:solidFill>
                <a:latin typeface="+mj-lt"/>
              </a:rPr>
              <a:t>Firemaker’s</a:t>
            </a:r>
            <a:r>
              <a:rPr lang="en-GB" sz="1600" dirty="0">
                <a:solidFill>
                  <a:schemeClr val="accent1"/>
                </a:solidFill>
                <a:latin typeface="+mj-lt"/>
              </a:rPr>
              <a:t> Daughter by Philip Pullman	</a:t>
            </a:r>
          </a:p>
          <a:p>
            <a:pPr algn="ctr"/>
            <a:r>
              <a:rPr lang="en-GB" sz="1600" dirty="0">
                <a:solidFill>
                  <a:schemeClr val="accent1"/>
                </a:solidFill>
                <a:latin typeface="+mj-lt"/>
              </a:rPr>
              <a:t>Pebble in my Pocket by Meredith Hooper</a:t>
            </a:r>
          </a:p>
        </p:txBody>
      </p:sp>
      <p:sp>
        <p:nvSpPr>
          <p:cNvPr id="16" name="TextBox 15">
            <a:extLst>
              <a:ext uri="{FF2B5EF4-FFF2-40B4-BE49-F238E27FC236}">
                <a16:creationId xmlns:a16="http://schemas.microsoft.com/office/drawing/2014/main" id="{FBB03D64-7484-4979-AEDB-D9872EE25012}"/>
              </a:ext>
            </a:extLst>
          </p:cNvPr>
          <p:cNvSpPr txBox="1"/>
          <p:nvPr/>
        </p:nvSpPr>
        <p:spPr>
          <a:xfrm>
            <a:off x="278811" y="1183989"/>
            <a:ext cx="3723609" cy="1815882"/>
          </a:xfrm>
          <a:prstGeom prst="rect">
            <a:avLst/>
          </a:prstGeom>
          <a:noFill/>
        </p:spPr>
        <p:txBody>
          <a:bodyPr wrap="square" rtlCol="0">
            <a:spAutoFit/>
          </a:bodyPr>
          <a:lstStyle/>
          <a:p>
            <a:pPr algn="ctr"/>
            <a:r>
              <a:rPr lang="en-GB" sz="1400" b="1" i="1" dirty="0">
                <a:solidFill>
                  <a:schemeClr val="accent1"/>
                </a:solidFill>
                <a:latin typeface="+mj-lt"/>
              </a:rPr>
              <a:t>  </a:t>
            </a:r>
            <a:r>
              <a:rPr lang="en-GB" sz="1600" b="1" i="1" dirty="0">
                <a:solidFill>
                  <a:schemeClr val="accent1"/>
                </a:solidFill>
                <a:latin typeface="+mj-lt"/>
              </a:rPr>
              <a:t>Autumn – Through the Ages</a:t>
            </a:r>
            <a:r>
              <a:rPr lang="en-GB" sz="1600" dirty="0">
                <a:solidFill>
                  <a:schemeClr val="accent1"/>
                </a:solidFill>
                <a:latin typeface="+mj-lt"/>
              </a:rPr>
              <a:t> 	</a:t>
            </a:r>
          </a:p>
          <a:p>
            <a:pPr algn="ctr"/>
            <a:endParaRPr lang="en-GB" sz="1600" dirty="0">
              <a:solidFill>
                <a:schemeClr val="accent1"/>
              </a:solidFill>
              <a:latin typeface="+mj-lt"/>
            </a:endParaRPr>
          </a:p>
          <a:p>
            <a:pPr algn="ctr"/>
            <a:r>
              <a:rPr lang="en-GB" sz="1600" dirty="0">
                <a:solidFill>
                  <a:schemeClr val="accent1"/>
                </a:solidFill>
                <a:latin typeface="+mj-lt"/>
              </a:rPr>
              <a:t>Stone Age Boy by Satoshi Kitamura</a:t>
            </a:r>
          </a:p>
          <a:p>
            <a:pPr algn="ctr"/>
            <a:r>
              <a:rPr lang="en-GB" sz="1600" dirty="0" err="1">
                <a:solidFill>
                  <a:schemeClr val="accent1"/>
                </a:solidFill>
                <a:latin typeface="+mj-lt"/>
              </a:rPr>
              <a:t>Krindlekrax</a:t>
            </a:r>
            <a:r>
              <a:rPr lang="en-GB" sz="1600" dirty="0">
                <a:solidFill>
                  <a:schemeClr val="accent1"/>
                </a:solidFill>
                <a:latin typeface="+mj-lt"/>
              </a:rPr>
              <a:t> by  Philip Ridley</a:t>
            </a:r>
          </a:p>
          <a:p>
            <a:pPr algn="ctr"/>
            <a:r>
              <a:rPr lang="en-GB" sz="1600" dirty="0">
                <a:solidFill>
                  <a:schemeClr val="accent1"/>
                </a:solidFill>
                <a:latin typeface="+mj-lt"/>
              </a:rPr>
              <a:t>The Secrets of Stonehenge</a:t>
            </a:r>
          </a:p>
          <a:p>
            <a:pPr algn="ctr"/>
            <a:r>
              <a:rPr lang="en-GB" sz="1600" dirty="0">
                <a:solidFill>
                  <a:schemeClr val="accent1"/>
                </a:solidFill>
                <a:latin typeface="+mj-lt"/>
              </a:rPr>
              <a:t>How to Wash a Woolly Mammoth </a:t>
            </a:r>
          </a:p>
        </p:txBody>
      </p:sp>
    </p:spTree>
    <p:extLst>
      <p:ext uri="{BB962C8B-B14F-4D97-AF65-F5344CB8AC3E}">
        <p14:creationId xmlns:p14="http://schemas.microsoft.com/office/powerpoint/2010/main" val="1607386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779A43-1A83-4C4C-822C-CC58B0AE588F}"/>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4" name="Title 3">
            <a:extLst>
              <a:ext uri="{FF2B5EF4-FFF2-40B4-BE49-F238E27FC236}">
                <a16:creationId xmlns:a16="http://schemas.microsoft.com/office/drawing/2014/main" id="{85E0C7A9-4C0F-4D84-A2AF-C82ED9541A8F}"/>
              </a:ext>
            </a:extLst>
          </p:cNvPr>
          <p:cNvSpPr>
            <a:spLocks noGrp="1"/>
          </p:cNvSpPr>
          <p:nvPr>
            <p:ph type="title"/>
          </p:nvPr>
        </p:nvSpPr>
        <p:spPr/>
        <p:txBody>
          <a:bodyPr/>
          <a:lstStyle/>
          <a:p>
            <a:r>
              <a:rPr lang="en-GB" dirty="0"/>
              <a:t> Maths</a:t>
            </a:r>
          </a:p>
        </p:txBody>
      </p:sp>
      <p:sp>
        <p:nvSpPr>
          <p:cNvPr id="6" name="TextBox 5">
            <a:extLst>
              <a:ext uri="{FF2B5EF4-FFF2-40B4-BE49-F238E27FC236}">
                <a16:creationId xmlns:a16="http://schemas.microsoft.com/office/drawing/2014/main" id="{FAFE5EF3-4FD3-4629-BA91-4C286B007B4B}"/>
              </a:ext>
            </a:extLst>
          </p:cNvPr>
          <p:cNvSpPr txBox="1"/>
          <p:nvPr/>
        </p:nvSpPr>
        <p:spPr>
          <a:xfrm>
            <a:off x="1016205" y="2081189"/>
            <a:ext cx="2935705" cy="2308324"/>
          </a:xfrm>
          <a:prstGeom prst="rect">
            <a:avLst/>
          </a:prstGeom>
          <a:noFill/>
        </p:spPr>
        <p:txBody>
          <a:bodyPr wrap="square" rtlCol="0">
            <a:spAutoFit/>
          </a:bodyPr>
          <a:lstStyle/>
          <a:p>
            <a:pPr algn="ctr"/>
            <a:r>
              <a:rPr lang="en-GB" sz="2400" b="1" i="1" dirty="0">
                <a:solidFill>
                  <a:schemeClr val="accent1"/>
                </a:solidFill>
                <a:latin typeface="+mj-lt"/>
              </a:rPr>
              <a:t>Autumn</a:t>
            </a:r>
          </a:p>
          <a:p>
            <a:pPr algn="ctr"/>
            <a:r>
              <a:rPr lang="en-GB" sz="2400" dirty="0">
                <a:solidFill>
                  <a:schemeClr val="accent1"/>
                </a:solidFill>
                <a:latin typeface="+mj-lt"/>
              </a:rPr>
              <a:t>Place Value</a:t>
            </a:r>
          </a:p>
          <a:p>
            <a:pPr algn="ctr"/>
            <a:r>
              <a:rPr lang="en-GB" sz="2400" dirty="0">
                <a:solidFill>
                  <a:schemeClr val="accent1"/>
                </a:solidFill>
                <a:latin typeface="+mj-lt"/>
              </a:rPr>
              <a:t>Addition and Subtraction</a:t>
            </a:r>
          </a:p>
          <a:p>
            <a:pPr algn="ctr"/>
            <a:r>
              <a:rPr lang="en-GB" sz="2400" dirty="0">
                <a:solidFill>
                  <a:schemeClr val="accent1"/>
                </a:solidFill>
                <a:latin typeface="+mj-lt"/>
              </a:rPr>
              <a:t>Multiplication and Division A</a:t>
            </a:r>
          </a:p>
        </p:txBody>
      </p:sp>
      <p:sp>
        <p:nvSpPr>
          <p:cNvPr id="7" name="TextBox 6">
            <a:extLst>
              <a:ext uri="{FF2B5EF4-FFF2-40B4-BE49-F238E27FC236}">
                <a16:creationId xmlns:a16="http://schemas.microsoft.com/office/drawing/2014/main" id="{64090DEB-035C-4F73-A42C-64E585A9343B}"/>
              </a:ext>
            </a:extLst>
          </p:cNvPr>
          <p:cNvSpPr txBox="1"/>
          <p:nvPr/>
        </p:nvSpPr>
        <p:spPr>
          <a:xfrm>
            <a:off x="4805380" y="2037599"/>
            <a:ext cx="3080085" cy="2585323"/>
          </a:xfrm>
          <a:prstGeom prst="rect">
            <a:avLst/>
          </a:prstGeom>
          <a:noFill/>
        </p:spPr>
        <p:txBody>
          <a:bodyPr wrap="square" rtlCol="0">
            <a:spAutoFit/>
          </a:bodyPr>
          <a:lstStyle/>
          <a:p>
            <a:pPr algn="ctr"/>
            <a:r>
              <a:rPr lang="en-GB" sz="2400" b="1" i="1" dirty="0">
                <a:solidFill>
                  <a:schemeClr val="accent1"/>
                </a:solidFill>
                <a:latin typeface="+mj-lt"/>
              </a:rPr>
              <a:t>Spring</a:t>
            </a:r>
          </a:p>
          <a:p>
            <a:pPr algn="ctr"/>
            <a:r>
              <a:rPr lang="en-GB" sz="2400" dirty="0">
                <a:solidFill>
                  <a:schemeClr val="accent1"/>
                </a:solidFill>
                <a:latin typeface="+mj-lt"/>
              </a:rPr>
              <a:t>Multiplication &amp; Division B</a:t>
            </a:r>
          </a:p>
          <a:p>
            <a:pPr algn="ctr"/>
            <a:r>
              <a:rPr lang="en-GB" sz="2400" dirty="0">
                <a:solidFill>
                  <a:schemeClr val="accent1"/>
                </a:solidFill>
                <a:latin typeface="+mj-lt"/>
              </a:rPr>
              <a:t>Length &amp; Perimeter</a:t>
            </a:r>
          </a:p>
          <a:p>
            <a:pPr algn="ctr"/>
            <a:r>
              <a:rPr lang="en-GB" sz="2400" dirty="0">
                <a:solidFill>
                  <a:schemeClr val="accent1"/>
                </a:solidFill>
                <a:latin typeface="+mj-lt"/>
              </a:rPr>
              <a:t>Fractions A</a:t>
            </a:r>
          </a:p>
          <a:p>
            <a:pPr algn="ctr"/>
            <a:r>
              <a:rPr lang="en-GB" sz="2400" dirty="0">
                <a:solidFill>
                  <a:schemeClr val="accent1"/>
                </a:solidFill>
                <a:latin typeface="+mj-lt"/>
              </a:rPr>
              <a:t>Mass &amp; Capacity</a:t>
            </a:r>
          </a:p>
          <a:p>
            <a:endParaRPr lang="en-GB" dirty="0"/>
          </a:p>
        </p:txBody>
      </p:sp>
      <p:sp>
        <p:nvSpPr>
          <p:cNvPr id="8" name="TextBox 7">
            <a:extLst>
              <a:ext uri="{FF2B5EF4-FFF2-40B4-BE49-F238E27FC236}">
                <a16:creationId xmlns:a16="http://schemas.microsoft.com/office/drawing/2014/main" id="{E4E9F0C4-2DED-4743-B6DF-E33FB30B55C3}"/>
              </a:ext>
            </a:extLst>
          </p:cNvPr>
          <p:cNvSpPr txBox="1"/>
          <p:nvPr/>
        </p:nvSpPr>
        <p:spPr>
          <a:xfrm>
            <a:off x="8590547" y="2074441"/>
            <a:ext cx="2743200" cy="2308324"/>
          </a:xfrm>
          <a:prstGeom prst="rect">
            <a:avLst/>
          </a:prstGeom>
          <a:noFill/>
        </p:spPr>
        <p:txBody>
          <a:bodyPr wrap="square" rtlCol="0">
            <a:spAutoFit/>
          </a:bodyPr>
          <a:lstStyle/>
          <a:p>
            <a:pPr algn="ctr"/>
            <a:r>
              <a:rPr lang="en-GB" sz="2400" b="1" i="1" dirty="0">
                <a:solidFill>
                  <a:schemeClr val="accent1"/>
                </a:solidFill>
                <a:latin typeface="+mj-lt"/>
              </a:rPr>
              <a:t>Summer</a:t>
            </a:r>
          </a:p>
          <a:p>
            <a:pPr algn="ctr"/>
            <a:r>
              <a:rPr lang="en-GB" sz="2400" dirty="0">
                <a:solidFill>
                  <a:schemeClr val="accent1"/>
                </a:solidFill>
                <a:latin typeface="+mj-lt"/>
              </a:rPr>
              <a:t>Fractions B</a:t>
            </a:r>
          </a:p>
          <a:p>
            <a:pPr algn="ctr"/>
            <a:r>
              <a:rPr lang="en-GB" sz="2400" dirty="0">
                <a:solidFill>
                  <a:schemeClr val="accent1"/>
                </a:solidFill>
                <a:latin typeface="+mj-lt"/>
              </a:rPr>
              <a:t>Money</a:t>
            </a:r>
          </a:p>
          <a:p>
            <a:pPr algn="ctr"/>
            <a:r>
              <a:rPr lang="en-GB" sz="2400" dirty="0">
                <a:solidFill>
                  <a:schemeClr val="accent1"/>
                </a:solidFill>
                <a:latin typeface="+mj-lt"/>
              </a:rPr>
              <a:t>Time</a:t>
            </a:r>
          </a:p>
          <a:p>
            <a:pPr algn="ctr"/>
            <a:r>
              <a:rPr lang="en-GB" sz="2400" dirty="0">
                <a:solidFill>
                  <a:schemeClr val="accent1"/>
                </a:solidFill>
                <a:latin typeface="+mj-lt"/>
              </a:rPr>
              <a:t>Shape</a:t>
            </a:r>
          </a:p>
          <a:p>
            <a:pPr algn="ctr"/>
            <a:r>
              <a:rPr lang="en-GB" sz="2400" dirty="0">
                <a:solidFill>
                  <a:schemeClr val="accent1"/>
                </a:solidFill>
                <a:latin typeface="+mj-lt"/>
              </a:rPr>
              <a:t>Statistics</a:t>
            </a:r>
          </a:p>
        </p:txBody>
      </p:sp>
      <p:sp>
        <p:nvSpPr>
          <p:cNvPr id="9" name="TextBox 8">
            <a:extLst>
              <a:ext uri="{FF2B5EF4-FFF2-40B4-BE49-F238E27FC236}">
                <a16:creationId xmlns:a16="http://schemas.microsoft.com/office/drawing/2014/main" id="{2990B526-9276-4D04-AA90-8689BD00196A}"/>
              </a:ext>
            </a:extLst>
          </p:cNvPr>
          <p:cNvSpPr txBox="1"/>
          <p:nvPr/>
        </p:nvSpPr>
        <p:spPr>
          <a:xfrm>
            <a:off x="2501333" y="4761421"/>
            <a:ext cx="7688177" cy="1631216"/>
          </a:xfrm>
          <a:prstGeom prst="rect">
            <a:avLst/>
          </a:prstGeom>
          <a:noFill/>
        </p:spPr>
        <p:txBody>
          <a:bodyPr wrap="square" rtlCol="0">
            <a:spAutoFit/>
          </a:bodyPr>
          <a:lstStyle/>
          <a:p>
            <a:r>
              <a:rPr lang="en-GB" sz="2000" dirty="0">
                <a:solidFill>
                  <a:schemeClr val="accent1"/>
                </a:solidFill>
                <a:latin typeface="+mj-lt"/>
              </a:rPr>
              <a:t>Maths is taught every day following the scheme of learning across the year. Importance of multiplication * division is reinforced with continued practice using Time Tables Rockstar after break. Maths Mastery aids with the deepening children’s understanding, use and manipulation of all things maths! </a:t>
            </a:r>
          </a:p>
        </p:txBody>
      </p:sp>
      <p:sp>
        <p:nvSpPr>
          <p:cNvPr id="10" name="TextBox 9">
            <a:extLst>
              <a:ext uri="{FF2B5EF4-FFF2-40B4-BE49-F238E27FC236}">
                <a16:creationId xmlns:a16="http://schemas.microsoft.com/office/drawing/2014/main" id="{B33B6C44-AF31-40B9-82D4-27A1AF350197}"/>
              </a:ext>
            </a:extLst>
          </p:cNvPr>
          <p:cNvSpPr txBox="1"/>
          <p:nvPr/>
        </p:nvSpPr>
        <p:spPr>
          <a:xfrm>
            <a:off x="4593345" y="1325051"/>
            <a:ext cx="4126831" cy="523220"/>
          </a:xfrm>
          <a:prstGeom prst="rect">
            <a:avLst/>
          </a:prstGeom>
          <a:noFill/>
        </p:spPr>
        <p:txBody>
          <a:bodyPr wrap="square" rtlCol="0">
            <a:spAutoFit/>
          </a:bodyPr>
          <a:lstStyle/>
          <a:p>
            <a:r>
              <a:rPr lang="en-GB" sz="2800" dirty="0">
                <a:solidFill>
                  <a:schemeClr val="accent1"/>
                </a:solidFill>
                <a:latin typeface="+mj-lt"/>
              </a:rPr>
              <a:t>Scheme of Learning</a:t>
            </a:r>
          </a:p>
        </p:txBody>
      </p:sp>
    </p:spTree>
    <p:extLst>
      <p:ext uri="{BB962C8B-B14F-4D97-AF65-F5344CB8AC3E}">
        <p14:creationId xmlns:p14="http://schemas.microsoft.com/office/powerpoint/2010/main" val="3800274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1911752" y="0"/>
            <a:ext cx="8506097" cy="652865"/>
          </a:xfrm>
        </p:spPr>
        <p:txBody>
          <a:bodyPr>
            <a:noAutofit/>
          </a:bodyPr>
          <a:lstStyle/>
          <a:p>
            <a:pPr algn="ctr"/>
            <a:r>
              <a:rPr lang="en-US" sz="4000" dirty="0">
                <a:latin typeface="+mj-lt"/>
              </a:rPr>
              <a:t>Topic Learning</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7" name="Rectangle 6"/>
          <p:cNvSpPr/>
          <p:nvPr/>
        </p:nvSpPr>
        <p:spPr>
          <a:xfrm>
            <a:off x="1588168" y="847915"/>
            <a:ext cx="9324115" cy="4616648"/>
          </a:xfrm>
          <a:prstGeom prst="rect">
            <a:avLst/>
          </a:prstGeom>
        </p:spPr>
        <p:txBody>
          <a:bodyPr wrap="square">
            <a:spAutoFit/>
          </a:bodyPr>
          <a:lstStyle/>
          <a:p>
            <a:pPr algn="ctr"/>
            <a:endParaRPr lang="en-US" sz="2300" dirty="0">
              <a:solidFill>
                <a:schemeClr val="accent2"/>
              </a:solidFill>
            </a:endParaRPr>
          </a:p>
          <a:p>
            <a:pPr algn="ctr"/>
            <a:endParaRPr lang="en-US" sz="2300" dirty="0">
              <a:solidFill>
                <a:schemeClr val="accent2"/>
              </a:solidFill>
              <a:latin typeface="+mj-lt"/>
            </a:endParaRPr>
          </a:p>
          <a:p>
            <a:pPr algn="ctr"/>
            <a:r>
              <a:rPr lang="en-US" sz="3200" dirty="0">
                <a:solidFill>
                  <a:schemeClr val="accent2"/>
                </a:solidFill>
                <a:latin typeface="+mj-lt"/>
              </a:rPr>
              <a:t>Where possible the foundation subjects - Geography, History, Science, French, ICT, RE, PSHE, Music and Art/Design – are linked to each term’s theme of learning incorporating cross curriculum teaching where possible.</a:t>
            </a:r>
          </a:p>
          <a:p>
            <a:pPr algn="ctr"/>
            <a:endParaRPr lang="en-US" sz="3200" dirty="0">
              <a:solidFill>
                <a:schemeClr val="accent2"/>
              </a:solidFill>
            </a:endParaRPr>
          </a:p>
          <a:p>
            <a:pPr algn="ctr"/>
            <a:endParaRPr lang="en-US" sz="3200" dirty="0">
              <a:solidFill>
                <a:schemeClr val="accent2"/>
              </a:solidFill>
            </a:endParaRPr>
          </a:p>
          <a:p>
            <a:pPr algn="ctr"/>
            <a:endParaRPr lang="en-US" sz="2400" dirty="0">
              <a:solidFill>
                <a:schemeClr val="accent2"/>
              </a:solidFill>
            </a:endParaRPr>
          </a:p>
        </p:txBody>
      </p:sp>
    </p:spTree>
    <p:extLst>
      <p:ext uri="{BB962C8B-B14F-4D97-AF65-F5344CB8AC3E}">
        <p14:creationId xmlns:p14="http://schemas.microsoft.com/office/powerpoint/2010/main" val="3101022712"/>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22" ma:contentTypeDescription="Create a new document." ma:contentTypeScope="" ma:versionID="7d07acf51942490d1556542a8c435cbc">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4939db5668ee94f1b440179024bd0d7e"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3a2bc9-8454-4ff4-ae4d-6b1f9dc69c81}" ma:internalName="TaxCatchAll" ma:showField="CatchAllData" ma:web="9b47b90d-6210-4d34-a494-6091db84e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b47b90d-6210-4d34-a494-6091db84ebf0" xsi:nil="true"/>
    <lcf76f155ced4ddcb4097134ff3c332f xmlns="82dc66be-97a6-4b31-86c5-9e8a1a2424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E299779E-7360-4A19-B0DA-89A079F5B3B4}"/>
</file>

<file path=customXml/itemProps3.xml><?xml version="1.0" encoding="utf-8"?>
<ds:datastoreItem xmlns:ds="http://schemas.openxmlformats.org/officeDocument/2006/customXml" ds:itemID="{BEF6C8FF-3D90-457B-9108-406F928CD7CB}">
  <ds:schemaRefs>
    <ds:schemaRef ds:uri="http://schemas.microsoft.com/office/2006/documentManagement/types"/>
    <ds:schemaRef ds:uri="http://www.w3.org/XML/1998/namespace"/>
    <ds:schemaRef ds:uri="http://purl.org/dc/terms/"/>
    <ds:schemaRef ds:uri="http://schemas.microsoft.com/office/infopath/2007/PartnerControls"/>
    <ds:schemaRef ds:uri="d0e8d27a-50f9-429f-b61d-ed34d081fc50"/>
    <ds:schemaRef ds:uri="http://purl.org/dc/elements/1.1/"/>
    <ds:schemaRef ds:uri="d1e27a1f-343e-4e43-95a6-4c64462a35bf"/>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1680</Words>
  <Application>Microsoft Office PowerPoint</Application>
  <PresentationFormat>Widescreen</PresentationFormat>
  <Paragraphs>176</Paragraphs>
  <Slides>20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Century Gothic</vt:lpstr>
      <vt:lpstr>Comic Sans MS</vt:lpstr>
      <vt:lpstr>Franklin Gothic Book</vt:lpstr>
      <vt:lpstr>Segoe UI</vt:lpstr>
      <vt:lpstr>Wingdings</vt:lpstr>
      <vt:lpstr>Office Theme</vt:lpstr>
      <vt:lpstr>Microsoft Word 97 - 2003 Document</vt:lpstr>
      <vt:lpstr>Welcome to Year 3!</vt:lpstr>
      <vt:lpstr>Meet the teacher  Ms Desai</vt:lpstr>
      <vt:lpstr>A Typical Day in Year 3…</vt:lpstr>
      <vt:lpstr>Afternoon</vt:lpstr>
      <vt:lpstr>Weekly timetable</vt:lpstr>
      <vt:lpstr>Year 3’s Creative Learning Themes for 2024-2025</vt:lpstr>
      <vt:lpstr>English Key Texts</vt:lpstr>
      <vt:lpstr> Maths</vt:lpstr>
      <vt:lpstr>Topic Learning</vt:lpstr>
      <vt:lpstr>PE and Outdoor Learning</vt:lpstr>
      <vt:lpstr>Trips &amp; Visitors...</vt:lpstr>
      <vt:lpstr>Assessment…</vt:lpstr>
      <vt:lpstr>Home Learning…</vt:lpstr>
      <vt:lpstr>Communication…</vt:lpstr>
      <vt:lpstr>Communication…</vt:lpstr>
      <vt:lpstr> Expectations… </vt:lpstr>
      <vt:lpstr> Celebrating Success…</vt:lpstr>
      <vt:lpstr>AOB… </vt:lpstr>
      <vt:lpstr>Additional Support/Concerns DSL</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
  <cp:lastModifiedBy/>
  <cp:revision>365</cp:revision>
  <dcterms:created xsi:type="dcterms:W3CDTF">2021-07-14T13:54:52Z</dcterms:created>
  <dcterms:modified xsi:type="dcterms:W3CDTF">2024-09-08T23:12:00Z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y fmtid="{D5CDD505-2E9C-101B-9397-08002B2CF9AE}" pid="3" name="MediaServiceImageTags">
    <vt:lpwstr/>
  </property>
</Properties>
</file>