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1" r:id="rId2"/>
    <p:sldId id="319" r:id="rId3"/>
    <p:sldId id="309" r:id="rId4"/>
    <p:sldId id="310" r:id="rId5"/>
    <p:sldId id="311" r:id="rId6"/>
    <p:sldId id="312" r:id="rId7"/>
    <p:sldId id="313" r:id="rId8"/>
    <p:sldId id="314" r:id="rId9"/>
    <p:sldId id="29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6B7FA5-0B8B-438E-BF4E-30EA8EED5B93}" type="datetimeFigureOut">
              <a:rPr lang="en-GB" smtClean="0"/>
              <a:t>08/12/2021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15AE50-9D92-4D10-97EC-AF87B44A64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017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Today we are going to read Chapters 1, 2, 3, 4, 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4902C5-EE35-415A-B69A-7EEC76B432F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148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75EF7-2EA6-4C4A-9DF3-C701CA93FE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931F82-0FFF-406A-8F96-C643ED42B1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DC92E-FAED-4F49-A172-F97C897EB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2EBC-0680-4B71-918C-7BE7C66F4FEC}" type="datetimeFigureOut">
              <a:rPr lang="en-GB" smtClean="0"/>
              <a:t>08/12/2021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6D0FE-C846-4C55-BF29-FAB4BBDBE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D9E0F-CBFE-41F4-A35D-D98B20442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B4B5-5E34-4B9D-9957-2586F4724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54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5F918-3F06-4371-B178-00A195B2E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AC5559-083F-42C0-B6AB-CB0169D0E1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1E6659-9470-489F-8F5B-342F463BC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2EBC-0680-4B71-918C-7BE7C66F4FEC}" type="datetimeFigureOut">
              <a:rPr lang="en-GB" smtClean="0"/>
              <a:t>08/12/2021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C2491-CC58-420A-A508-138176214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EE087-7BD2-4AF0-957C-1A32D33A5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B4B5-5E34-4B9D-9957-2586F4724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121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4D8A67-A654-4ED9-89E1-080C197D15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F539E9-080B-4700-B385-D4164896FB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CECE9E-8B89-4299-B344-D39452061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2EBC-0680-4B71-918C-7BE7C66F4FEC}" type="datetimeFigureOut">
              <a:rPr lang="en-GB" smtClean="0"/>
              <a:t>08/12/2021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7B5942-8AC3-44CC-99D0-272788B14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642D4-38A7-4208-B794-C9ECDC4B6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B4B5-5E34-4B9D-9957-2586F4724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773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60E0B-6B17-4C76-8EC1-EB9BFBB11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03B8B-5621-49F0-9077-9707DDF51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126B1-03B6-4C5F-BD75-A364A5667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2EBC-0680-4B71-918C-7BE7C66F4FEC}" type="datetimeFigureOut">
              <a:rPr lang="en-GB" smtClean="0"/>
              <a:t>08/12/2021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4CB9C-ABF7-492C-95DA-7F2FA0C1B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13EF6-E617-44FF-8905-9D48FFB8A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B4B5-5E34-4B9D-9957-2586F4724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534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B865A-EC1D-4742-92DD-5573CD476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58ECFA-F48C-4145-B970-8408C9C09A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0756F-54E4-46CD-9038-1D161A1DA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2EBC-0680-4B71-918C-7BE7C66F4FEC}" type="datetimeFigureOut">
              <a:rPr lang="en-GB" smtClean="0"/>
              <a:t>08/12/2021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1D027-139A-47CA-8721-ECB0B8F96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50773-33A2-4D6B-9DBF-9E4122D2B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B4B5-5E34-4B9D-9957-2586F4724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473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5A145-875B-4CCE-89BE-1EEB40BB5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1DDD3-1CF0-4E3B-8AB0-F910551148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B69260-1582-4A4B-881A-817594E750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208409-5E75-4A1C-8C67-06042808F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2EBC-0680-4B71-918C-7BE7C66F4FEC}" type="datetimeFigureOut">
              <a:rPr lang="en-GB" smtClean="0"/>
              <a:t>08/12/2021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045190-8394-4D2F-9D2D-8B142E0EC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795EA9-C41A-43A0-A5DD-2B1650F08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B4B5-5E34-4B9D-9957-2586F4724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350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38A9C-5A6E-42E3-B6F5-2A3692611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47E248-CC9C-4C85-93FB-C38ADBDE89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0D263A-5623-4C0A-89BB-8CDD56046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DBFE1A-0C8D-432D-B9F1-A4DF537B13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0A0178-1ABA-47E5-BA31-89939D1797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265400-BFEB-43D6-A0DC-647B4BA1A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2EBC-0680-4B71-918C-7BE7C66F4FEC}" type="datetimeFigureOut">
              <a:rPr lang="en-GB" smtClean="0"/>
              <a:t>08/12/2021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191D4B-16B5-405F-BFD1-B182466D4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39BB59-1C68-4E18-98E7-BF5A85F10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B4B5-5E34-4B9D-9957-2586F4724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478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D9799-C7FF-4DA4-8D25-7F926FDFE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91D032-A29A-4D86-97F6-4037D79F8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2EBC-0680-4B71-918C-7BE7C66F4FEC}" type="datetimeFigureOut">
              <a:rPr lang="en-GB" smtClean="0"/>
              <a:t>08/12/2021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0CD343-10D2-41CE-829D-6C45B4F35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7585E1-4617-4759-AF8C-5692F0099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B4B5-5E34-4B9D-9957-2586F4724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291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E2DAD-96B9-4996-B494-0F285385C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2EBC-0680-4B71-918C-7BE7C66F4FEC}" type="datetimeFigureOut">
              <a:rPr lang="en-GB" smtClean="0"/>
              <a:t>08/12/2021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50A896-B564-477A-9E4C-A729429C7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700BEE-735D-40EC-A97B-85689D494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B4B5-5E34-4B9D-9957-2586F4724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391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5E763-C989-47BC-A01E-F2F8D27A3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21A3B-21AA-45AE-A4E3-025216C5C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855841-3E4B-4A4D-B8F3-C22566A2E1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415400-D550-4B62-90F3-6DF34BC5F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2EBC-0680-4B71-918C-7BE7C66F4FEC}" type="datetimeFigureOut">
              <a:rPr lang="en-GB" smtClean="0"/>
              <a:t>08/12/2021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59BE5A-BECC-4322-9883-C3AFAA7F4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EDC46-1CF3-49C0-8BAA-6C2D8C4B1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B4B5-5E34-4B9D-9957-2586F4724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081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4B132-A403-4B11-897D-19027186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C6C7F3-BDD0-43E4-976E-5DEA79EED8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00E83D-1874-43A8-BD27-8A1634A229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43710B-9373-4344-88E3-337A24AC0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2EBC-0680-4B71-918C-7BE7C66F4FEC}" type="datetimeFigureOut">
              <a:rPr lang="en-GB" smtClean="0"/>
              <a:t>08/12/2021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89E647-D114-41AA-8ECB-55D71430E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9E36C8-EB81-415C-9AA9-734D5F121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B4B5-5E34-4B9D-9957-2586F4724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6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2F157D-3811-4811-89B6-2A449D671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02C0CC-F9A8-4421-BCB8-BEFD782EC7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F63CA-3976-4C96-995E-DEF3127E19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2EBC-0680-4B71-918C-7BE7C66F4FEC}" type="datetimeFigureOut">
              <a:rPr lang="en-GB" smtClean="0"/>
              <a:t>08/12/2021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64B04-FC38-46AF-A2B0-FF12C1AF74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79A49-F7F3-4A91-A0E8-6D177F48A2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BB4B5-5E34-4B9D-9957-2586F4724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60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397" y="518034"/>
            <a:ext cx="11658269" cy="1136609"/>
          </a:xfrm>
        </p:spPr>
        <p:txBody>
          <a:bodyPr>
            <a:noAutofit/>
          </a:bodyPr>
          <a:lstStyle/>
          <a:p>
            <a:r>
              <a:rPr lang="en-GB" sz="3600" u="sng" dirty="0">
                <a:solidFill>
                  <a:srgbClr val="002060"/>
                </a:solidFill>
                <a:latin typeface="Twinkl" pitchFamily="2" charset="0"/>
              </a:rPr>
              <a:t>Wednesday 15</a:t>
            </a:r>
            <a:r>
              <a:rPr lang="en-GB" sz="3600" u="sng" baseline="30000" dirty="0">
                <a:solidFill>
                  <a:srgbClr val="002060"/>
                </a:solidFill>
                <a:latin typeface="Twinkl" pitchFamily="2" charset="0"/>
              </a:rPr>
              <a:t>th</a:t>
            </a:r>
            <a:r>
              <a:rPr lang="en-GB" sz="3600" u="sng" dirty="0">
                <a:solidFill>
                  <a:srgbClr val="002060"/>
                </a:solidFill>
                <a:latin typeface="Twinkl" pitchFamily="2" charset="0"/>
              </a:rPr>
              <a:t> September 2021</a:t>
            </a:r>
            <a:br>
              <a:rPr lang="en-GB" sz="3600" u="sng" dirty="0">
                <a:solidFill>
                  <a:srgbClr val="002060"/>
                </a:solidFill>
                <a:latin typeface="Twinkl" pitchFamily="2" charset="0"/>
              </a:rPr>
            </a:br>
            <a:r>
              <a:rPr lang="en-GB" sz="3600" u="sng" dirty="0">
                <a:solidFill>
                  <a:srgbClr val="002060"/>
                </a:solidFill>
                <a:latin typeface="Twinkl" pitchFamily="2" charset="0"/>
              </a:rPr>
              <a:t>We are learning to use our reading VIPERS skills to explore a text.</a:t>
            </a:r>
          </a:p>
        </p:txBody>
      </p:sp>
      <p:sp>
        <p:nvSpPr>
          <p:cNvPr id="7" name="Rectangle: Rounded Corners 3">
            <a:extLst>
              <a:ext uri="{FF2B5EF4-FFF2-40B4-BE49-F238E27FC236}">
                <a16:creationId xmlns:a16="http://schemas.microsoft.com/office/drawing/2014/main" id="{CCABB715-9E8A-4E3D-9D29-D0B213DD58FA}"/>
              </a:ext>
            </a:extLst>
          </p:cNvPr>
          <p:cNvSpPr/>
          <p:nvPr/>
        </p:nvSpPr>
        <p:spPr>
          <a:xfrm>
            <a:off x="208397" y="5931564"/>
            <a:ext cx="3344091" cy="675249"/>
          </a:xfrm>
          <a:prstGeom prst="roundRect">
            <a:avLst/>
          </a:prstGeom>
          <a:solidFill>
            <a:srgbClr val="99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Introduce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0500" y="1359867"/>
            <a:ext cx="7966166" cy="524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76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55"/>
    </mc:Choice>
    <mc:Fallback xmlns="">
      <p:transition spd="slow" advTm="3555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102" y="44765"/>
            <a:ext cx="2987803" cy="3247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3206" y="44765"/>
            <a:ext cx="3152977" cy="332994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105" y="3481663"/>
            <a:ext cx="2930477" cy="321958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9593" y="3486062"/>
            <a:ext cx="3186603" cy="3215183"/>
          </a:xfrm>
          <a:prstGeom prst="rect">
            <a:avLst/>
          </a:prstGeom>
        </p:spPr>
      </p:pic>
      <p:pic>
        <p:nvPicPr>
          <p:cNvPr id="6146" name="Picture 2" descr="https://img.cdn.schooljotter2.com/sampled/13416779/740/600/nocrop/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4822" y="44765"/>
            <a:ext cx="3261374" cy="324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1104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7446" y="748461"/>
            <a:ext cx="8408307" cy="863645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Let’s recap our reading VIPERS…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5417" y="2756263"/>
            <a:ext cx="9601696" cy="3827417"/>
          </a:xfrm>
        </p:spPr>
        <p:txBody>
          <a:bodyPr>
            <a:normAutofit/>
          </a:bodyPr>
          <a:lstStyle/>
          <a:p>
            <a:pPr algn="ctr"/>
            <a:r>
              <a:rPr lang="en-GB" sz="4000" i="1" dirty="0">
                <a:solidFill>
                  <a:srgbClr val="002060"/>
                </a:solidFill>
              </a:rPr>
              <a:t>‘He’s more than clever. He’s a magician with chocolate! ‘</a:t>
            </a:r>
          </a:p>
          <a:p>
            <a:pPr algn="ctr"/>
            <a:endParaRPr lang="en-GB" sz="4000" i="1" dirty="0">
              <a:solidFill>
                <a:srgbClr val="002060"/>
              </a:solidFill>
            </a:endParaRPr>
          </a:p>
          <a:p>
            <a:pPr algn="ctr"/>
            <a:r>
              <a:rPr lang="en-GB" sz="4000" dirty="0">
                <a:solidFill>
                  <a:srgbClr val="002060"/>
                </a:solidFill>
              </a:rPr>
              <a:t>Which word in the sentence tells you about Willy Wonka’s abilities? </a:t>
            </a:r>
          </a:p>
          <a:p>
            <a:pPr algn="ctr"/>
            <a:r>
              <a:rPr lang="en-GB" sz="4000" dirty="0">
                <a:solidFill>
                  <a:srgbClr val="002060"/>
                </a:solidFill>
              </a:rPr>
              <a:t>Why do you think this word is effective?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730" y="194447"/>
            <a:ext cx="1992087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383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913" y="5976729"/>
            <a:ext cx="10515600" cy="752733"/>
          </a:xfrm>
        </p:spPr>
        <p:txBody>
          <a:bodyPr>
            <a:normAutofit fontScale="92500"/>
          </a:bodyPr>
          <a:lstStyle/>
          <a:p>
            <a:pPr algn="ctr"/>
            <a:r>
              <a:rPr lang="en-GB" sz="3200" dirty="0">
                <a:solidFill>
                  <a:srgbClr val="002060"/>
                </a:solidFill>
                <a:latin typeface="Ink Free" panose="03080402000500000000" pitchFamily="66" charset="0"/>
              </a:rPr>
              <a:t>What impression of Charlie do you get from the text so far?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437" y="127499"/>
            <a:ext cx="1964872" cy="2189124"/>
          </a:xfrm>
          <a:prstGeom prst="rect">
            <a:avLst/>
          </a:prstGeom>
        </p:spPr>
      </p:pic>
      <p:sp>
        <p:nvSpPr>
          <p:cNvPr id="5" name="Text Placeholder 2"/>
          <p:cNvSpPr txBox="1">
            <a:spLocks/>
          </p:cNvSpPr>
          <p:nvPr/>
        </p:nvSpPr>
        <p:spPr>
          <a:xfrm>
            <a:off x="2735131" y="1894114"/>
            <a:ext cx="8079375" cy="3827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4000" dirty="0">
              <a:solidFill>
                <a:srgbClr val="002060"/>
              </a:solidFill>
            </a:endParaRPr>
          </a:p>
        </p:txBody>
      </p:sp>
      <p:pic>
        <p:nvPicPr>
          <p:cNvPr id="2050" name="Picture 2" descr="Charlie and the Chocolate Factory&amp;#39; 50 Years La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527" y="635181"/>
            <a:ext cx="4572000" cy="508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1047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5029200"/>
            <a:ext cx="10515600" cy="1554480"/>
          </a:xfrm>
        </p:spPr>
        <p:txBody>
          <a:bodyPr>
            <a:normAutofit/>
          </a:bodyPr>
          <a:lstStyle/>
          <a:p>
            <a:pPr algn="ctr"/>
            <a:r>
              <a:rPr lang="en-GB" sz="3600" dirty="0">
                <a:solidFill>
                  <a:srgbClr val="002060"/>
                </a:solidFill>
              </a:rPr>
              <a:t>What do you predict the ‘secret workers’ are? </a:t>
            </a:r>
          </a:p>
          <a:p>
            <a:pPr algn="ctr"/>
            <a:r>
              <a:rPr lang="en-GB" sz="3600" dirty="0">
                <a:solidFill>
                  <a:srgbClr val="002060"/>
                </a:solidFill>
              </a:rPr>
              <a:t>Who do you think they might be?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513" y="110898"/>
            <a:ext cx="2299744" cy="25510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4724" y="296429"/>
            <a:ext cx="8362726" cy="4461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076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4749" y="148726"/>
            <a:ext cx="8971722" cy="1500187"/>
          </a:xfrm>
        </p:spPr>
        <p:txBody>
          <a:bodyPr>
            <a:noAutofit/>
          </a:bodyPr>
          <a:lstStyle/>
          <a:p>
            <a:pPr algn="ctr"/>
            <a:r>
              <a:rPr lang="en-GB" sz="3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In the town itself, actually within </a:t>
            </a:r>
            <a:r>
              <a:rPr lang="en-GB" sz="3600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sight</a:t>
            </a:r>
            <a:r>
              <a:rPr lang="en-GB" sz="3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of the house in which Charlie lived, there was an ENORMOUS CHOCOLATE FACTORY!</a:t>
            </a:r>
          </a:p>
          <a:p>
            <a:pPr algn="ctr"/>
            <a:endParaRPr lang="en-GB" sz="36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GB" sz="3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‘My </a:t>
            </a:r>
            <a:r>
              <a:rPr lang="en-GB" sz="3600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dear</a:t>
            </a:r>
            <a:r>
              <a:rPr lang="en-GB" sz="3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boy, Mr Willy Wonka is the most </a:t>
            </a:r>
            <a:r>
              <a:rPr lang="en-GB" sz="3600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amazing</a:t>
            </a:r>
            <a:r>
              <a:rPr lang="en-GB" sz="3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, the most </a:t>
            </a:r>
            <a:r>
              <a:rPr lang="en-GB" sz="3600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fantastic</a:t>
            </a:r>
            <a:r>
              <a:rPr lang="en-GB" sz="3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, the most </a:t>
            </a:r>
            <a:r>
              <a:rPr lang="en-GB" sz="3600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extraordinary</a:t>
            </a:r>
            <a:r>
              <a:rPr lang="en-GB" sz="3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chocolate maker the world has ever seen!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986" y="148726"/>
            <a:ext cx="2568213" cy="29331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0200" y="5461221"/>
            <a:ext cx="115162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002060"/>
                </a:solidFill>
              </a:rPr>
              <a:t>Some words are written in capital letters or in italics. </a:t>
            </a:r>
          </a:p>
          <a:p>
            <a:pPr algn="ctr"/>
            <a:r>
              <a:rPr lang="en-GB" sz="3600" dirty="0">
                <a:solidFill>
                  <a:srgbClr val="002060"/>
                </a:solidFill>
              </a:rPr>
              <a:t>What effect does this have on the reader?</a:t>
            </a:r>
          </a:p>
        </p:txBody>
      </p:sp>
    </p:spTree>
    <p:extLst>
      <p:ext uri="{BB962C8B-B14F-4D97-AF65-F5344CB8AC3E}">
        <p14:creationId xmlns:p14="http://schemas.microsoft.com/office/powerpoint/2010/main" val="3851274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77" y="153488"/>
            <a:ext cx="2462485" cy="2844368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712581" y="5221044"/>
            <a:ext cx="10515600" cy="1500187"/>
          </a:xfrm>
        </p:spPr>
        <p:txBody>
          <a:bodyPr>
            <a:normAutofit lnSpcReduction="10000"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latin typeface="Ink Free" panose="03080402000500000000" pitchFamily="66" charset="0"/>
              </a:rPr>
              <a:t>What do we know about Prince Pondicherry? </a:t>
            </a:r>
          </a:p>
          <a:p>
            <a:pPr algn="ctr"/>
            <a:r>
              <a:rPr lang="en-GB" sz="3200" dirty="0">
                <a:solidFill>
                  <a:srgbClr val="0070C0"/>
                </a:solidFill>
                <a:latin typeface="Ink Free" panose="03080402000500000000" pitchFamily="66" charset="0"/>
              </a:rPr>
              <a:t>Retrieve some information from the text that tells you this. (Chapter 2/3)</a:t>
            </a:r>
          </a:p>
        </p:txBody>
      </p:sp>
      <p:pic>
        <p:nvPicPr>
          <p:cNvPr id="3074" name="Picture 2" descr="Nitin Ganatra End of the Pier show: Everything you need to know about the  actor – from age, family life and Hollywood acting career - OK! Magaz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6184" y="817286"/>
            <a:ext cx="5857875" cy="3695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6851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56452" y="653873"/>
            <a:ext cx="8780504" cy="596491"/>
          </a:xfrm>
        </p:spPr>
        <p:txBody>
          <a:bodyPr>
            <a:noAutofit/>
          </a:bodyPr>
          <a:lstStyle/>
          <a:p>
            <a:pPr algn="ctr"/>
            <a:r>
              <a:rPr lang="en-GB" sz="4400" dirty="0">
                <a:solidFill>
                  <a:srgbClr val="002060"/>
                </a:solidFill>
                <a:latin typeface="Bahnschrift Condensed" panose="020B0502040204020203" pitchFamily="34" charset="0"/>
              </a:rPr>
              <a:t>Can you summarise what we know about the Bucket family so far? What type of people are they?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355" y="152606"/>
            <a:ext cx="2020749" cy="2195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378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24" y="488673"/>
            <a:ext cx="9528107" cy="6247939"/>
          </a:xfrm>
          <a:prstGeom prst="rect">
            <a:avLst/>
          </a:prstGeom>
        </p:spPr>
      </p:pic>
      <p:sp>
        <p:nvSpPr>
          <p:cNvPr id="6" name="Rectangle: Rounded Corners 3">
            <a:extLst>
              <a:ext uri="{FF2B5EF4-FFF2-40B4-BE49-F238E27FC236}">
                <a16:creationId xmlns:a16="http://schemas.microsoft.com/office/drawing/2014/main" id="{CCABB715-9E8A-4E3D-9D29-D0B213DD58FA}"/>
              </a:ext>
            </a:extLst>
          </p:cNvPr>
          <p:cNvSpPr/>
          <p:nvPr/>
        </p:nvSpPr>
        <p:spPr>
          <a:xfrm>
            <a:off x="8326582" y="28014"/>
            <a:ext cx="3761755" cy="675249"/>
          </a:xfrm>
          <a:prstGeom prst="roundRect">
            <a:avLst/>
          </a:prstGeom>
          <a:solidFill>
            <a:srgbClr val="99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Independent task </a:t>
            </a:r>
          </a:p>
        </p:txBody>
      </p:sp>
    </p:spTree>
    <p:extLst>
      <p:ext uri="{BB962C8B-B14F-4D97-AF65-F5344CB8AC3E}">
        <p14:creationId xmlns:p14="http://schemas.microsoft.com/office/powerpoint/2010/main" val="3633181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225</Words>
  <Application>Microsoft Office PowerPoint</Application>
  <PresentationFormat>Widescreen</PresentationFormat>
  <Paragraphs>21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Arial Rounded MT Bold</vt:lpstr>
      <vt:lpstr>Bahnschrift Condensed</vt:lpstr>
      <vt:lpstr>Calibri</vt:lpstr>
      <vt:lpstr>Calibri Light</vt:lpstr>
      <vt:lpstr>Comic Sans MS</vt:lpstr>
      <vt:lpstr>Ink Free</vt:lpstr>
      <vt:lpstr>Twinkl</vt:lpstr>
      <vt:lpstr>Office Theme</vt:lpstr>
      <vt:lpstr>Wednesday 15th September 2021 We are learning to use our reading VIPERS skills to explore a text.</vt:lpstr>
      <vt:lpstr>PowerPoint Presentation</vt:lpstr>
      <vt:lpstr>Let’s recap our reading VIPERS…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 15th September 2021 We are learning to use our reading VIPERS skills to explore a text.</dc:title>
  <dc:creator>L Withers STP</dc:creator>
  <cp:lastModifiedBy>L Withers STP</cp:lastModifiedBy>
  <cp:revision>1</cp:revision>
  <dcterms:created xsi:type="dcterms:W3CDTF">2021-12-08T09:51:18Z</dcterms:created>
  <dcterms:modified xsi:type="dcterms:W3CDTF">2021-12-08T09:51:56Z</dcterms:modified>
</cp:coreProperties>
</file>