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22"/>
  </p:notesMasterIdLst>
  <p:handoutMasterIdLst>
    <p:handoutMasterId r:id="rId23"/>
  </p:handoutMasterIdLst>
  <p:sldIdLst>
    <p:sldId id="256" r:id="rId5"/>
    <p:sldId id="258" r:id="rId6"/>
    <p:sldId id="263" r:id="rId7"/>
    <p:sldId id="267" r:id="rId8"/>
    <p:sldId id="268" r:id="rId9"/>
    <p:sldId id="279" r:id="rId10"/>
    <p:sldId id="278" r:id="rId11"/>
    <p:sldId id="280" r:id="rId12"/>
    <p:sldId id="266" r:id="rId13"/>
    <p:sldId id="276" r:id="rId14"/>
    <p:sldId id="271" r:id="rId15"/>
    <p:sldId id="277" r:id="rId16"/>
    <p:sldId id="272" r:id="rId17"/>
    <p:sldId id="273" r:id="rId18"/>
    <p:sldId id="274" r:id="rId19"/>
    <p:sldId id="275" r:id="rId20"/>
    <p:sldId id="264"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2" autoAdjust="0"/>
  </p:normalViewPr>
  <p:slideViewPr>
    <p:cSldViewPr snapToGrid="0">
      <p:cViewPr varScale="1">
        <p:scale>
          <a:sx n="104" d="100"/>
          <a:sy n="104" d="100"/>
        </p:scale>
        <p:origin x="144" y="336"/>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9/5/2023</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9/5/2023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61" r:id="rId7"/>
    <p:sldLayoutId id="2147483679" r:id="rId8"/>
    <p:sldLayoutId id="2147483680" r:id="rId9"/>
    <p:sldLayoutId id="2147483681"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a:t>Welcome to Year 4</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GB" dirty="0"/>
              <a:t>Mrs </a:t>
            </a:r>
            <a:r>
              <a:rPr lang="en-GB" dirty="0" err="1"/>
              <a:t>Rossborough</a:t>
            </a:r>
            <a:r>
              <a:rPr lang="en-GB" dirty="0"/>
              <a:t> and Mrs </a:t>
            </a:r>
            <a:r>
              <a:rPr lang="en-GB" dirty="0" err="1"/>
              <a:t>Lant</a:t>
            </a:r>
            <a:r>
              <a:rPr lang="en-GB" dirty="0"/>
              <a:t> &amp; Mrs Buchanan. </a:t>
            </a:r>
            <a:endParaRPr lang="ru-RU" dirty="0"/>
          </a:p>
        </p:txBody>
      </p:sp>
      <p:sp>
        <p:nvSpPr>
          <p:cNvPr id="5" name="AutoShape 2" descr="data:image/png;base64,%20iVBORw0KGgoAAAANSUhEUgAAAHgAAAB9CAYAAABpqadhAAAAAXNSR0IArs4c6QAAAARnQU1BAACxjwv8YQUAAAAJcEhZcwAADsMAAA7DAcdvqGQAAEdzSURBVHhe7b0HgB3VeTb8TLm9bO+rlXZXbVddQhIgkJBAEohmMMYF1zikOIkdxy3+Ay5xHBwHx3bixP6ckLhg07EBAwKJXiQk1CXU6/Zebr/T/uedu4tlWWVXxRayXziau1POnHOet542ikPCH+mCJEL7dXXo9x/pAqU/AnyB0x8MwFnTRMbIDv31h0MXvA2Wyh1ubsFrL7+IRCKGyxYuxMTxE6Freu6GC5jEBl/QAA8mk1iz/k288sC9SL30FHqSaehzL8UVN78fS5ZcicrS0qE7L0y6YAE2bBs79+7Dqicex/4nH8GMlu24Ot9BlhbpiW4La4KVqLhiKa69+SZcOv9iREKRoScvLLrgALaZjrS0YvXq1dj4+KMo2/kGlmmDaMjTsMXwIs2aTvXaOBzL4umYhr3l9Zi89Fosv/FdmDV1Gvxeby6jC4QuKIC7Bwbxwosv4ZVfPgxlwytYZHbisjwFCVXDrxJhPJSehDiCWK7vxnvCXajWbGwatPF0yo+OcY2YsXwFlq9YgSkTJ8Pr8Qzl+s6mCwLgRMbAmnVvYtWjD6Hv5ZWYH2/GlVEg6FfwSkLHw6kxWK/NRsw/GYrihTdzBJOMLbha34UV4TjIA1hPoF8yguiqn47pyynRy5ajYcIEePR3tiP2jgY4bRjYunMnVv7iF2ha9RSm9ezDklAWYwIqdmQUPBAvwfPOVHT5p0LzlkNnQKjQp7YclSFTAoH0Xswwt+KWwCEsDqWhWA7WDDpYZUXQN7YRM69ciuVXL8OUSQ3w+3xDb31n0TsS4FgqiV179+DZJ57EvmefQkP3XlzpS2F8UEWzpeIX8Qiezk7AId9s2IEx8KgeqI7FJyUJEWZFg8lqW+Yg8tJ7MNvahusCzbgsQKBpyNcNAqsyVN1l4zD58sVYuuIazJoxHQV5+XyaIv8OoXcMwFLAju5ebN66Ba898ySOvPoCxncfwfKQgUkhoI/YrUxG8WimHjs902D4xsGr+4eAFdfreKTAJtAUXNhGPyLp3Zhl7cD1AnQwA5HZbXFgdVzFgUg5SubMxfzFSzBnzhzUjatFKMAXn+d0XgNss1jJTAYHDx3CBtrYTc+vRmzz65ie7MCiiIK6oIIeYvdSIoBfZcdhkzYTSb/YTT+0t4EdSdVEInWYPJjZPoRSb1Gid2BFoA2XB7MooRnen3Tw4oCNLU4Q2TG1GDf3YsyavwBTpkxFVVUVQsEgdE0976T7vAJYCpHNZhFLJNHR2Ynt2zZj6xvr0bFpLUpb9mEGYpgTVVHs03HEEMkK43mrBm9pUxD31dPzjRAmAuuCezpEcBQdBpvDEKDT+9Bo78USn6juOMYxgsoYNnbHTKxJAvu8+TDKa1AyqRGNs2agcdo0VFbVIC8aRTAQhJchl66K4R857MNACCTC4JZlwTRNGPQ3UmybTDqNdKwX4aAHFdV10LST+wYjAjiVSiGTTUPz+NiIXqgqC8xCq1LwURReSF7kFt6WCthIU0LjiQR6e/vR2dmBg3t2Y/emjeh6awvC7QcxyYzhopDj2ldL07HH0LEyFsYrRhUOeqcjE6iFRwvDowwDexZ4VVGZC200a2YaCeiZJlSaZDDlMJb4+zCH6rtAtahdbBxKWdhOsHdTofeFC6GUVqB47DhUT2hE1bg6FJeWIS8/D+FQmIDrBETaSxsC3RlqDwUGQTQNExm2RyqdwsDAABKDgzz2or+jC73d3ejvbEd/Vyc6Oloxb+EMfP7LdzHvMbkyn4BOCbBp2Xjm6ZV47cVVKCwsQklFFQLhKHxBP/LyWPBwCLrO0MPvQyBA1SgcSyL8LLztgmhkpeBZZMmFmXQGyWQMMVYgzri188ghdBw+jPjhA3A6jqAw1o1xSGFKUENtWINKtddEUDdnAlhjlGCDXYNWvQ7wVVIVh0WxshYjVcWjJILgsB4232I4JqxMN8JGM+qtg5ijt2GmdwCNvgxKCLbGMvRlbRxI2jiYdtBCZ29ADyAdiELLz4cWLWCbBeDzanA0Lx08MqxtUMI1eNhaKWqtFNsG6QTseIxSOoigQT/AziLfTiPEkpQwNNd47+oBC/riK3H3f/4XiovHDhX2+HRKgNPkqru+9g2s/Y+7MDdkwheOIEa1YHl9sINRmFRFSdUHD21QfkGYHMpSkCNVAu1Qokwzi0Qig3QyjYCVgUUV47ASvsQgImYaRUYcxYqBaq+C6oCOPKrfNB2fI6aOt7IBbMoWYItZhia9BgnvWOjeQviYtyLSerYkdiREqYbicaU6a6TgZLsQyTahCm0Yr/aiQe/HJD2JGq+BAs2GV5ib6jVBlT6YtdDLI2XFpSyLTOEn04CaB4hoDnMlkaHyPCr/VukgqggxadSWOqU+47apFxHFwX+0W2heuAL/dPe3UJh38r70UwKcMCx895vfhufeu/GRfFZM05CgNNqWiSRLHKcA9TEZLKIUUmEB3iYWikhQinOcV6DbBIe/WeiwWwme1XVkafc6LJ2S6qUKDmCXlY/9TgU61AokPeVshTzeG3A5nS3LNNRSvydSWF7xvg1WLGulqeZi8Fr9iFpdKEEvyjCAanUAlVoK5ZqBqCrJdpPohKFcfs2bbCP5KaYv62iMCDSXAXp47LX9aHcC6KAWnKn14X35Gfyo20HP8nfjq3fdjSiF7GR0aoCZ8X9867sI/exf8b68LFal/Thk+AgWOYySF6HtCyim8CutkIM8VazXcGDCbMmVGpNwbb+tkhE8LDQTAe2yfWgxGWs6UXSiCP1KPhIaHRdPIVSdDhPjV53tIB6xaINft8h5QiLVrK3In0g2S0nGN+hfpKBYcXiYfE4SXjuJAI8hZHmXnasFnxWBEMrBK/4M7b7iRRwBSreODDVjVg27ycx04U+wEp/P78I9PRpSN30Ad3z1X+D3BnOZnIBOCXCSEvydb/0nPD/9Bm6NJPCV7gieVC6GL1DFCrDwyMDDwotkUcuSSy3GnlJkKf4QZ7LgUrWY7YWhBpBRQkjzSVMLskIB3hCEJqENVSC1kWv1JIkNZwndcpzflANImFlKL3Zb6i/yKp6w+x8Z1LbJpLxlSCH/BskZOa8QeGkvYR357Tpi1BhOugUfM36Ov42044e9NGM3C8DfhM/D9jsJCcA5r+gEJNKn6h4MSvceC+kXCfVVwwrNQDoyG/2R+eiMLGJagubwEmwPXoWtwaXYxuM2HrczbQ1eiV1MbZGF6A5fjCSfdcIN8AbHIeQvRdgXQpDqyUf51sgoimPkJPYdAW7ONkt4JRIoUAnOwqgeRUySAj/NWoB+S8jrR8gTRJhSFyYwR6eQHuQ1OXrYxoprwz1OBvpQ0uwMTJt60mUi2nBqVsvVaqemkwIsdsFLx8cQrqJNzePdHkotFQglVtSzjSDDl6AnhABTyBNmRZh8YVZk6LecY8WCHj/v1eCj/fUw3xyXuk1CLiXXuw3lhUPVBDoUov7Oe5L2pj9i0HlMxlPu0WJImaITmRgcQHKwB4n+bqTjfcikEkgM8O++diT7O3i+g+e7YKZ6+Hc7Er1tMJIdUIweMjdt+xDJK8SP6TXpbVOpaa6fw7Pi44yATh4m8coP/udetH7vK7jd2457ElH8WL2Rrt80Shu9K5JYH5OVSmeoVFkAL3W1RrucpeGVv12J5D26T9SJzgZIsXDyLDNnIXUvY2timaGnLd53IMDnaeNtNW8I6BMW7/dIQ42b3ActuRNBH+unM+rIKAwDHUQDGYRc80iTRa96MO5lROJDUV6KKlg0lOTgIBaXgQ8NleUUFr+D9g4L/YNk/bz51HKT3VeIvc6kWrE49QjuyG/DfX0Urxveh6/+8zcR8J68u1RU9EkBFiXwfz9+EIe/ewc+rrfgJ4k8/I9yIxwXYF5lLOf0v0Hbuw9VFfRzKZJd9PIGBg1WhnwQocR7sgyXbLR1Bt2YuawozvvELclxZnuXBx5Kdf1YxsrEfd/+LPoTfuilCxmKsZLnKs49ExJ1TLWJjlUIpt/A0it9WLrMh81bLBw5aGHpQh0VFXS+bAUe8uihJoIZszFpAuNeMoIwvjDEzl0WtrxlYfEi3XUoH3gkg/WbbWTyrgYK5smLcgCn23Fl8mF8Jq8NP+ymyr/pvfjnu/6VTtZZAPjHP/k5Dn37Tvyp3oGfp/LwfeUG2GEBmBfNAShtj2BG7X586IMR1I5X8frLJgYHHCy8VCPAIo2UcVZo/z6L4Q5QM07UsUg5n6eqXvuGicNNbJSrPDh0wMLTzySxZU8AifDVUPJnDwEs6TwiAmwZGUSTz2J+7UbUjWeMWuShJCuYNVXF9Km6VA2WRSeJRXe1GZvZ66UTxQvEDDS3SKUcvPyqjGdbFAgFkaiNx5+2sKntSiiF81wTlgO4DUsI8Gej1KK9GrzvGjnAJ7XBLrFgEgLIf+6fQ//Kyw1TRXm5jhtuCLDAHqxZo6C8zIuPfSSIBYsCaJzix4QJPkxkWnpVAFfw3MQJfkyZzPNMDQ0+vOfWAMazgX72oE3HwYP3vSeAMdV+pLN+vkdqeH6SxVDGUqO4bJEfy67xYtNmC929NsbWMZaNOWjqoCaLC7i8l5JsMUzMUOgF1M5uG3v22+gbAMqrdAzGFJSUa7jkMh2+oLibYWnhoTdRDtjoeZSoqO4gX0LUQJDtPzIf5aQAyytseogp6VrjXwodK4VqWa64kLtBfxDj6xTUU3o3bzBcZggEFeyh+tlPiezoElvjuOo3Q5XQ3ePg0BFe221h2xYT7a0OwmGqMxr8KdM1RAsV9MZowDxRMq+U4IQK5vdINjQ6lwmzEIeavWwTizZXQSc10YM/TOMHX0riya8n8OO7krjnxxl0sc4++iabt1n49++k8Mt/SuDJr8bxrc/F8cA9KcQS9JBZzT07s2jtZr29xay7QCM9DK4QE1i4XZYBj4JoNEzbThUwAjolwCo94ITjQ9rVlASYAbyrMinZGm1qZ7wC2zbTueins8UHthPk//xyEg8zvcJKfv+rCfzsoYzrhHlYuEdWGrjrzgRe+locv7gzjm9+JoZnHmYYwFxbmky8+aaN7lgx9EDBELbnIcAskvSTw1eG59YW4IEH08iPkOHpZK1ZbaJlmwn1gIk22teXXzcpsWwr4nG4xcKbW2w0H6AkdwL97Q762m2MH6ugo8PAT3/OZwbGQA/mU5hy9c7JMcWGhlukWiXaGrWlRB8joVMC7A/4YRFI8YV16mXpqstdsVlJDaZnLB57IR8vvpLBzJk6TFbyIO1telAqDAz02zh42EKKv8Ue9VA9CZhpVtghV+fnq5g8UaNj4sG+vQYeW8l3Sb+zn/w6wljvd0/S1CybrxgHOurR0+fBR9+v4e//IYBPfDWAW+8MYtoXQrjta0HcfKMXfjaZRcVXP07Dn/+lF1d/KYh5XwjiI18J4rO857N/48e82Sr64h4krSKaeHpmR3fJDjuaBF0mKFiW9KCNjE4KsFBexA9fQNAAgox7VReeHCn826E62ds+hoxg488/4sXffi6Av7krhOu+EsJl/xjCn7KyCy+m08H7xdlYejEb4o4gln8tjHd9NYS//qcw/vRTQdx2i49Aq4ilCLCST2eErXJi/+88IAkDFQSDHkxv0FFZpiK/QMHMaToWXO7B/EUeTKWzVUNvmiaTbSVSDxQVqricbXDVYh2XXsTnSnPdndUVGsaOkfbNwHFHJo6SUDK69I0ZDCtj5CthrpHJ7wgA9npynRMitxJkK5RlF22X+FqWpTDPwqQ63sNa+P20x7UqZszQ0TBZR2GU53mPvEjMSoDMmRdSMWmshqmTdJQWMQ/a3wxVeHUlK1pGXZFN8BV8yK3F+Qoy/RAaTl3N0v6yjGz8VJKaKe0gFbfRdNDG1u0mmlul05JeM+udoPMl5159zcSO7RbDSRtZw4HBZBE4h76O25vvus/DxN9kdPF6pF+C0RYsnlKHVPip6JQAiyqWbjFRltJ1KbHubxCBUFXD5U6T+sOklMoar64OGzu2WniLFeln2CQTE3Wq5F1HgFfeNPDa6wZ27rQYAkgIwWepGMIEvqiYrEQHRs7l6Jj3nU9EjjUdP5JJYXSCTUVnsB5vMOz5xRMZrHrBwAY6Vm2dNhKs5+EmG9t3mnjh1QweeDyD19ebroB42C6plIV4QoejMvQZcrDeJnrMuT5uwZ4hJhtbIB8JnRJgmXHQT5aJuxxGu2qZLucOXWWBVFbK57r/4vTKnPFOes7PPJfFcy+lsXWPwZCBIUS/g36mw0cMBvdZPP9aBvcxsN+0zXbjY5WxgHQGDMQDUOhBu1x8Xqto8aRlrDaCpi4fkgQoTFV84JCFZ17MUiAsTJ/OuJi2dcdeC48+mkUqbeGySzXMmSU9dg5ee8NklGGT+RUcooPZ3BmE46GDJQC/XXX5MTTUyP/lnUGazN8StBPQKQH2B0LI6EEM0N54VVbKTvJlIs9CUkkPBjKljOuIEr1slQXYvsPCTgIbLXLQOJWxcbWCp+g9//KJFAqLbcyYTsdqkoo0xfYFaQxR4Xx8AyV+x8F8aL6CXIV+Xcvzj8h8goOplWHznkLs3WdAoaqWjh3RZpWVOqqrVNTSQ+7ps1yJTWZthBjeSyePn4LgIVNLSDkQy2LNegPt9KA9foZIw04VSaDV6K0WKIY7QUDG032e3EjTSOiUAOfnRRHOi7gvkhkFOm2wTMUZtg2ariGt1GD9tgK0tqd5L+0sOVkK7vOpjP9oc/MUbNhhYuXLFrLUBi6gzEHscXEJA3deb21N46XXVQyadfDIQPZQX/f5TOL4SDi3v7sBD/3Kjx0b45g4wcGCi73YxHDonh8beOBhmqLNNnpbgddetnH/gyYeeMhC0xEFl19KlOm0/uz+OJ5bU4xscApURg85r/nXpNsmCjQKD6VWJgXmwD9LEiyTxfy+3Fitn3eLI3U0iTSrgRJsaZ2KHz+gYd9bccymaprW6KEz4eDen1v45aOMBQ/bGGxy8PSvWMmHTDz4sIloyINrV+jYtTOJH/5fBuv2jIenYGLOxzimkuclsYy6TjtMYJ7auAD/8I1S/OJxC9OotcSfeGKlhSeeZFy/h1qLwpE4CLy4xqGmAjWYTuEB7v6egv/4+SS0GkvgidSwPYcB/E0S8ydmso8CIqNvZ02CBcKMdLPR7lLzMEnrHwUyK+nxakjoM/CT1Qvxma+V4NU3LMyZQdtMh3vVS6zQmw5q4g4u1my0H3Kwdj0ltl3BFZfr2L/fxGe+EsH9L16GZGjRO0Z63yaWVff5kQrOxatHbsBd/zMZa9c5mDVFYXShIkVA/FTbc8IOIhRYmV9VxMihstzBE8/aeOi5BvR5VkAvaKTtZQsfJ/YXh0rcHsEgq/sRihby7AigI53yLhkBktkXcYJMl4pGQXosCMDRksxCad4QK3kxXjp8Pb778/HYxzBhfC3tNtWwWO3qAAN92h8Z9mUdMa5GpQdp4Xv/68Pag5fDLFwCPViSq+B57Vwdh1gPnXYxWFSDTmMmnn896tatiDiI8zjAKjUZdFZZLRlFyqPkxgZMbNwRhh1qgD9aLJmw3sdqLWljwmunKVi5cCtAs5cXCbtXR0KnBNhDGxuksRTVnM+7Q4SLgdDQ1aOIoEt/a7CwGgd7JmPTDi8LYrkjSsKT+9IKNjKcSJqK6yxUlarYtZtO1YEChMvqGUIRedoa4aGzQtIaw+lYOvraMSbntImAakoW3kgx9jYVueFieRltJuP75hjwRLeKpgHexxCypJDtwKijo78Q3mART0q9f1tyhURy/U4MRZqJBB3dxCib6NQSTK0h21nITL8A7/bLJHMB4jgt5wgnUw0byMfB5jAK81kZlt9MOticUPBqTHUHxKnRUFsrY78WUnYpVRy9Moua4aQk1To25UhCBpnDJK64rXgZt/voyFHzMFkOVYjqpfqTWIyVoQqxeU6uS7IdDzUK7+F5uSc3F+rouv32+45XdyGHTO7xBdDaX4amVjpRl9hur9XixTquulbD3PmqO4x60Qwbb+1V0B2voNdMaTwBuMMkrliARZc1WEnGxD6PGMuR0QgkmA3ij2DA0VzvV7OSBIPpuJWU0IEqxVOATXvLMMi49torHVy7TMP736vhfe9TsXyZig++R6WDlcGazX4o4fpc45/QqeJ7hoCRlJvakwNFZiCbtgeZrE6JYOVjSWQGO2DGDsIe3A2nfzvM3p1I9R6BkU6IkCEdH0S2/wCsgR2w+3fA6DuI1EA7nx1EIpF1Z2VkTZ2MwXozf2coybxRYR5J7oD/8epP0yIDKhnfRDz6ch2aWzRcfxWw+DKapGpg/hwF82dRa+1WsGp9HZxwI1SZAXAKgGX8XCTZS0etKD+EgmKR+pHRSQf8hXoGM/jnf/wX1Pzqe7gmmsYdvUV4NfhueMJ1Q0OHx5BbGEpSogkT817CgunNqKlyEE9qiFGK86IWMjLQvT6ELc1zoBbNO6Fz4TYii2dkDTa69L+SH10bLfbIoF3K0HQkENAHkR/oRWmkDxXFgyguyCDkNeClNomnFOzc58HWA6XUjvloqOnFlPpuhIJZZqOwTB50D/jQFw/yGEYsFWV8HkbazoOhyIC6AEyZ5nsJPS1REl5/EFqoUtjZLctvkKh8agEj1Q9Peg8KQ11kLB2DyQD8XupnasB4pghOaDw0v4yYSX1OBAHzYf4lA8/i7vBaKIaJn5Y24NP//n3MaJg1dM+JSQb8TwnwYMrEXd/4LsIP3o0P5MXw9f5SPOm9CV6RvOMBLMRKis9txHugZZsQ8AwiY/gpbQy59CRM2uGspwre6Jicaj0BB4u0Oql2lHneQHVZgtJBbrdMPmMiL5RFQV4WxYVpjCk3UF1uo6xYxkoVBBjPSYeDqG6pnvSi/feP0ti23cQXP+1nGMN8iYtUXLpI02kyQoLhTDfj1T6gq0dFW7cHfYM+JDOywIt+A5nF50ujvyeFtTuq0KXfAE+A3pJMxj+WhC9BJuc7TIOMoeZWKYgUulcYWrnDgeKsnrT1BWALpb1P4Ft5m5A2bDxcMxNf+O73MamuYeieE9OIAJbhqe/85z3o/n//iI/6e3D3QAF+5bmO4ExzJ9SdmES1ir2jtyzSx0BaxjIt6nmZtiJCK3O6TqSaZcZCKqOh0F6DT97yApYupn2XPtmh2wVEP50C8V49TNKlajIkkb5gW6bKDNVKepuiBQoef9LAmxsMfOoTfgTpiWboBLnXWQ5pfBneFV9DBFBeIvPIjKwsvxm6jxc8PgW9gza+frcXv9ywHP6SqTxPgE/YhCLNLtok+UcyF5LfJ3rmaFKRpb8zfuBx/FveZuwjE740YxHu+M736aRWDd1zYhKAWa2Tk3RwRCO0P1rO7kRVE6oM9Lo0XODjEStgZ917dd1kPgYZIk0nzMg1ihtuHR9cIZsaIJsaQOOYw1i6SENNTQQlpUGUluVSKOKHQ+cpndExEJPuPtpgOnCGzH8S6eTrJcnvVALuAEg0xDpQWRgEbfg6FYI7jJlMO/QZZMKgzEChhsky4te88AX8VMl+d/an2OKSIh8unp1FWDlEDznDFpB2ORHJS6SOkvjbPQ7/HgmJJjThpykK0rcZlKk/msddtDZSOiXAQjqdrH6Zms4WKZbFUlQbpxD8o0gqOZTcP4f/zv15PJKpOqLGfU47Zjd0obBARXyAdjzOlHCQIJApAiJgSjmEzaSnR4TFlcBjSK4JydCcjOEe7x45JfdJkqJR6bjzqWT4T4YyM/wtjGAxj5lTHYyvaKWd7XWnNJ0zYkEVRhcBpPhTBjbo9Pp91Dojf+eIAC4sLoYdCLletPSJarJcZYTjkadFVOuy7LQi2o5ZjRl4qYLFfokSkTQMpKhfOQq/yG+Zk+2lFzt8TZKgNXyM07kzqL7l+tEkecoomHsfSUCWvyUNv2v4GZlAV12lYU7jAHSjyV2k/faD54BkVkshY+AA27ubJkj3eeg8jvx9I7ozLxKE4SUfsXJBeoE6PUk35ji2pc4CSY62zZAsE6PH24aJ9bL0kjabJaWmdONyIflbxpjlKIBIO/f22W5oJuekx0iO4sNJe0hRZe5xrsS5f4dJZjuKehcJdcF1fTlyBP8XkI8mUfmBgI450wwU+ZsZflG6RtaMoyZ3kJBOXITeu7whzb/zCwtYb4ZqI6QRlSzgCyLtCSPBRiyiNxkAY0oaf8rK0B1nkYiEIf23ahtmTe6mepZ3KLSRwJbtFg4ckiFKUFUDa9fLrAhaRjo/Bw+ZeHq1gSdXm+4cMLl3207LnS3R1CxztRmeUceJ6h/mS5cB+Hv3bgu/fJzPHSLAzHvnXhtPrDTx7HMmuruYv3S9DZFoEulqnTRewYSqLliiphkWvp3pWSUVqpVGqZZxZ3MM0sksKCxyd1oYKY0I4HA4DC2cjxhrJjY4SidJhgxz1u/skmxxJM7L2OIWjKtKoKUtN9Fs3z4b6zYRUNpgMUGtLRaeXJl1ARfPvK3dQThfQZq28q1dFh55IotfPmGgrcPBrt0i2bS/LC+zEr3nqnVJIunSb9HaJT1wPPL+dW/SKeS53n4bL7xioIeaQRfxd58V5aW488HnNA7SAWom09BTE1VxDkhzUoioBtIUriSdvvyiEjLmMWrlJDSiUhVEwwgUFKKLAbt4cyEafdv1pM8ywMzOshgjWgOYMb4dIZ9FgCnRVIuHDlIaKYFlFSrSVKetBLSsTENrq00pBg63OjhwgLFwEcubL3EnvU6GFTveku5TmhnpSKf+HYLYfZcALM5LBfOsqsidaG61EAoAV17pwQ03eNypNjsp4W4P3VB1xRwEgyrmzDBQETkCMx1ndnzJWaVcDK/ZMdpfah+qDsvnR0GRrOofebuPCOBoKIhIYTFiDN7pxyBfSdP7PwcAszgSx+Z5OzGltteNOyNRgkWGjdFB6ieQGXrSh5ptbNlhuh32+wm8zHkapKp+7VXT7SYXtS6D7tMbdTxDNWtTF5eXMmYmSGJDpdzDPqJMPwoGKcmsWF+32zeFfr5DJusXF6tU/1SNIv1D9wtJHja12cR6FY1ju+CkO10/YaTTaEZEzIuQwmvGUaySuZm/QwcrL2/kI0lCIwLYH/AgQgnucDyuE1KkphhH0AieVXLFCSZjk/L8DtRWpdDXy9OUFgoIYpTaKZNV5FMNt7bYmNaoYdlVOioIQnengwVzNdxyo4dMkVseMnG8itkzdARCdAxDMqGPDhOFzMVJcBjCQoDzE9zqMpmBkpu7HAooWPlMBvfdl0EPbfAYes3SOSMSLyQ4ii0vLtQxe0qcWq2Ftl7U9NmVYhm8yKMwlerUUjTCSjiCvGj+0NWR0YgAFvNTUV2KOD1pldxbQaOv2QNsLBGHoZY6U2KryfodxRxEXXkbaseQa7MqtlNSuyihJUWMhclTEgePr9cooR5Mn6Jj6VVed+L8FErr9dd4MYugjhuruffXjVPxlx/3omGCjmyGALnS+5sk6lZQnzZFQ+NkDfmMuZcv8fD9mhsHX36pjglkFnHWjiZ3FiUZY1qDjTFFbXS2BsksI2rOEZKsTmSIRGEqop/QzffrkTxEmUZDIy5RRUUFTH/EjYULafQ9ViwH8FlSS2IdLYPSpvWisbYPFeUqLlvgxZxZMrVFwbXLPFh2hQfFBKCqUnWlLUubnF8IFBNMsbN+niumei6glIuTRI2G+rEyQE5wBBDW1i3tb2Ll/inrkmWNlIRHeXz+ioVe3HqzDzOn626YJVHh0STSLIMV9eMIcl0XFKODoIuaPjsgu8bCSqEYdOQUG8107AJFBZTgc6CihcpKS2EE85FkJcopxn4afztn0M4KSYUseqMl4Q401icY8+ooIFiTKJ0yaU/AK6B2krhUpM59NRtZuhplPraoWul9Eod2WCrlnMS40vACuFwXBnXHN3jtaMrZ1dxvN08CLUmkWO59m4+Pes5io+fn6ZgxOYk8TwvNS4ZRwNkB2H2hnUIFJVje32xpKKysIrOeIwkuLixENlKIdlNFsddG0GT8Z7P2I8/ipCTq2aZdn1DVgUl1RIINJd2EsmhNAJMkALmNzVdKDOsS20FMn7SHgOgOGoijIJd4kBjZHUTguXQ2B5hcde/VROJyv32MdWWoX/6XMV0Jn9zJDpLkeXmIJOGSvFsmoKgMGT1eFdMmWwzrWulN97N8QzeeIUk+uiUOVsrdsqlX9aKiagzLJkOYI6cRo1NUmA9vSSUOGSoKWOECNQ7HEkfrLFSIrSdeaUCl91zXzhiTxSKK0pDDSRpbNgUTktFFmdAnYIvXLKpa/pa+aumRStBOC4lk7z8oC8xzyzClw0IqLAwiHSTdPblYvqMTWPsGY+ZWk3k72LPHwvPPG3hrp+nm2domo0s5kLv4jJyTCeuHGIOnUgrGjdMxbUIPzVZ7TnsMc8PpEgsoJfaa/SjTssgKcwd9qK4ul4u5e0ZIUt8RUSTkQ3FVDZosD/IpDVUaYz8W4KwQnRPxnktDrZjZQJdZ8aCjg6CxUWU9cYxhiqyWOESgxMk6cNhyY9N+giSdEfv32O7WEQcO8jfDJunJEiFuaXHw6loTzQRI1K+0u/RUSX7rN1jYzhg5Ebexa6+JNfxb2CIhkxH4zB6Ct24j79llYf1G5tFiuQMcMuTYzBh85SrDXRoqDFVIjp81JY1CP6U4m3YBOjOiL0A7Ebb7UK0b6JNurLx8VNIPGi2NuCSyM05tXR06ZV8rtla9xlDJ6CafCUedGcfKmjqH8d74ylY0TrKxYZuDn96XRUe7jZYmAkbQXnzNwLOUKllQ3tPn8JyNN9jwb+2WlfIOUlS/AwSulzyXIWM4VKX791tU88AYOlp+r0g0PWnWWDovBimFohXEOxb7LoIncbb0Q8qcsWJqEVmlIc5VflTBDjJUExlGtIJO1Sw9bI7uQKMnLZvHNE60UV/RDifTT9PFjM+oTfhe20DUGaAwmWijdlKixSgpPvUY8LE0KlYbP6EW/cEi9LPSE30m/EYXCyK6a+iG0yLhVtpApQ8zJvXSoVKxeatFyTNwiJJossH3UZpklZ6s+znI36UlDFuoc7dstrBpg+naSNHeIqHiORcV5uykrEnWRI8TfLkmClkcqCJ6yZMY+qTYcDv2ygo/gk7N0MJ3CJjiqa9/g+EZmWkcmeOi2R6qZeDl10xGE5o7r1lUviyqSySkqxQYy7BqxsRe+CBqWjy5MwPYsZOoVAYRUR3sy9KZqyxHYaFMrx0djQrg2hpyUEkF9lMCxrEh8y06Wq4dHlU2v0EyoUymtYj3PLMxRRunofmIAGtj72FKCTXH1rekV0ljwylUwxa9a/oB9KgXL/FgXC3fzXtkJEgcH1HbTc0WujqYB6VtDGPi/Kjck2tziYX9dLwqyhhqBYEmqu9YDKjm3xkCLR0qpcUS3+quLyD2tpiAjh2jkrkshikaQhG+n569dFcKZ8m7Q2EPy59GabiF4Z6M+0ib5HyBUZEUUlS80Ysx2gAZhh6048X4hikIh0bnQQtJKUZMxYVRFI+txSGqvUo2ZpXaB9vocwcITpdkTazM0qwvb8O4Ktq3ZjEFGm66kVUTqSNIMv1WOi0mTlBRw4amv4EKSvHs6RrmzNYIBMtGUMbWqCgkGDI4n6EFkflZIl0ixMIEbnMLyDxkadfiZIY8xr+NE1XMm6MjHFRcSZVJ+UsX61h0iYaAX5Z2OpjSoOHG6zwEn1qCec2YwvAtSLNAp0scMJmONKleQV1ZO1/OdqHmOV0ptlhgL81fDc1glgwZ9/pRP348owOqqlHSqAAOBQMYO6kRhy2/G3xP8CThuDuznV5FpLWls8Bn92JqbSfyI/I5HLBxPfjALV5cNl9FZRlw03U6pk5Wcd1yHQsv1d0QppaSK2xVWaGiupLAUqrLXNB1LJivo5QSOX+Ox+2ulNUVjpnzFgRdiXnl/rm8dslcnYyhYEqjdKzk1K90rMixqkpzVwgKgHlklgXzdETCYpcdzJmpYdGlHjJ9bjKCSH9FBb3p8T3wOU1uTD/K5h0ivo/hZ9TpxgSvgSMSIVCw6mpHb3+FRlUCD++ePHUqWvzF6GWFGmiHPdkOtpnY4dFXRhhcJrcVhttpfweRn6+jdpzGRsuNzUys11BVqbldj9LZIdskiFQKhULDMSzjRUqUGEWRTAE/SKkUBypKhikrzS2fESmW6y7xh1yXayVkCgmVxGxKGOX2Wsm9TKLiheQ9bhzOag7nI/F1mZSH9lyuy/ShYFDD7GlZVEQOw8rI3PHTA9gyY6hyulDjdbCNFjA6dhwqK0+++feJaNQlmFhXDbO8BvsSFhr9JgqtDtoc6rXTGC6TvlvHTKC2rAWT62V6aU7apAVlktxwp4E0rHizshWTKxhD54TEprqAyG/+czQQEmYN90TlxPfXJKckdhYv2u3FYhqOreWaexxKwyRMMPynvMftJeNRSJ6Xoc7GiR5Mqu5gCNnFZ+Wlo2tiiSiUbC8atD53aHa3oaC+YTo1x8gnux9Nowa4qqwEFY3TsIMBfgXtcD3tcDbTRS4+DYAZTugMBaaM63T7nrOsjDSU28Du9d9Mw4MF0mwiNb/uAMklmWojR+l9kmvDmLogSRo6Mfz3cB7inEkYRQtEm8sjbXyASaYICcPJdclb0tt581lJbn65g+tsFRfrmD5Zdn2WiQDkmOGbRkSsPyvpM9oxzZfEIB/vCwQxZdZ06DJMdho0aoBlfta02bOxS4lAYavPCcTIcW1uwUZbGfkmREGgEzMnxeAP6K40DTeeNKZMPRKPN0jnR5KoZTm6i8tFDTMGtameLT4g6w5kFxr5W7olRYXKOK9sUCZxrSpdjMxXVLiPjpN7nnkoPJ+mH9BDjdrS6+BIt4PDDI+OMHX2y6QBhkJ0KrO8Rzx6iY1lTw0/n5X8pTzinOXew980M3Nn2aiIHoGdjpOZRtHEik6mSKLEbEGD38CeOEPAygpMmNDgOnGnQ6ec+H48emXdFtz913+OLxpvoV/34FO9UxArutHdet+dzD4CkpUP6aSBudXP4V+/sAUTJoWQZlzpajwWSdSldNGlqGJlPpZ4skmGLAbDGOlRklkdg4PAAM/lprPmJFMno0t/sdjqkhJqGTpgtXUqdu+08OhjBj70AR+KqC0O7LHQ2WKjp5NhEr3phCTJi0wmDOZOpBeNMCTBeWEVfhlt4jkBM8TfsoFuHo9RAi37UEoMHuZ721tT+Ob3fNjceV1uQbusYHhbzk9MspVyKnEY12cfw+cK2vD9JhO+W9+Pf/jyN+jkyZrg0RGhPfXKhuNRV38cn/vk5zF7zb1YXqrjbztKsT54I+1ELdWozPQ4FTG+VTwwEj2YUvBLfPCmNoZCQfTKbjQx2+UR2dDUIJAgsNmYA53ZyqqCdpp7aS+dYY6XSmMyHRGZJyYdH9LZEedxZ1pBK2Nmi1JcWEQvmwAPyPl9DmZOJPA02j0HbWR40qKXSoeamshBPtWvsCcFFP18x8oBYDeZS3YXIn4Yw/xqyEC27iBDVcPXoFvuFUdPNIT0dRNkWRt8qJUhlP8qIP9it748KxU/CZGh2CbKwDp8ybcac7QYvtLnxfu/8U3cesuHWAYWbpQkAGtfIQ39PWIK0GAdaO7CxldfxvKIiV56NW9m86EExrpqMFehkxFvUjV4jBZE2zegc1MGG16xsHmNiYMbLBzZakLfZ2JGp4WpvXTmCPrMjO3unreNwItzI92RRWzoWxmXLi2gRx8iSFGgmgCQH9zlrn5KY2XSwsQuG11HbLcrc343tcaABV+SjEQvOUhAKqlur2Aes+ipj6F0TqApKKBaP0gmSbJCIUqxLL25OOrgT0qBSyIO5vL6XHJYgAwy0MeXsWyywjvFd9m9DMkY6iS9pbDZJrmZHidvE9lBMGOmMTazER8MN2PXQBb7qsbi1g9/BOVlNUN3jZpeOS3FLg/Nv/gi9BXUoDVl4tKggWKrlV5ugtCNhNPEmaIEWv2YpqdQQzXso+iV06ZXeRyMI0hX0Gm8hjHw/GIFM5nqCxibhoFyqsMCqsYQpSlCUZMRJoMSJkm+DSGFk3AuRGmqJugLSoAPjXHwbh5nhBzcyDwvI1NMY36lBFM+SSf3i+QKY4gGoKIgHIyD+Y5KpjLmVcpyiX8gKlq2ZAgSdHl+LkO6hcz78hIHS0sd3FBp472VDhaEHXjsND3vU0lujiyxv9kuTNOozVQL6+gT1M6ei5qx44fuOD0SrE6LGiaMQ8WMeXiFaqzO52CK2gYr3ULVe+osZXKau3+yNYCpQQsLizVcwXj0BsalN7Chlhc5lEiqLDbyIO2wzMfuIwIxOjr5bOUxlLoGvnMBAZd900RaxdBI2OqlxEkPoqwkavBTJYvzQyaQOU2tjCn76KmLka0TCSTghTLPm/dL75QImSggySfEcwt4fSrfI+BWUlvIeLF8SkjMgbxTypVHfr6MdvdaSv+1+QSYcfEN1PkzWDafI7NPyb1urichSrhMzwlTo83z9aMvbaDJH8aceZchHB697T2aThvgPHoWly1bgtesKNL0hq+gN+1PHSTHsgVOYS/cjgV63X47iVqfhUVUeTeycRZFqP7otMwluEXMYqifwW0ealuaMcfdN5nOKmj6MSXoIML7ZDRtmATo9JDnOlYkkMywi0z4BoFtz1fxSJ+Cg7TjUT5XQQ0QIvgClMm8BUD5T8onk+zka2NFlFapjZf3yWCFy0xu7rmjvIk8JDszoJcqnRYFXWRGiZn9Fr1AK8UKnApg2dp/ABOcw5jlS2MDudpbW4/pM2ZCdrU7EzptgOXDi/PnXwR1wixs7cvi0rCJsfZhpDPdLDBb/5REoFTblajX2OBvML0aA9bx2EsekcYbTi6xjWS+U5berXTlixbwuYkNrDqUQtpTRcCnVFLaGqjGx1JKdwwo+FlSRcFyHz75eT/6Z3jwvS4Fbw3SAWPbNdC5GuuTj4uQ4RSTeVmUXgt++vMBHvPc/aloW0VqyT3S3PJOL98tzphsLSVlWk/t8EgvUw/wQK+KrSnVXVmpUk2flFgnYWRPugmX6s3UaibWZbyYtXARampqh246fTptgIWqK0ox98pleCXpQYFi4zJfF2OavRQ0svEpVLV8/tHLBjhEh+nJfuAZSpl4rWsIcIqPi4QxMmFjOzzKchnL1Q7yzT8vHZgAYU4aaRxJZ3AgmXXTHsZULZksqrUMZgXS2N2fwU/pjRXf7MGH/8yHm1Z48Vd/F4C22Isf9FvYREdGZkxUeAwczlhkMhtvDqV1cV7nsduQrRsNOk0CVgaGmYFl0trztzhSskY6bhroyRqI0dns4/3dRpYmgWW14lDc7S5ORhqdqyQqzb1Y6B/E7piFvuISLLhiMcOx0U2wOx6dVpg0TPLka+s249uf/AT+PLEJ/lAIf9dVi6b86xH0l7BhRHH9NslO8abRhxn99+NyZR+aTPkwVu5amMK/iPUSyaIgg06wu+itnZK+JqGj0/ZSemUzTg98uh9JNpBsWJ7bt4MH/heWr7KRAXb0pBCYkMDn/k7BlEl8JqvCpop/8eUsvv1fDqL9EdQVRBEDQzTKbFo2bHmb50VRU21TAnWCyKAOYb6tXDdRqhq0rwScSlu+j9RDMFtYVcftapPn6C+YFnYbfvQUXg9EZvC01OZYkk4aDzLx3bjVehJ/ndeFHzSRma6/CX//1W+grLR66L7TIwmTzghgod6BOO76p3+Dcv/d+GSNim/3hfETZykCBfMgn97JVfoYEjCynSjvfwpj0UOA5KsjjHWlSXn00e4ECJ6leHlNdQFIOH7E1RAMLepuhJKCz/1ymnxH0HbB5dOsiYCsintG5rKMFMpCHZha047CaIxmRb7B60VrdxC7WsvQZ1VB80TcDgZH1XN5uPCQ2Czyn0bNIV+YkTxlz0jRIvIBL9WSxd8W35mTYvnErYd1HXqafgHVOtnCCoyD46Gbzbx+i/i+NPMpH3wOXwuvo5pO4ftOKT5217/g+hXvgibb154BnRWApaN/1Uvr8MPP/DX+JrsNRiCIz/dMQmveCgQDRXCs40kxm5EN4w41MoyQ7RFcdNzmcehQqTDkA1mEXOCSThFZ9KwKAFT9Lgjurbn7XR9GqjGURU6G+KT8piRlM0mqypQLhLtLj+Z3tztSdNlGiXfzOdncPEe5PHPHHMlfuaPIdO7v3EDCsMTSKePx6KYUC5Vzj3juuE2ck95s4gBuEemNtOKelgySy27CF//xLoxhDHymJACfkQ0WkkacM6MBdUtW4MkBDyZQhS31HoGS2OP2NR9/EEJ6shjI+MbADo6D4R/rfnff9OWOir8GXm8pPN5CHvPg9wQZ/ngpJYxb2ag5qRJJks/hmVSjBh0aHillchw+L12E0tDeQBh6qBRauBqecBk8gSi9ZM297j5P9evuouMmeW74mEtu3kySr86jfGjWS4fMS6aQrY1ETctm6XS4305v1/p42AqRWQ2xvdm3sCzQhUNxA/vzq7B4xfWoKK8cuunM6YwBFirMj2DZdStwsGIqdg8YuDHC8MfcQnUocbFUVbj9WBLJITBUpaLyXLV31FF1QZLjrxvanS8rKt9NrhwNpeMRz4t0kiFc9Uq7qVFF0w93AWX8wus5CRwd5fL9dTmOSq5ED6W3z/12/qKF3Am7qUO4XN2NCXQKn4tpqLrsSlxyyeXQR/hFlZHQWQFYpHj2jEZMXn49nor7UKXbuNbfBm9iOwz5xu4p4uIT0/EY4zRJ2nm0WJ4jEpbLZmMYa2zHtcFe7KfnfLC4CldduxxVpzE19mR0VgAWKsoPY9m1K9BeNw/re7O4MWpiprMTJrk0165nEazjkuQ/nKRaw8cTJGG6o5OrVI89dy7KzLiXfocvvQc3ePehRjOxKuVB/RVX4tL5l5zApJ0+SW3PGs2a3oCL3/1ePGUVQTUM3BbpQUlyI7JGjG86e2rnt0kAoRfM6shkt5wzJL9lfw8qY/7jJnqEct3mb5Pls5jkaDPMcSTG5tHMyncURIVLWHO2AR4yGJkOzDE3UnpjWNvnoGnsFKy4+RaUlpxd6RU6Yy/6WNp1oAnfvPMrmLTmQbyvXMW/9YbxMK6Alj/P9YKPHw+eLhEA+Z8NhlSzm7d8QMq1fARSvoIqMzzcdzJlDXHRZLe9DO2xhHC5LGRqj6iZQICswoA8m+G9Fnk/OAlOYLg36Sw0E6UzYxkojz2POwKvYwx9gbtjEcz7q0/jr/7iEwj4g0M3nh0SL/qsAyxh00OPr8L9X/ki/jy7EwURL+7sKsbW4DXwhyfxrXRuzkZjCbHBJNyyu55HMLUWl871orHR427bIKsd5l+kobAgN+dKpad7uEk2THPQMCE3E0POy8yRrTssHGmy3W8ZySK0x55Ku5u42EVXwim6nMUVRSdscyZE1UxuUmKb8THlWXw0MoAfdjhovWQZ7vza1zG+jm1zlumcACzU0x/Ht779X+i89zv4bFEc67Mq/mVgAnoLr4PXV8y2OktSzFDHymYQGHwa8+o24fIFfowZo6O93UF1lYIFl0pvF+NNcZh5u6xJktkfsoeHTN2RAFqWo8oyFFm1IMtFZanprr0ZvPSag5bslVCK5hMWefpMmonMxLDQSDbhstRjuKPwCLaSAR+I1uMvvvpVXHf1De49Z5sE4LNqg4dJHK7bPvgeJOdchQd7VCwMKXiX7yC0/nVsxAzbVVr3LBDbXNYbeXw+LFvux4yLfHjiKQfdfQqmz/XTiuroHFCQMDTaXRV+v4a8qMSfKtJkuv64gtYuBeE8FdVjNfxqpYnOXgfXLNdRUupF1hGVeeZNpND/yBgDqE29jj/Lb0U8q+DhbBSXvvtWLFm4RO7I3XgO6LRmdIyESosKoEUK8di6bSgeaMPSAhWHEwwJzBA0XwW1KxvuTJUH4zPHIXiZXsyZ1IQZ0xW8vsZBcpDqNWZj24sG2tYb2L7Nwt42292cRSbGyQYuq1Zm0b42i52vGnh9reEuS2npsjF9ugaf18SzL4fRZ89wv6oirtFpE5lZNhSNxN/AJ/xvYo7PxPc7qUEWLcenPvkplBSXDd14TuiVcwaw0NgxVejManj2jY2Yp8Yxj6HTzsEuNDtR6H6C7N51ZiDLXGrTcOAkmhFwBmHRXvZ2OthGldu2wUSoycL2AzY2UA3Lh5tlEt7q5w089UQW3oMW4kd4/ZDtLhGZ0CiaxXG/5bSzuR5OaCqtgAxAnCbA9BFkdxwlvhnvV17FbXlJ/KLLwabqqfirz34GM6edes/nM6RzC7B876G+vhY7upNYt2kLloYNTPBlsGWwB90ooGod7oQ/fZDdkSXFh46WARR42/Ded3swe5YXpVUaqiZpqLlIx/gFHuQXKagZI04XVXO3g9paDVMXeVA9y4Ppl3tx+WIPFi/20gZbePIZFa2J6fDk1fEFp1c+6a2yZAwqsQdXGc/jk0V9tLsWHvRU4f2f/gyuW74Csuz0HNO5BVgoHPRj3IQJeH5/B/a+tRPXs6HL1Bje7O9DXC8jyDJjXzzr0yQ6SvKtfCXdgisuasHVSz0or9Awrk5FPSV23EwP6hpUd7qtbI8kG7QYaRsTJ+qYTiesok7DmBrN3cglGpE5WjY2bVWwv6sOarCS2YueGSXAfEYGNZKJI5iXeQ5fLG5Df9rCvw+EcNmf/AU++uEPwS+Ttc89nd6ku9HSpNpq/MWnPomdExbhf5sNLImquD3SBH/fi0inO6hmZTz3dB0NNibjHS/tZiRiu1swyFdAZVGbfFnNSuW+BHr4oAODzo07Sc9U3LXALUdspGW7B2pg2QtEZmvKQIHfI8N+Q8HxKMllCNWLeLINU9PP47P5R+ClVvge7W79jbfiox/5MJn+zAfyR0q/E4CFLpkzFX/2uc/i9YrZeKAlg/cUKvh4aB+8vauRThFkqtnTA5kguBLjYzhEh4t/iuaTWZtbtlAlPpLBfQ9lKJXUEszephTvYcz72OoMfvLzJH56Xxp79lGZ0vyK3xcj4H0xGaL05cAaBchyv4ySxZMdqIu/gE9HD7gTBP+zDQgtuR5/8zefRGX52e+tOhn9zgCWtlq25BJ8/It34smCWXi8PYsPF9u4PbgTvr5VSKXbhyR5tEVy3KG/tBlFR5cH2Yzt7nklHRcvvJplKGS5H8SMFllYs87Ac/Se29pMd8loiCr5AJ0s+dRtIk7J9Sno6mao1B+Ao8tn1kcOsIwJC7iJdBfqEs/h76O7UE9N8M3DWcTmXoFPf+FzGF9Hm/47pt8ZwEIeTcONV1+Bj9/xZTwaasTK9jQ+Xmzh9sAuBHufpWptdmPGURWLoZZG0TOUUmzbX4C2dgMeP6VwAO5eHgWFQE21Spur4uARAz+6NwVVt9jYCmoJcmWlgr7B3MoI+cLJth0W2vrKoAWGtksYUSgnHRkeJDJ9qEu+gi8S3CkMh75LcFsbL8Jff/7zmNIwZYhhfrd0zp2sY0nAmFhXA720Cg++sROR/g68p1SDavZgx+AAklohdE+etBlphNJDqXfUAAZ6k8jXmjF5so38Qg+am20cop3t7XHQ1uygqU0kFu4OAJ2dNtqaZI2Tgll0xBqnqVj/ZgI/edCLw/F50KNjma+ERycvgzuXg+Cm6EtMSLyAL0S2YZJm4LtNJjpmLMDnv/wlXDz3kjOe/nqadO696OORgDxpQh308ho8vH4HPL1tuLFYR8Duwc6BbiTUfGjeolGoSKpp3YOMHcXefRk0HehGdZnphktvbrDwyJMW9u+lCmV4VEonrI0x8ca3qMZpG5de5cHci1Q8/AsTP7w3H7u65kLNa2T8S03iDtifjGQ+mEofohkTky/gs+EdqCG4/95iopfgfuaOO3HpxZeyvr8XcIV+PwALyZKRSeProJWNwc/W70eyoxm3lKgoV/uxN9aDHic8BHKu8+FUJHMkVG8QMWcMwSukgxXDRdPi7mr/l16zMZAAGsMOFoZtHKE3vT+hYBxV9y03anj5NQv/+r91aLOXwlvQ4DJLblDkJMRy2WTAbHw/GlKr8JnofneLx39rcTA48xJ89o5/wKWXLPh9giv0uwmTTkQ+r4abr1+GP7nzK3h5zHw80GpgGUOdLxQ0oSGxEsbABliyWlEmyuV09gnJZQHHhC8Qgq98Lra0XoynX/CjqMBGeSlDI15mKAxZsCgrqKQDo5SefFeHiVWvBJD0zUS4pJaSy2unBFdzV1oY8b2Yzzj3H/IPoUphKNRqInMR1fKdX8IlF1/mOn+/b/q9AiwkH1p81zWL8Bdf+jI2TFqMH1FtzvJZuKOkE5dkV8Ppf41xK11c1/k6OcguWVkyjgU9VI6tuwuQJaKl0mFGRA7GFTzWq6GLcbJ8BzkSlS38GQ93FyIQKeEZwx34PzEJY9AU8B1abAOWGs/g7wuOoJCq/AfdGqwFV+ILd/x/rlo+H8AV+r2p6KNJY+BaO3YMysZPxkutcWzdexAXe9NYFDWRSLbjcCqDlJZHjMPkSAH55Cpb7rDhRWqwG1PGNEG+5SgjR7LzToRhqOwUILvzzJ9tu18J3XigAVp0IkFhvq7dPZaReF66RMlkaXMAkdgbuEV5FX+V34PelIUfDAYRXHYTPkVv+aJZc12n7zyhV87JePDpkhRk6+6D+L//dw/6n/oZ3ufpQm3Eg18MeHBfug6tgXnwhydAl0nq7rSaExfdkYnxsSOYXbEaC2a2kIkIuUd11xXLumB307R+Fc+uq8bhzBL4otW8MJznbwIsfoBMrk2nWlGZeB0fCuzADaE0NvaZeEgpxvibPoDb/+x2jB935muJzibJePB5BfAwNbV346f33oc3f/Y/WEYn5upSHetSCu7pL8VW71wgMp2qXT4FT0BO5OlSK8jgvR0/ghLfLlQU9cIyFcTTQYQCuXnOR7qLMehMhB6WPajYDMfmJV48VbJhGbS3ezA9uxYfjxzCbMa4v+q08Hy4Gos+8jF89MMfQ2mx2IHzi85bgIUGYkk8/PjT+NV//xemH16P2+go9VNN3tsfwlNGAwYi8xEIVEoUyrsF6Nxzv0FUlbJVk5nOwDJyi8AU2cSDdlb6r3VfyP2SmDveewy47miQxLfGALyDG7Fc2YiPUyUHTQv3ys624y/Czbf/GW5Ycc2oN+n+XdF5DbBQOmvg1bUbcN8P/xva60/gtmiSKtuLJwc0/Dhejf2+i+CNNMIjm7+cSJrdWFoWq+XUrvw7XOHcQL6Ae1QTuLd53PFhmfJblVqPm7y78Z68FMM3A/fFAghevgwf+ctP4JK58+A59tNo5xGd9wALSel27z+C+3/2c2x96MdYlj6M68t92Guo+FFfGM9bjUhH5iIQFGm2ibHY0dOjt6U2G4c/sRVL8CY+FOlEjWbh8fYMVvsrMf/WD+G2D9+GifX18kTuwfOU3hEAD1Nv/yAef2o1Hrvnh6jZtxYfKnFQFvTg0V4F9yfH4IB/DrTwZHj1kKuCRz3GLLbWkbHiI5iQXodbKLU3UWrj9Mr+u83G4Qlz8e7bb8eKq69mbF0w9ND5Te8ogIUyWRObd+zGQz+7Hwd/dT+ud9pwdRmlOaPgf3tDeMEcT2meBW9wHH0shiou0Keqnkit7HCTQF5iGxZTaj8c6UCD38arPQbuT0dRsvQGfPBPb8fM6dPofZ+/KvlYescBLCSF7ekbwFNPP49f/PcPMfbgG/hwsYliv46VMeD+wWLs8s0BwtNpH/NzdlYmvv8WyfCeTqm1oKSa0JBdj/f7duOaSMrdOfa+LgsbyyZjyUdvx7tuuAGV5ed0ctw5oXckwMOUtSxs37kfP7rnRzjy9EO4zunA1cU6uqlmH+z34Kl0DTr8s6GH6qHpMoOCKnvYCaM3LjvJG9lelKe34Tp1I94b7XEH59dTah/JRuBZeA1u/fifYu7sOQiM4nOu5xO9owEeph7a5idXvoAnfvIjlOx+DbdE0miI6NiUAn7aG8Q6ux4pqm0tUAOV3rYs+Jb9IAOpvZhtrscHgk1YGDLRm3bwxKCCrRWNuOjWD+Kmm29Ctew0/g6mCwJgIVlUtmPvITz68CPY/sQjmN69G9flWwjoCl5OKHg6WYC31MmIBRqhI4sJxnaGPntwTSiGEGv/4gCwWi9F0ZIVuPG2D+KimTPhewfZ2hPRBQPwMCUzWbyydhMe/fn96Hr9GVyRbcWVUQu6ruKlhBfPJ6MY47Vwa2QQYzUTOxIOVhpR9DTMxaL33oarly1DSf752WlxOnTBATxMXX2DeOrZF7Hq0YcQfGstrrQ7MIfRk0agPXTT2pMWVqcD2F3ViMnX3IAbb3oXJjGuPb+j2tHTBQvwMB1oasNTz7yAzU8/huK9b6Ah3YVBxrs7C8chb+FyXH3zLZg/ayb8MvJwAdIFD7CQYTnYfeAQXly1GltffhEFpUVYcM01uOTiS1Ai3+a5gOkPAuBhSmZNtLR3uCstKmSA+A+A/qAA/kMkAfi8mXrwRzo39EeAL3D6I8AXOP0R4AubFMW27a8P/fFHurBIURTl+f8fDBM80mmoCLk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4957">
            <a:off x="874902" y="1607442"/>
            <a:ext cx="4135281" cy="432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dirty="0"/>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7" name="Rectangle 6"/>
          <p:cNvSpPr/>
          <p:nvPr/>
        </p:nvSpPr>
        <p:spPr>
          <a:xfrm>
            <a:off x="208548" y="849443"/>
            <a:ext cx="11116190" cy="6924973"/>
          </a:xfrm>
          <a:prstGeom prst="rect">
            <a:avLst/>
          </a:prstGeom>
        </p:spPr>
        <p:txBody>
          <a:bodyPr wrap="square" lIns="91440" tIns="45720" rIns="91440" bIns="45720" anchor="t">
            <a:spAutoFit/>
          </a:bodyPr>
          <a:lstStyle/>
          <a:p>
            <a:pPr algn="ctr"/>
            <a:r>
              <a:rPr lang="en-US" sz="2100" dirty="0">
                <a:solidFill>
                  <a:schemeClr val="accent2"/>
                </a:solidFill>
              </a:rPr>
              <a:t>Children are all expected to </a:t>
            </a:r>
            <a:r>
              <a:rPr lang="en-US" sz="2100" b="1" dirty="0">
                <a:solidFill>
                  <a:schemeClr val="accent2"/>
                </a:solidFill>
              </a:rPr>
              <a:t>read</a:t>
            </a:r>
            <a:r>
              <a:rPr lang="en-US" sz="2100" dirty="0">
                <a:solidFill>
                  <a:schemeClr val="accent2"/>
                </a:solidFill>
              </a:rPr>
              <a:t> once at home every day and this should be recorded in their diaries.</a:t>
            </a:r>
            <a:br>
              <a:rPr lang="en-US" sz="2100" dirty="0">
                <a:solidFill>
                  <a:schemeClr val="accent2"/>
                </a:solidFill>
              </a:rPr>
            </a:br>
            <a:r>
              <a:rPr lang="en-US" sz="2100" dirty="0">
                <a:solidFill>
                  <a:schemeClr val="accent2"/>
                </a:solidFill>
              </a:rPr>
              <a:t> </a:t>
            </a:r>
          </a:p>
          <a:p>
            <a:pPr algn="ctr"/>
            <a:r>
              <a:rPr lang="en-US" sz="2100" dirty="0">
                <a:solidFill>
                  <a:schemeClr val="accent2"/>
                </a:solidFill>
              </a:rPr>
              <a:t>Children will be given a </a:t>
            </a:r>
            <a:r>
              <a:rPr lang="en-US" sz="2100" dirty="0" err="1">
                <a:solidFill>
                  <a:schemeClr val="accent2"/>
                </a:solidFill>
              </a:rPr>
              <a:t>maths</a:t>
            </a:r>
            <a:r>
              <a:rPr lang="en-US" sz="2100" dirty="0">
                <a:solidFill>
                  <a:schemeClr val="accent2"/>
                </a:solidFill>
              </a:rPr>
              <a:t> </a:t>
            </a:r>
            <a:r>
              <a:rPr lang="en-US" sz="2100" b="1" dirty="0">
                <a:solidFill>
                  <a:schemeClr val="accent2"/>
                </a:solidFill>
              </a:rPr>
              <a:t>Key Instant Recall Facts (KIRF) </a:t>
            </a:r>
            <a:r>
              <a:rPr lang="en-US" sz="2100" dirty="0">
                <a:solidFill>
                  <a:schemeClr val="accent2"/>
                </a:solidFill>
              </a:rPr>
              <a:t>for each term, which will give you ideas of things you can recap at home to help with fluency. These will be quick ideas of things they can </a:t>
            </a:r>
            <a:r>
              <a:rPr lang="en-US" sz="2100" dirty="0" err="1">
                <a:solidFill>
                  <a:schemeClr val="accent2"/>
                </a:solidFill>
              </a:rPr>
              <a:t>practise</a:t>
            </a:r>
            <a:r>
              <a:rPr lang="en-US" sz="2100" dirty="0">
                <a:solidFill>
                  <a:schemeClr val="accent2"/>
                </a:solidFill>
              </a:rPr>
              <a:t> when in the car, on the way to school or whilst queuing at the shops etc.</a:t>
            </a:r>
          </a:p>
          <a:p>
            <a:pPr algn="ctr"/>
            <a:endParaRPr lang="en-US" sz="2100" dirty="0">
              <a:solidFill>
                <a:schemeClr val="accent2"/>
              </a:solidFill>
            </a:endParaRPr>
          </a:p>
          <a:p>
            <a:pPr algn="ctr"/>
            <a:r>
              <a:rPr lang="en-US" sz="2100" dirty="0">
                <a:solidFill>
                  <a:schemeClr val="accent2"/>
                </a:solidFill>
              </a:rPr>
              <a:t>Children should also complete 30 minutes </a:t>
            </a:r>
            <a:r>
              <a:rPr lang="en-US" sz="2100" b="1" dirty="0">
                <a:solidFill>
                  <a:schemeClr val="accent2"/>
                </a:solidFill>
              </a:rPr>
              <a:t>of times table rock stars </a:t>
            </a:r>
            <a:r>
              <a:rPr lang="en-US" sz="2100" dirty="0">
                <a:solidFill>
                  <a:schemeClr val="accent2"/>
                </a:solidFill>
              </a:rPr>
              <a:t>a week.</a:t>
            </a:r>
          </a:p>
          <a:p>
            <a:pPr algn="ctr"/>
            <a:endParaRPr lang="en-US" sz="2100" dirty="0">
              <a:solidFill>
                <a:schemeClr val="accent2"/>
              </a:solidFill>
            </a:endParaRPr>
          </a:p>
          <a:p>
            <a:pPr algn="ctr"/>
            <a:r>
              <a:rPr lang="en-US" sz="2100" dirty="0">
                <a:solidFill>
                  <a:schemeClr val="accent2"/>
                </a:solidFill>
              </a:rPr>
              <a:t>Children should also practice the weekly </a:t>
            </a:r>
            <a:r>
              <a:rPr lang="en-US" sz="2100" b="1" dirty="0">
                <a:solidFill>
                  <a:schemeClr val="accent2"/>
                </a:solidFill>
              </a:rPr>
              <a:t>spellings</a:t>
            </a:r>
            <a:r>
              <a:rPr lang="en-US" sz="2100" dirty="0">
                <a:solidFill>
                  <a:schemeClr val="accent2"/>
                </a:solidFill>
              </a:rPr>
              <a:t> on spelling shed. There will be games set for the words they are learning that week for them to play to help them practice and learn the 10 words of the week.</a:t>
            </a:r>
          </a:p>
          <a:p>
            <a:pPr algn="ctr"/>
            <a:r>
              <a:rPr lang="en-US" sz="2100" dirty="0">
                <a:solidFill>
                  <a:schemeClr val="accent2"/>
                </a:solidFill>
              </a:rPr>
              <a:t> Some children may have </a:t>
            </a:r>
            <a:r>
              <a:rPr lang="en-US" sz="2100" dirty="0" err="1">
                <a:solidFill>
                  <a:schemeClr val="accent2"/>
                </a:solidFill>
              </a:rPr>
              <a:t>individualised</a:t>
            </a:r>
            <a:r>
              <a:rPr lang="en-US" sz="2100" dirty="0">
                <a:solidFill>
                  <a:schemeClr val="accent2"/>
                </a:solidFill>
              </a:rPr>
              <a:t> spellings of common exception words from previous years or that we have noticed they need to practice from lessons. Please encourage them to focus on these words first.</a:t>
            </a:r>
          </a:p>
          <a:p>
            <a:pPr algn="ctr"/>
            <a:endParaRPr lang="en-US" sz="2100" dirty="0">
              <a:solidFill>
                <a:schemeClr val="accent2"/>
              </a:solidFill>
            </a:endParaRPr>
          </a:p>
          <a:p>
            <a:pPr algn="ctr"/>
            <a:r>
              <a:rPr lang="en-US" sz="2100" dirty="0">
                <a:solidFill>
                  <a:schemeClr val="accent2"/>
                </a:solidFill>
              </a:rPr>
              <a:t>Home learning is for recall of facts, knowledge and skills learnt. It will not be marked but any completed will be rewarded with dojos or stickers. It will be set </a:t>
            </a:r>
            <a:r>
              <a:rPr lang="en-US" sz="2100" b="1" dirty="0">
                <a:solidFill>
                  <a:schemeClr val="accent2"/>
                </a:solidFill>
              </a:rPr>
              <a:t>Monday to Monday</a:t>
            </a:r>
            <a:r>
              <a:rPr lang="en-US" sz="2100" dirty="0">
                <a:solidFill>
                  <a:schemeClr val="accent2"/>
                </a:solidFill>
              </a:rPr>
              <a:t>.</a:t>
            </a:r>
            <a:br>
              <a:rPr lang="en-US" sz="2000" dirty="0">
                <a:solidFill>
                  <a:schemeClr val="accent2"/>
                </a:solidFill>
              </a:rPr>
            </a:br>
            <a:r>
              <a:rPr lang="en-US" sz="2000" dirty="0">
                <a:solidFill>
                  <a:schemeClr val="accent2"/>
                </a:solidFill>
              </a:rPr>
              <a:t> </a:t>
            </a:r>
          </a:p>
          <a:p>
            <a:pPr algn="ctr"/>
            <a:endParaRPr lang="en-US" sz="2300" dirty="0">
              <a:solidFill>
                <a:schemeClr val="accent2"/>
              </a:solidFill>
            </a:endParaRPr>
          </a:p>
          <a:p>
            <a:pPr algn="ctr"/>
            <a:r>
              <a:rPr lang="en-US" sz="2300" dirty="0">
                <a:solidFill>
                  <a:schemeClr val="accent2"/>
                </a:solidFill>
              </a:rPr>
              <a:t>. </a:t>
            </a:r>
          </a:p>
        </p:txBody>
      </p:sp>
    </p:spTree>
    <p:extLst>
      <p:ext uri="{BB962C8B-B14F-4D97-AF65-F5344CB8AC3E}">
        <p14:creationId xmlns:p14="http://schemas.microsoft.com/office/powerpoint/2010/main" val="92391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7" name="Rectangle 6"/>
          <p:cNvSpPr/>
          <p:nvPr/>
        </p:nvSpPr>
        <p:spPr>
          <a:xfrm>
            <a:off x="1378105" y="1275716"/>
            <a:ext cx="10427895" cy="6524863"/>
          </a:xfrm>
          <a:prstGeom prst="rect">
            <a:avLst/>
          </a:prstGeom>
        </p:spPr>
        <p:txBody>
          <a:bodyPr wrap="square" lIns="91440" tIns="45720" rIns="91440" bIns="45720" anchor="t">
            <a:spAutoFit/>
          </a:bodyPr>
          <a:lstStyle/>
          <a:p>
            <a:r>
              <a:rPr lang="en-GB" sz="2800" dirty="0">
                <a:solidFill>
                  <a:srgbClr val="00B0F0"/>
                </a:solidFill>
                <a:cs typeface="Century Gothic"/>
              </a:rPr>
              <a:t>We will contact you with any information through parent letters and e-schools and parent pay We will also share things that we get up to on these platforms too: twitter -@</a:t>
            </a:r>
            <a:r>
              <a:rPr lang="en-GB" sz="2800" dirty="0" err="1">
                <a:solidFill>
                  <a:srgbClr val="00B0F0"/>
                </a:solidFill>
                <a:cs typeface="Century Gothic"/>
              </a:rPr>
              <a:t>stratfordprim</a:t>
            </a:r>
            <a:r>
              <a:rPr lang="en-GB" sz="2800" dirty="0">
                <a:solidFill>
                  <a:srgbClr val="00B0F0"/>
                </a:solidFill>
                <a:cs typeface="Century Gothic"/>
              </a:rPr>
              <a:t> and Instagram – </a:t>
            </a:r>
            <a:r>
              <a:rPr lang="en-GB" sz="2800" dirty="0" err="1">
                <a:solidFill>
                  <a:srgbClr val="00B0F0"/>
                </a:solidFill>
                <a:cs typeface="Century Gothic"/>
              </a:rPr>
              <a:t>stratforduponavonprimary</a:t>
            </a:r>
            <a:endParaRPr lang="en-GB" sz="2800" dirty="0">
              <a:solidFill>
                <a:srgbClr val="00B0F0"/>
              </a:solidFill>
              <a:cs typeface="Century Gothic"/>
            </a:endParaRPr>
          </a:p>
          <a:p>
            <a:endParaRPr lang="en-GB" sz="2800" dirty="0">
              <a:solidFill>
                <a:srgbClr val="00B0F0"/>
              </a:solidFill>
              <a:cs typeface="Century Gothic"/>
            </a:endParaRPr>
          </a:p>
          <a:p>
            <a:r>
              <a:rPr lang="en-GB" sz="2800" dirty="0">
                <a:solidFill>
                  <a:srgbClr val="00B0F0"/>
                </a:solidFill>
                <a:cs typeface="Century Gothic"/>
              </a:rPr>
              <a:t>We will also try our best to pass on all messages at home time. </a:t>
            </a:r>
          </a:p>
          <a:p>
            <a:endParaRPr lang="en-GB" sz="2800" dirty="0">
              <a:solidFill>
                <a:srgbClr val="00B0F0"/>
              </a:solidFill>
              <a:cs typeface="Century Gothic"/>
            </a:endParaRPr>
          </a:p>
          <a:p>
            <a:r>
              <a:rPr lang="en-GB" sz="2800" dirty="0">
                <a:solidFill>
                  <a:srgbClr val="00B0F0"/>
                </a:solidFill>
                <a:cs typeface="Century Gothic"/>
              </a:rPr>
              <a:t>Accident forms will be given out for any minor injuries, such as cuts and grazes. Any serious injuries or head injuries (even if minor) will be a phone call.</a:t>
            </a:r>
          </a:p>
          <a:p>
            <a:endParaRPr lang="en-GB" sz="2800" dirty="0">
              <a:solidFill>
                <a:srgbClr val="00B0F0"/>
              </a:solidFill>
              <a:cs typeface="Century Gothic"/>
            </a:endParaRPr>
          </a:p>
          <a:p>
            <a:r>
              <a:rPr lang="en-GB" sz="2800" dirty="0">
                <a:solidFill>
                  <a:srgbClr val="00B0F0"/>
                </a:solidFill>
                <a:cs typeface="Century Gothic"/>
              </a:rPr>
              <a:t>Please check the website and </a:t>
            </a:r>
            <a:r>
              <a:rPr lang="en-GB" sz="2800" dirty="0" err="1">
                <a:solidFill>
                  <a:srgbClr val="00B0F0"/>
                </a:solidFill>
                <a:cs typeface="Century Gothic"/>
              </a:rPr>
              <a:t>eschools</a:t>
            </a:r>
            <a:r>
              <a:rPr lang="en-GB" sz="2800" dirty="0">
                <a:solidFill>
                  <a:srgbClr val="00B0F0"/>
                </a:solidFill>
                <a:cs typeface="Century Gothic"/>
              </a:rPr>
              <a:t> for copies of the home learning task, our class timetables and messages. </a:t>
            </a:r>
          </a:p>
          <a:p>
            <a:endParaRPr lang="en-GB" sz="3200" dirty="0">
              <a:solidFill>
                <a:srgbClr val="00B0F0"/>
              </a:solidFill>
              <a:cs typeface="Century Gothic"/>
            </a:endParaRPr>
          </a:p>
          <a:p>
            <a:endParaRPr lang="en-GB" sz="2200" dirty="0">
              <a:solidFill>
                <a:srgbClr val="00B0F0"/>
              </a:solidFill>
              <a:cs typeface="Century Gothic"/>
            </a:endParaRPr>
          </a:p>
        </p:txBody>
      </p:sp>
    </p:spTree>
    <p:extLst>
      <p:ext uri="{BB962C8B-B14F-4D97-AF65-F5344CB8AC3E}">
        <p14:creationId xmlns:p14="http://schemas.microsoft.com/office/powerpoint/2010/main" val="909608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7" name="Rectangle 6"/>
          <p:cNvSpPr/>
          <p:nvPr/>
        </p:nvSpPr>
        <p:spPr>
          <a:xfrm>
            <a:off x="1056976" y="1330830"/>
            <a:ext cx="10427895" cy="6093976"/>
          </a:xfrm>
          <a:prstGeom prst="rect">
            <a:avLst/>
          </a:prstGeom>
        </p:spPr>
        <p:txBody>
          <a:bodyPr wrap="square" lIns="91440" tIns="45720" rIns="91440" bIns="45720" anchor="t">
            <a:spAutoFit/>
          </a:bodyPr>
          <a:lstStyle/>
          <a:p>
            <a:r>
              <a:rPr lang="en-GB" sz="2800" dirty="0">
                <a:solidFill>
                  <a:srgbClr val="00B0F0"/>
                </a:solidFill>
                <a:cs typeface="Century Gothic"/>
              </a:rPr>
              <a:t>We are always here to support and listen whatever it may be. </a:t>
            </a:r>
          </a:p>
          <a:p>
            <a:endParaRPr lang="en-GB" sz="2800" dirty="0">
              <a:solidFill>
                <a:srgbClr val="00B0F0"/>
              </a:solidFill>
              <a:cs typeface="Century Gothic"/>
            </a:endParaRPr>
          </a:p>
          <a:p>
            <a:r>
              <a:rPr lang="en-GB" sz="2800" dirty="0">
                <a:solidFill>
                  <a:srgbClr val="00B0F0"/>
                </a:solidFill>
                <a:cs typeface="Century Gothic"/>
              </a:rPr>
              <a:t>If you have any minor inquiries you can contact the class teacher via </a:t>
            </a:r>
            <a:r>
              <a:rPr lang="en-GB" sz="2800" dirty="0" err="1">
                <a:solidFill>
                  <a:srgbClr val="00B0F0"/>
                </a:solidFill>
                <a:cs typeface="Century Gothic"/>
              </a:rPr>
              <a:t>eSchools</a:t>
            </a:r>
            <a:r>
              <a:rPr lang="en-GB" sz="2800" dirty="0">
                <a:solidFill>
                  <a:srgbClr val="00B0F0"/>
                </a:solidFill>
                <a:cs typeface="Century Gothic"/>
              </a:rPr>
              <a:t> or in their reading record if preferred. </a:t>
            </a:r>
          </a:p>
          <a:p>
            <a:endParaRPr lang="en-GB" sz="2800" dirty="0">
              <a:solidFill>
                <a:srgbClr val="00B0F0"/>
              </a:solidFill>
              <a:cs typeface="Century Gothic"/>
            </a:endParaRPr>
          </a:p>
          <a:p>
            <a:r>
              <a:rPr lang="en-GB" sz="2800" dirty="0">
                <a:solidFill>
                  <a:srgbClr val="00B0F0"/>
                </a:solidFill>
                <a:cs typeface="Century Gothic"/>
              </a:rPr>
              <a:t>You can also talk to the member of staff on the gate in the morning about any general enquiries or come to me in the playground at the end of the day (being mindful of adults releasing children). </a:t>
            </a:r>
          </a:p>
          <a:p>
            <a:endParaRPr lang="en-GB" sz="2800" dirty="0">
              <a:solidFill>
                <a:srgbClr val="00B0F0"/>
              </a:solidFill>
              <a:cs typeface="Century Gothic"/>
            </a:endParaRPr>
          </a:p>
          <a:p>
            <a:r>
              <a:rPr lang="en-GB" sz="2800" dirty="0">
                <a:solidFill>
                  <a:srgbClr val="00B0F0"/>
                </a:solidFill>
                <a:cs typeface="Century Gothic"/>
              </a:rPr>
              <a:t>Important issues can be spoken about in person and appointments with myself can either be arranged directly at the end of the day or via the school office. </a:t>
            </a:r>
          </a:p>
          <a:p>
            <a:endParaRPr lang="en-GB" sz="3200" dirty="0">
              <a:solidFill>
                <a:srgbClr val="00B0F0"/>
              </a:solidFill>
              <a:cs typeface="Century Gothic"/>
            </a:endParaRPr>
          </a:p>
          <a:p>
            <a:endParaRPr lang="en-GB" sz="2200" dirty="0">
              <a:solidFill>
                <a:srgbClr val="00B0F0"/>
              </a:solidFill>
              <a:cs typeface="Century Gothic"/>
            </a:endParaRPr>
          </a:p>
        </p:txBody>
      </p:sp>
    </p:spTree>
    <p:extLst>
      <p:ext uri="{BB962C8B-B14F-4D97-AF65-F5344CB8AC3E}">
        <p14:creationId xmlns:p14="http://schemas.microsoft.com/office/powerpoint/2010/main" val="238766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 Expectations…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7" name="Rectangle 6"/>
          <p:cNvSpPr/>
          <p:nvPr/>
        </p:nvSpPr>
        <p:spPr>
          <a:xfrm>
            <a:off x="1252743" y="794802"/>
            <a:ext cx="10584180" cy="6463308"/>
          </a:xfrm>
          <a:prstGeom prst="rect">
            <a:avLst/>
          </a:prstGeom>
        </p:spPr>
        <p:txBody>
          <a:bodyPr wrap="square" lIns="91440" tIns="45720" rIns="91440" bIns="45720" anchor="t">
            <a:spAutoFit/>
          </a:bodyPr>
          <a:lstStyle/>
          <a:p>
            <a:r>
              <a:rPr lang="en-GB" sz="2600" dirty="0">
                <a:solidFill>
                  <a:srgbClr val="00B0F0"/>
                </a:solidFill>
                <a:cs typeface="Century Gothic"/>
              </a:rPr>
              <a:t>Behaviour – high expectations, in class and in playground, in school on trips and when visitors are in and in after school clubs.</a:t>
            </a:r>
          </a:p>
          <a:p>
            <a:endParaRPr lang="en-GB" sz="2600" dirty="0">
              <a:solidFill>
                <a:srgbClr val="00B0F0"/>
              </a:solidFill>
              <a:cs typeface="Century Gothic"/>
            </a:endParaRPr>
          </a:p>
          <a:p>
            <a:r>
              <a:rPr lang="en-GB" sz="2600" dirty="0">
                <a:solidFill>
                  <a:srgbClr val="00B0F0"/>
                </a:solidFill>
                <a:cs typeface="Century Gothic"/>
              </a:rPr>
              <a:t>Class dojo points - house points.</a:t>
            </a:r>
          </a:p>
          <a:p>
            <a:endParaRPr lang="en-GB" sz="2600" dirty="0">
              <a:solidFill>
                <a:srgbClr val="00B0F0"/>
              </a:solidFill>
              <a:cs typeface="Century Gothic"/>
            </a:endParaRPr>
          </a:p>
          <a:p>
            <a:r>
              <a:rPr lang="en-GB" sz="2600" dirty="0">
                <a:solidFill>
                  <a:srgbClr val="00B0F0"/>
                </a:solidFill>
                <a:cs typeface="Century Gothic"/>
              </a:rPr>
              <a:t>School uniform/PE kit/ snack pots should all be clearly labelled and it is the children's responsibility to look after these.</a:t>
            </a:r>
          </a:p>
          <a:p>
            <a:endParaRPr lang="en-GB" sz="2600" dirty="0">
              <a:solidFill>
                <a:srgbClr val="00B0F0"/>
              </a:solidFill>
              <a:cs typeface="Century Gothic"/>
            </a:endParaRPr>
          </a:p>
          <a:p>
            <a:r>
              <a:rPr lang="en-GB" sz="2600" dirty="0">
                <a:solidFill>
                  <a:srgbClr val="00B0F0"/>
                </a:solidFill>
                <a:cs typeface="Century Gothic"/>
              </a:rPr>
              <a:t>Presentation, in school and when completing homework.</a:t>
            </a:r>
          </a:p>
          <a:p>
            <a:endParaRPr lang="en-GB" sz="2600" dirty="0">
              <a:solidFill>
                <a:srgbClr val="00B0F0"/>
              </a:solidFill>
              <a:cs typeface="Century Gothic"/>
            </a:endParaRPr>
          </a:p>
          <a:p>
            <a:r>
              <a:rPr lang="en-GB" sz="2600" dirty="0">
                <a:solidFill>
                  <a:srgbClr val="00B0F0"/>
                </a:solidFill>
                <a:cs typeface="Century Gothic"/>
              </a:rPr>
              <a:t>Encourage independence – children to inform when they need a book changed, need to hand in a letter, bring sheets and uniform home, hand homework in.</a:t>
            </a:r>
          </a:p>
          <a:p>
            <a:endParaRPr lang="en-GB" sz="2600" dirty="0">
              <a:solidFill>
                <a:srgbClr val="00B0F0"/>
              </a:solidFill>
              <a:cs typeface="Century Gothic"/>
            </a:endParaRPr>
          </a:p>
          <a:p>
            <a:r>
              <a:rPr lang="en-GB" sz="2600" dirty="0">
                <a:solidFill>
                  <a:srgbClr val="00B0F0"/>
                </a:solidFill>
                <a:cs typeface="Century Gothic"/>
              </a:rPr>
              <a:t>Named water bottle needs to be in school every day.</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92489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dirty="0"/>
              <a:t> Celebrating Success…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7" name="Rectangle 6"/>
          <p:cNvSpPr/>
          <p:nvPr/>
        </p:nvSpPr>
        <p:spPr>
          <a:xfrm>
            <a:off x="1238865" y="1712598"/>
            <a:ext cx="10953135" cy="5386090"/>
          </a:xfrm>
          <a:prstGeom prst="rect">
            <a:avLst/>
          </a:prstGeom>
        </p:spPr>
        <p:txBody>
          <a:bodyPr wrap="square" lIns="91440" tIns="45720" rIns="91440" bIns="45720" anchor="t">
            <a:spAutoFit/>
          </a:bodyPr>
          <a:lstStyle/>
          <a:p>
            <a:r>
              <a:rPr lang="en-GB" sz="3200" dirty="0">
                <a:solidFill>
                  <a:srgbClr val="00B0F0"/>
                </a:solidFill>
                <a:cs typeface="Century Gothic"/>
              </a:rPr>
              <a:t>Weekly certificates of head teachers award and learner of the week to celebrate success.</a:t>
            </a:r>
          </a:p>
          <a:p>
            <a:endParaRPr lang="en-GB" sz="3200" dirty="0">
              <a:solidFill>
                <a:srgbClr val="00B0F0"/>
              </a:solidFill>
              <a:cs typeface="Century Gothic"/>
            </a:endParaRPr>
          </a:p>
          <a:p>
            <a:r>
              <a:rPr lang="en-GB" sz="3200" dirty="0">
                <a:solidFill>
                  <a:srgbClr val="00B0F0"/>
                </a:solidFill>
                <a:cs typeface="Century Gothic"/>
              </a:rPr>
              <a:t>Well–being warriors and respect awards</a:t>
            </a:r>
          </a:p>
          <a:p>
            <a:endParaRPr lang="en-GB" sz="3200" dirty="0">
              <a:solidFill>
                <a:srgbClr val="00B0F0"/>
              </a:solidFill>
              <a:cs typeface="Century Gothic"/>
            </a:endParaRPr>
          </a:p>
          <a:p>
            <a:r>
              <a:rPr lang="en-GB" sz="3200" dirty="0">
                <a:solidFill>
                  <a:srgbClr val="00B0F0"/>
                </a:solidFill>
                <a:cs typeface="Century Gothic"/>
              </a:rPr>
              <a:t>Stickers, Dojo points, House points and going on the WOW wall</a:t>
            </a:r>
          </a:p>
          <a:p>
            <a:endParaRPr lang="en-GB" sz="3200" dirty="0">
              <a:solidFill>
                <a:srgbClr val="00B0F0"/>
              </a:solidFill>
              <a:cs typeface="Century Gothic"/>
            </a:endParaRPr>
          </a:p>
          <a:p>
            <a:r>
              <a:rPr lang="en-GB" sz="3200" dirty="0">
                <a:solidFill>
                  <a:srgbClr val="00B0F0"/>
                </a:solidFill>
                <a:cs typeface="Century Gothic"/>
              </a:rPr>
              <a:t>Topic Sharing Events </a:t>
            </a:r>
            <a:endParaRPr lang="en-GB" dirty="0"/>
          </a:p>
          <a:p>
            <a:endParaRPr lang="en-GB" sz="3200" dirty="0">
              <a:solidFill>
                <a:srgbClr val="00B0F0"/>
              </a:solidFill>
              <a:cs typeface="Century Gothic"/>
            </a:endParaRPr>
          </a:p>
          <a:p>
            <a:r>
              <a:rPr lang="en-GB" sz="3200" dirty="0">
                <a:solidFill>
                  <a:srgbClr val="00B0F0"/>
                </a:solidFill>
                <a:cs typeface="Century Gothic"/>
              </a:rPr>
              <a:t>Looking at the website and Twitter </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76217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dirty="0"/>
              <a:t>AOB…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7" name="Rectangle 6"/>
          <p:cNvSpPr/>
          <p:nvPr/>
        </p:nvSpPr>
        <p:spPr>
          <a:xfrm>
            <a:off x="900691" y="509312"/>
            <a:ext cx="10584180" cy="5825184"/>
          </a:xfrm>
          <a:prstGeom prst="rect">
            <a:avLst/>
          </a:prstGeom>
        </p:spPr>
        <p:txBody>
          <a:bodyPr wrap="square" lIns="91440" tIns="45720" rIns="91440" bIns="45720" anchor="t">
            <a:spAutoFit/>
          </a:bodyPr>
          <a:lstStyle/>
          <a:p>
            <a:endParaRPr lang="en-US" sz="2400" dirty="0">
              <a:solidFill>
                <a:srgbClr val="00B0F0"/>
              </a:solidFill>
              <a:latin typeface="Century Gothic"/>
              <a:cs typeface="Century Gothic"/>
            </a:endParaRPr>
          </a:p>
          <a:p>
            <a:r>
              <a:rPr lang="en-US" sz="2100" dirty="0">
                <a:solidFill>
                  <a:srgbClr val="00B0F0"/>
                </a:solidFill>
                <a:latin typeface="Century Gothic"/>
                <a:cs typeface="Century Gothic"/>
              </a:rPr>
              <a:t>Remind children they have a locker in which to store their items, encourage that independence. </a:t>
            </a:r>
          </a:p>
          <a:p>
            <a:endParaRPr lang="en-US" sz="2100" dirty="0">
              <a:solidFill>
                <a:srgbClr val="00B0F0"/>
              </a:solidFill>
              <a:latin typeface="Century Gothic"/>
              <a:cs typeface="Century Gothic"/>
            </a:endParaRPr>
          </a:p>
          <a:p>
            <a:r>
              <a:rPr lang="en-US" sz="2100" dirty="0">
                <a:solidFill>
                  <a:srgbClr val="00B0F0"/>
                </a:solidFill>
                <a:latin typeface="Century Gothic"/>
                <a:cs typeface="Century Gothic"/>
              </a:rPr>
              <a:t>Medicines – Only prescribed medicines with child’s name on are allowed. They must be handed to the office. No medicines should be left in a child’s bag.</a:t>
            </a:r>
          </a:p>
          <a:p>
            <a:endParaRPr lang="en-US" sz="2100" dirty="0">
              <a:solidFill>
                <a:srgbClr val="00B0F0"/>
              </a:solidFill>
              <a:latin typeface="Century Gothic"/>
              <a:cs typeface="Century Gothic"/>
            </a:endParaRPr>
          </a:p>
          <a:p>
            <a:r>
              <a:rPr lang="en-US" sz="2100" dirty="0">
                <a:solidFill>
                  <a:srgbClr val="00B0F0"/>
                </a:solidFill>
                <a:latin typeface="Century Gothic"/>
                <a:cs typeface="Century Gothic"/>
              </a:rPr>
              <a:t>Healthy snacks – NUT FREE!</a:t>
            </a:r>
          </a:p>
          <a:p>
            <a:endParaRPr lang="en-US" sz="2100" dirty="0">
              <a:solidFill>
                <a:srgbClr val="00B0F0"/>
              </a:solidFill>
              <a:latin typeface="Century Gothic"/>
              <a:cs typeface="Century Gothic"/>
            </a:endParaRPr>
          </a:p>
          <a:p>
            <a:r>
              <a:rPr lang="en-US" sz="2100" dirty="0">
                <a:solidFill>
                  <a:srgbClr val="00B0F0"/>
                </a:solidFill>
                <a:latin typeface="Century Gothic"/>
                <a:cs typeface="Century Gothic"/>
              </a:rPr>
              <a:t>Children will get changed in school for PE so please make sure there PE bags and trainers are in school on PE days… Tuesday and Thursdays</a:t>
            </a:r>
          </a:p>
          <a:p>
            <a:endParaRPr lang="en-US" sz="2100" dirty="0">
              <a:solidFill>
                <a:srgbClr val="00B0F0"/>
              </a:solidFill>
              <a:latin typeface="Century Gothic"/>
              <a:cs typeface="Century Gothic"/>
            </a:endParaRPr>
          </a:p>
          <a:p>
            <a:r>
              <a:rPr lang="en-US" sz="2100" dirty="0">
                <a:solidFill>
                  <a:srgbClr val="00B0F0"/>
                </a:solidFill>
                <a:latin typeface="Century Gothic"/>
                <a:cs typeface="Century Gothic"/>
              </a:rPr>
              <a:t>Follow us on Twitter … </a:t>
            </a:r>
            <a:r>
              <a:rPr lang="en-US" sz="2100" b="1" dirty="0" err="1">
                <a:solidFill>
                  <a:srgbClr val="00B0F0"/>
                </a:solidFill>
                <a:latin typeface="Century Gothic"/>
                <a:cs typeface="Century Gothic"/>
              </a:rPr>
              <a:t>stratfordprim</a:t>
            </a:r>
            <a:r>
              <a:rPr lang="en-US" sz="2100" dirty="0">
                <a:solidFill>
                  <a:srgbClr val="00B0F0"/>
                </a:solidFill>
                <a:latin typeface="Century Gothic"/>
                <a:cs typeface="Century Gothic"/>
              </a:rPr>
              <a:t>  </a:t>
            </a:r>
            <a:br>
              <a:rPr lang="en-US" sz="2100" dirty="0">
                <a:solidFill>
                  <a:srgbClr val="00B0F0"/>
                </a:solidFill>
                <a:latin typeface="Century Gothic"/>
                <a:cs typeface="Century Gothic"/>
              </a:rPr>
            </a:br>
            <a:r>
              <a:rPr lang="en-US" sz="2100" dirty="0">
                <a:solidFill>
                  <a:srgbClr val="00B0F0"/>
                </a:solidFill>
                <a:latin typeface="Century Gothic"/>
                <a:cs typeface="Century Gothic"/>
              </a:rPr>
              <a:t>Follow us on Instagram… </a:t>
            </a:r>
            <a:r>
              <a:rPr lang="en-US" sz="2100" b="1" dirty="0" err="1">
                <a:solidFill>
                  <a:srgbClr val="00B0F0"/>
                </a:solidFill>
                <a:latin typeface="Century Gothic"/>
                <a:cs typeface="Century Gothic"/>
              </a:rPr>
              <a:t>stratforduponavonprimary</a:t>
            </a:r>
            <a:endParaRPr lang="en-US" sz="2100" b="1" dirty="0">
              <a:solidFill>
                <a:srgbClr val="00B0F0"/>
              </a:solidFill>
              <a:latin typeface="Century Gothic"/>
              <a:cs typeface="Century Gothic"/>
            </a:endParaRPr>
          </a:p>
          <a:p>
            <a:endParaRPr lang="en-US" sz="2100" dirty="0">
              <a:solidFill>
                <a:srgbClr val="00B0F0"/>
              </a:solidFill>
              <a:latin typeface="Century Gothic"/>
              <a:cs typeface="Century Gothic"/>
            </a:endParaRPr>
          </a:p>
          <a:p>
            <a:r>
              <a:rPr lang="en-US" sz="2100" dirty="0">
                <a:solidFill>
                  <a:srgbClr val="00B0F0"/>
                </a:solidFill>
                <a:latin typeface="Century Gothic"/>
                <a:cs typeface="Century Gothic"/>
              </a:rPr>
              <a:t>RESPECT – the one school rule </a:t>
            </a:r>
            <a:endParaRPr lang="en-US" sz="2100" dirty="0">
              <a:solidFill>
                <a:srgbClr val="00B0F0"/>
              </a:solidFill>
              <a:latin typeface="Century Gothic"/>
              <a:ea typeface="+mn-lt"/>
              <a:cs typeface="+mn-lt"/>
            </a:endParaRPr>
          </a:p>
          <a:p>
            <a:pPr algn="ctr">
              <a:lnSpc>
                <a:spcPct val="90000"/>
              </a:lnSpc>
              <a:spcBef>
                <a:spcPts val="1000"/>
              </a:spcBef>
            </a:pPr>
            <a:endParaRPr lang="en-US" sz="2800" dirty="0">
              <a:solidFill>
                <a:srgbClr val="00B0F0"/>
              </a:solidFill>
              <a:latin typeface="Century Gothic"/>
            </a:endParaRPr>
          </a:p>
        </p:txBody>
      </p:sp>
    </p:spTree>
    <p:extLst>
      <p:ext uri="{BB962C8B-B14F-4D97-AF65-F5344CB8AC3E}">
        <p14:creationId xmlns:p14="http://schemas.microsoft.com/office/powerpoint/2010/main" val="1599126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1277455"/>
          </a:xfrm>
        </p:spPr>
        <p:txBody>
          <a:bodyPr>
            <a:noAutofit/>
          </a:bodyPr>
          <a:lstStyle/>
          <a:p>
            <a:pPr algn="ctr"/>
            <a:r>
              <a:rPr lang="en-US" sz="4000" dirty="0"/>
              <a:t>Designated Safeguarding leads...…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16</a:t>
            </a:fld>
            <a:endParaRPr lang="en-US" dirty="0"/>
          </a:p>
        </p:txBody>
      </p:sp>
      <p:sp>
        <p:nvSpPr>
          <p:cNvPr id="3" name="TextBox 2">
            <a:extLst>
              <a:ext uri="{FF2B5EF4-FFF2-40B4-BE49-F238E27FC236}">
                <a16:creationId xmlns:a16="http://schemas.microsoft.com/office/drawing/2014/main" id="{03CC147B-8DA0-4800-95AF-B841A656A9B5}"/>
              </a:ext>
            </a:extLst>
          </p:cNvPr>
          <p:cNvSpPr txBox="1"/>
          <p:nvPr/>
        </p:nvSpPr>
        <p:spPr>
          <a:xfrm>
            <a:off x="1187116" y="1777042"/>
            <a:ext cx="1078029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400" dirty="0">
                <a:solidFill>
                  <a:srgbClr val="00B0F0"/>
                </a:solidFill>
                <a:latin typeface="Century Gothic"/>
                <a:ea typeface="Segoe UI"/>
                <a:cs typeface="Segoe UI"/>
              </a:rPr>
              <a:t>If you have any concerns about your </a:t>
            </a:r>
            <a:r>
              <a:rPr lang="en-US" sz="2400" dirty="0">
                <a:solidFill>
                  <a:srgbClr val="00B0F0"/>
                </a:solidFill>
                <a:latin typeface="Century Gothic"/>
                <a:ea typeface="Segoe UI"/>
                <a:cs typeface="Segoe UI"/>
              </a:rPr>
              <a:t>​child please speak with us. </a:t>
            </a:r>
          </a:p>
          <a:p>
            <a:pPr algn="ctr" rtl="0"/>
            <a:r>
              <a:rPr lang="en-GB" sz="2400" dirty="0">
                <a:solidFill>
                  <a:srgbClr val="00B0F0"/>
                </a:solidFill>
                <a:latin typeface="Century Gothic"/>
                <a:ea typeface="Segoe UI"/>
                <a:cs typeface="Segoe UI"/>
              </a:rPr>
              <a:t>The DSL team are always welcoming and can support you with your concerns.</a:t>
            </a:r>
            <a:r>
              <a:rPr lang="en-US" sz="2400" dirty="0">
                <a:solidFill>
                  <a:srgbClr val="00B0F0"/>
                </a:solidFill>
                <a:latin typeface="Century Gothic"/>
                <a:ea typeface="Segoe UI"/>
                <a:cs typeface="Segoe UI"/>
              </a:rPr>
              <a:t>​</a:t>
            </a:r>
            <a:endParaRPr lang="en-US" sz="2400" dirty="0">
              <a:solidFill>
                <a:srgbClr val="00B0F0"/>
              </a:solidFill>
              <a:latin typeface="Century Gothic"/>
            </a:endParaRPr>
          </a:p>
        </p:txBody>
      </p:sp>
      <p:sp>
        <p:nvSpPr>
          <p:cNvPr id="6" name="AutoShape 2"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5974813" y="3244334"/>
            <a:ext cx="242374" cy="369332"/>
          </a:xfrm>
          <a:prstGeom prst="rect">
            <a:avLst/>
          </a:prstGeom>
        </p:spPr>
        <p:txBody>
          <a:bodyPr wrap="none">
            <a:spAutoFit/>
          </a:bodyPr>
          <a:lstStyle/>
          <a:p>
            <a:r>
              <a:rPr lang="en-GB" dirty="0"/>
              <a:t> </a:t>
            </a:r>
          </a:p>
        </p:txBody>
      </p:sp>
      <p:sp>
        <p:nvSpPr>
          <p:cNvPr id="11" name="AutoShape 6"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5974813" y="3244334"/>
            <a:ext cx="242374" cy="369332"/>
          </a:xfrm>
          <a:prstGeom prst="rect">
            <a:avLst/>
          </a:prstGeom>
        </p:spPr>
        <p:txBody>
          <a:bodyPr wrap="none">
            <a:spAutoFit/>
          </a:bodyPr>
          <a:lstStyle/>
          <a:p>
            <a:r>
              <a:rPr lang="en-GB" dirty="0"/>
              <a:t> </a:t>
            </a:r>
          </a:p>
        </p:txBody>
      </p:sp>
      <p:pic>
        <p:nvPicPr>
          <p:cNvPr id="15" name="Picture 14"/>
          <p:cNvPicPr>
            <a:picLocks noChangeAspect="1"/>
          </p:cNvPicPr>
          <p:nvPr/>
        </p:nvPicPr>
        <p:blipFill>
          <a:blip r:embed="rId2"/>
          <a:stretch>
            <a:fillRect/>
          </a:stretch>
        </p:blipFill>
        <p:spPr>
          <a:xfrm>
            <a:off x="2308860" y="4277788"/>
            <a:ext cx="8038298" cy="2476917"/>
          </a:xfrm>
          <a:prstGeom prst="rect">
            <a:avLst/>
          </a:prstGeom>
        </p:spPr>
      </p:pic>
    </p:spTree>
    <p:extLst>
      <p:ext uri="{BB962C8B-B14F-4D97-AF65-F5344CB8AC3E}">
        <p14:creationId xmlns:p14="http://schemas.microsoft.com/office/powerpoint/2010/main" val="197619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5" name="Text Placeholder 4">
            <a:extLst>
              <a:ext uri="{FF2B5EF4-FFF2-40B4-BE49-F238E27FC236}">
                <a16:creationId xmlns:a16="http://schemas.microsoft.com/office/drawing/2014/main" id="{35C811F0-BF14-4E30-8542-2B11953BBE2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29583">
            <a:off x="-34946" y="73445"/>
            <a:ext cx="4936743" cy="1739443"/>
          </a:xfrm>
        </p:spPr>
        <p:txBody>
          <a:bodyPr>
            <a:normAutofit/>
          </a:bodyPr>
          <a:lstStyle/>
          <a:p>
            <a:r>
              <a:rPr lang="en-US" sz="2800" dirty="0"/>
              <a:t>Meet the teacher – </a:t>
            </a:r>
            <a:r>
              <a:rPr lang="en-US" sz="2800" dirty="0" err="1"/>
              <a:t>Mrs</a:t>
            </a:r>
            <a:r>
              <a:rPr lang="en-US" sz="2800" dirty="0"/>
              <a:t> </a:t>
            </a:r>
            <a:r>
              <a:rPr lang="en-US" sz="2800" dirty="0" err="1"/>
              <a:t>Rossborough</a:t>
            </a:r>
            <a:r>
              <a:rPr lang="en-US" sz="2800" dirty="0"/>
              <a:t> and </a:t>
            </a:r>
            <a:r>
              <a:rPr lang="en-US" sz="2800" dirty="0" err="1"/>
              <a:t>Mrs</a:t>
            </a:r>
            <a:r>
              <a:rPr lang="en-US" sz="2800" dirty="0"/>
              <a:t> </a:t>
            </a:r>
            <a:r>
              <a:rPr lang="en-US" sz="2800" dirty="0" err="1"/>
              <a:t>Lant</a:t>
            </a:r>
            <a:endParaRPr lang="en-US" sz="2800" dirty="0"/>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410417" y="2967553"/>
            <a:ext cx="4949411" cy="2947281"/>
          </a:xfrm>
        </p:spPr>
        <p:txBody>
          <a:bodyPr>
            <a:normAutofit/>
          </a:bodyPr>
          <a:lstStyle/>
          <a:p>
            <a:pPr algn="ctr"/>
            <a:r>
              <a:rPr lang="en-US" sz="3200" dirty="0">
                <a:latin typeface="+mj-lt"/>
              </a:rPr>
              <a:t>Welcome to Year 4! </a:t>
            </a:r>
          </a:p>
          <a:p>
            <a:endParaRPr lang="en-US" sz="3200" dirty="0">
              <a:latin typeface="+mj-lt"/>
            </a:endParaRPr>
          </a:p>
          <a:p>
            <a:pPr algn="ctr"/>
            <a:r>
              <a:rPr lang="en-US" sz="3000" dirty="0">
                <a:latin typeface="+mj-lt"/>
              </a:rPr>
              <a:t>We also have 2 teaching assistants – </a:t>
            </a:r>
            <a:r>
              <a:rPr lang="en-US" sz="3000" dirty="0" err="1">
                <a:latin typeface="+mj-lt"/>
              </a:rPr>
              <a:t>Mrs</a:t>
            </a:r>
            <a:r>
              <a:rPr lang="en-US" sz="3000" dirty="0">
                <a:latin typeface="+mj-lt"/>
              </a:rPr>
              <a:t> Buchanan and </a:t>
            </a:r>
            <a:r>
              <a:rPr lang="en-US" sz="3000" dirty="0" err="1">
                <a:latin typeface="+mj-lt"/>
              </a:rPr>
              <a:t>Mrs</a:t>
            </a:r>
            <a:r>
              <a:rPr lang="en-US" sz="3000" dirty="0">
                <a:latin typeface="+mj-lt"/>
              </a:rPr>
              <a:t> Matthews</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pic>
        <p:nvPicPr>
          <p:cNvPr id="2050" name="Picture 2"/>
          <p:cNvPicPr>
            <a:picLocks noGrp="1" noChangeAspect="1" noChangeArrowheads="1"/>
          </p:cNvPicPr>
          <p:nvPr>
            <p:ph type="pic" sz="quarter" idx="14"/>
          </p:nvPr>
        </p:nvPicPr>
        <p:blipFill>
          <a:blip r:embed="rId2"/>
          <a:stretch>
            <a:fillRect/>
          </a:stretch>
        </p:blipFill>
        <p:spPr bwMode="auto">
          <a:xfrm rot="769199">
            <a:off x="8877202" y="2524628"/>
            <a:ext cx="1816280" cy="32289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01A247E-716A-4FAB-AD8E-10C31B3298EE}"/>
              </a:ext>
            </a:extLst>
          </p:cNvPr>
          <p:cNvPicPr>
            <a:picLocks noChangeAspect="1"/>
          </p:cNvPicPr>
          <p:nvPr/>
        </p:nvPicPr>
        <p:blipFill>
          <a:blip r:embed="rId3"/>
          <a:stretch>
            <a:fillRect/>
          </a:stretch>
        </p:blipFill>
        <p:spPr>
          <a:xfrm>
            <a:off x="6961464" y="335559"/>
            <a:ext cx="1915486" cy="2873229"/>
          </a:xfrm>
          <a:prstGeom prst="rect">
            <a:avLst/>
          </a:prstGeom>
        </p:spPr>
      </p:pic>
    </p:spTree>
    <p:extLst>
      <p:ext uri="{BB962C8B-B14F-4D97-AF65-F5344CB8AC3E}">
        <p14:creationId xmlns:p14="http://schemas.microsoft.com/office/powerpoint/2010/main" val="367141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170095"/>
            <a:ext cx="6286500" cy="652865"/>
          </a:xfrm>
        </p:spPr>
        <p:txBody>
          <a:bodyPr>
            <a:noAutofit/>
          </a:bodyPr>
          <a:lstStyle/>
          <a:p>
            <a:pPr algn="ctr"/>
            <a:r>
              <a:rPr lang="en-US" sz="4000" dirty="0"/>
              <a:t>A typical day in Year 4…</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a:t>
            </a:fld>
            <a:endParaRPr lang="en-US" dirty="0"/>
          </a:p>
        </p:txBody>
      </p:sp>
      <p:sp>
        <p:nvSpPr>
          <p:cNvPr id="7" name="Rectangle 6"/>
          <p:cNvSpPr/>
          <p:nvPr/>
        </p:nvSpPr>
        <p:spPr>
          <a:xfrm>
            <a:off x="1407389" y="1017877"/>
            <a:ext cx="10398611" cy="5293757"/>
          </a:xfrm>
          <a:prstGeom prst="rect">
            <a:avLst/>
          </a:prstGeom>
        </p:spPr>
        <p:txBody>
          <a:bodyPr wrap="square" lIns="91440" tIns="45720" rIns="91440" bIns="45720" anchor="t">
            <a:spAutoFit/>
          </a:bodyPr>
          <a:lstStyle/>
          <a:p>
            <a:r>
              <a:rPr lang="en-US" sz="2600" dirty="0">
                <a:solidFill>
                  <a:schemeClr val="accent2"/>
                </a:solidFill>
              </a:rPr>
              <a:t>As soon as the children arrive at school they will put their belongings away in their lockers and sit at their tables to quietly complete the morning activity of fluent in 5 during registration. They will also have time to fill in their </a:t>
            </a:r>
            <a:r>
              <a:rPr lang="en-US" sz="2600" dirty="0" err="1">
                <a:solidFill>
                  <a:schemeClr val="accent2"/>
                </a:solidFill>
              </a:rPr>
              <a:t>colour</a:t>
            </a:r>
            <a:r>
              <a:rPr lang="en-US" sz="2600" dirty="0">
                <a:solidFill>
                  <a:schemeClr val="accent2"/>
                </a:solidFill>
              </a:rPr>
              <a:t> monsters to let us know how they are feeling. </a:t>
            </a:r>
          </a:p>
          <a:p>
            <a:endParaRPr lang="en-US" sz="2600" dirty="0">
              <a:solidFill>
                <a:schemeClr val="accent2"/>
              </a:solidFill>
            </a:endParaRPr>
          </a:p>
          <a:p>
            <a:r>
              <a:rPr lang="en-US" sz="2600" dirty="0">
                <a:solidFill>
                  <a:schemeClr val="accent2"/>
                </a:solidFill>
              </a:rPr>
              <a:t>They then will have either an assembly or practice Times Tables Rock Stars. They then move into </a:t>
            </a:r>
            <a:r>
              <a:rPr lang="en-US" sz="2600" dirty="0" err="1">
                <a:solidFill>
                  <a:schemeClr val="accent2"/>
                </a:solidFill>
              </a:rPr>
              <a:t>Maths</a:t>
            </a:r>
            <a:r>
              <a:rPr lang="en-US" sz="2600" dirty="0">
                <a:solidFill>
                  <a:schemeClr val="accent2"/>
                </a:solidFill>
              </a:rPr>
              <a:t>, English which includes spelling, punctuation and grammar. </a:t>
            </a:r>
          </a:p>
          <a:p>
            <a:endParaRPr lang="en-US" sz="2600" dirty="0">
              <a:solidFill>
                <a:schemeClr val="accent2"/>
              </a:solidFill>
            </a:endParaRPr>
          </a:p>
          <a:p>
            <a:r>
              <a:rPr lang="en-US" sz="2600" dirty="0">
                <a:solidFill>
                  <a:schemeClr val="accent2"/>
                </a:solidFill>
              </a:rPr>
              <a:t>After lunch they will have time either for quiet reading before starting our Topic based learning and the foundation subjects. </a:t>
            </a:r>
          </a:p>
          <a:p>
            <a:endParaRPr lang="en-US" sz="2600" dirty="0">
              <a:solidFill>
                <a:schemeClr val="accent2"/>
              </a:solidFill>
            </a:endParaRPr>
          </a:p>
          <a:p>
            <a:r>
              <a:rPr lang="en-US" sz="2600" dirty="0">
                <a:solidFill>
                  <a:schemeClr val="accent2"/>
                </a:solidFill>
              </a:rPr>
              <a:t>The day will end with assemblies and a whole class story.</a:t>
            </a:r>
          </a:p>
        </p:txBody>
      </p:sp>
    </p:spTree>
    <p:extLst>
      <p:ext uri="{BB962C8B-B14F-4D97-AF65-F5344CB8AC3E}">
        <p14:creationId xmlns:p14="http://schemas.microsoft.com/office/powerpoint/2010/main" val="413896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The timetable will look similar to this.</a:t>
            </a:r>
          </a:p>
        </p:txBody>
      </p:sp>
      <p:pic>
        <p:nvPicPr>
          <p:cNvPr id="2" name="Picture 1">
            <a:extLst>
              <a:ext uri="{FF2B5EF4-FFF2-40B4-BE49-F238E27FC236}">
                <a16:creationId xmlns:a16="http://schemas.microsoft.com/office/drawing/2014/main" id="{137DE69E-B974-4769-A11A-950A8B2EAC35}"/>
              </a:ext>
            </a:extLst>
          </p:cNvPr>
          <p:cNvPicPr>
            <a:picLocks noChangeAspect="1"/>
          </p:cNvPicPr>
          <p:nvPr/>
        </p:nvPicPr>
        <p:blipFill>
          <a:blip r:embed="rId2"/>
          <a:stretch>
            <a:fillRect/>
          </a:stretch>
        </p:blipFill>
        <p:spPr>
          <a:xfrm>
            <a:off x="1774151" y="575786"/>
            <a:ext cx="8366019" cy="5706428"/>
          </a:xfrm>
          <a:prstGeom prst="rect">
            <a:avLst/>
          </a:prstGeom>
        </p:spPr>
      </p:pic>
    </p:spTree>
    <p:extLst>
      <p:ext uri="{BB962C8B-B14F-4D97-AF65-F5344CB8AC3E}">
        <p14:creationId xmlns:p14="http://schemas.microsoft.com/office/powerpoint/2010/main" val="263820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English and Mathematics.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7" name="Rectangle 6"/>
          <p:cNvSpPr/>
          <p:nvPr/>
        </p:nvSpPr>
        <p:spPr>
          <a:xfrm>
            <a:off x="-218360" y="652864"/>
            <a:ext cx="12024360" cy="6093976"/>
          </a:xfrm>
          <a:prstGeom prst="rect">
            <a:avLst/>
          </a:prstGeom>
        </p:spPr>
        <p:txBody>
          <a:bodyPr wrap="square">
            <a:spAutoFit/>
          </a:bodyPr>
          <a:lstStyle/>
          <a:p>
            <a:pPr algn="ctr"/>
            <a:r>
              <a:rPr lang="en-US" sz="2300" dirty="0">
                <a:solidFill>
                  <a:schemeClr val="accent2"/>
                </a:solidFill>
              </a:rPr>
              <a:t>English – is based on a whole class text that is normally linked to that terms topic. </a:t>
            </a:r>
          </a:p>
          <a:p>
            <a:pPr algn="ctr"/>
            <a:endParaRPr lang="en-US" sz="2300" dirty="0">
              <a:solidFill>
                <a:schemeClr val="accent2"/>
              </a:solidFill>
            </a:endParaRPr>
          </a:p>
          <a:p>
            <a:pPr algn="ctr"/>
            <a:r>
              <a:rPr lang="en-US" sz="2300" dirty="0">
                <a:solidFill>
                  <a:schemeClr val="accent2"/>
                </a:solidFill>
              </a:rPr>
              <a:t>The class texts this year are…</a:t>
            </a:r>
          </a:p>
          <a:p>
            <a:pPr algn="ctr"/>
            <a:r>
              <a:rPr lang="en-US" sz="2300" dirty="0">
                <a:solidFill>
                  <a:schemeClr val="accent2"/>
                </a:solidFill>
              </a:rPr>
              <a:t>Saxon Tales by Terry </a:t>
            </a:r>
            <a:r>
              <a:rPr lang="en-US" sz="2300" dirty="0" err="1">
                <a:solidFill>
                  <a:schemeClr val="accent2"/>
                </a:solidFill>
              </a:rPr>
              <a:t>Deary</a:t>
            </a:r>
            <a:endParaRPr lang="en-US" sz="2300" dirty="0">
              <a:solidFill>
                <a:schemeClr val="accent2"/>
              </a:solidFill>
            </a:endParaRPr>
          </a:p>
          <a:p>
            <a:pPr algn="ctr"/>
            <a:r>
              <a:rPr lang="en-US" sz="2300" dirty="0">
                <a:solidFill>
                  <a:schemeClr val="accent2"/>
                </a:solidFill>
              </a:rPr>
              <a:t>How to train your dragon and How to be a Viking</a:t>
            </a:r>
          </a:p>
          <a:p>
            <a:pPr algn="ctr"/>
            <a:r>
              <a:rPr lang="en-US" sz="2300" dirty="0">
                <a:solidFill>
                  <a:schemeClr val="accent2"/>
                </a:solidFill>
              </a:rPr>
              <a:t>The King of the Cloud Forest</a:t>
            </a:r>
          </a:p>
          <a:p>
            <a:pPr algn="ctr"/>
            <a:r>
              <a:rPr lang="en-US" sz="2300" dirty="0">
                <a:solidFill>
                  <a:schemeClr val="accent2"/>
                </a:solidFill>
              </a:rPr>
              <a:t>A Winter’s Tale by Shakespeare</a:t>
            </a:r>
          </a:p>
          <a:p>
            <a:pPr algn="ctr"/>
            <a:r>
              <a:rPr lang="en-US" sz="2300" dirty="0">
                <a:solidFill>
                  <a:schemeClr val="accent2"/>
                </a:solidFill>
              </a:rPr>
              <a:t>Secrets of a Sun King</a:t>
            </a:r>
          </a:p>
          <a:p>
            <a:pPr algn="ctr"/>
            <a:r>
              <a:rPr lang="en-US" sz="2300" dirty="0">
                <a:solidFill>
                  <a:schemeClr val="accent2"/>
                </a:solidFill>
              </a:rPr>
              <a:t>An Egyptian Cinderella Tale</a:t>
            </a:r>
          </a:p>
          <a:p>
            <a:pPr algn="ctr"/>
            <a:endParaRPr lang="en-US" dirty="0">
              <a:solidFill>
                <a:schemeClr val="accent2"/>
              </a:solidFill>
            </a:endParaRPr>
          </a:p>
          <a:p>
            <a:pPr algn="ctr"/>
            <a:r>
              <a:rPr lang="en-US" dirty="0">
                <a:solidFill>
                  <a:schemeClr val="accent2"/>
                </a:solidFill>
              </a:rPr>
              <a:t>Whole class reading also takes place daily to help children be immersed in a range of texts..</a:t>
            </a:r>
          </a:p>
          <a:p>
            <a:pPr algn="ctr"/>
            <a:endParaRPr lang="en-US" dirty="0">
              <a:solidFill>
                <a:schemeClr val="accent2"/>
              </a:solidFill>
            </a:endParaRPr>
          </a:p>
          <a:p>
            <a:pPr algn="ctr"/>
            <a:r>
              <a:rPr lang="en-US" dirty="0" err="1">
                <a:solidFill>
                  <a:schemeClr val="accent2"/>
                </a:solidFill>
              </a:rPr>
              <a:t>Maths</a:t>
            </a:r>
            <a:r>
              <a:rPr lang="en-US" dirty="0">
                <a:solidFill>
                  <a:schemeClr val="accent2"/>
                </a:solidFill>
              </a:rPr>
              <a:t> Mastery –is about deepening children’s understanding, use and manipulation of all things </a:t>
            </a:r>
            <a:r>
              <a:rPr lang="en-US" dirty="0" err="1">
                <a:solidFill>
                  <a:schemeClr val="accent2"/>
                </a:solidFill>
              </a:rPr>
              <a:t>maths</a:t>
            </a:r>
            <a:r>
              <a:rPr lang="en-US" dirty="0">
                <a:solidFill>
                  <a:schemeClr val="accent2"/>
                </a:solidFill>
              </a:rPr>
              <a:t>.</a:t>
            </a:r>
            <a:br>
              <a:rPr lang="en-US" dirty="0">
                <a:solidFill>
                  <a:schemeClr val="accent2"/>
                </a:solidFill>
              </a:rPr>
            </a:br>
            <a:endParaRPr lang="en-US" dirty="0">
              <a:solidFill>
                <a:schemeClr val="accent2"/>
              </a:solidFill>
            </a:endParaRPr>
          </a:p>
          <a:p>
            <a:pPr algn="ctr"/>
            <a:r>
              <a:rPr lang="en-US" dirty="0">
                <a:solidFill>
                  <a:schemeClr val="accent2"/>
                </a:solidFill>
              </a:rPr>
              <a:t>Fluent in five – Takes place daily and will help develop speed and accuracy with arithmetic skills</a:t>
            </a:r>
            <a:r>
              <a:rPr lang="en-US" sz="2300" dirty="0">
                <a:solidFill>
                  <a:schemeClr val="accent2"/>
                </a:solidFill>
              </a:rPr>
              <a:t>. </a:t>
            </a:r>
          </a:p>
          <a:p>
            <a:pPr algn="ctr"/>
            <a:r>
              <a:rPr lang="en-US" sz="2300" dirty="0">
                <a:solidFill>
                  <a:schemeClr val="accent2"/>
                </a:solidFill>
              </a:rPr>
              <a:t>Year 4 need to know their multiplication facts up to 12 x 12 by June 2024. </a:t>
            </a:r>
          </a:p>
          <a:p>
            <a:pPr algn="ctr"/>
            <a:r>
              <a:rPr lang="en-US" sz="2300" dirty="0">
                <a:solidFill>
                  <a:schemeClr val="accent2"/>
                </a:solidFill>
              </a:rPr>
              <a:t>They will complete a statutory test. </a:t>
            </a:r>
          </a:p>
          <a:p>
            <a:pPr algn="ctr"/>
            <a:endParaRPr lang="en-US" sz="2400" dirty="0">
              <a:solidFill>
                <a:schemeClr val="accent2"/>
              </a:solidFill>
            </a:endParaRPr>
          </a:p>
        </p:txBody>
      </p:sp>
      <p:pic>
        <p:nvPicPr>
          <p:cNvPr id="1026" name="Picture 2" descr="How To Train Your Dragon: Book 1 : Cowell, Cressida: Amazon.co.uk: Books">
            <a:extLst>
              <a:ext uri="{FF2B5EF4-FFF2-40B4-BE49-F238E27FC236}">
                <a16:creationId xmlns:a16="http://schemas.microsoft.com/office/drawing/2014/main" id="{35A94859-6FCB-4771-B32C-24D2B4DD0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934" y="1847272"/>
            <a:ext cx="1274590" cy="19576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lliam Shakespeare's The Winter's Tale : Pham, Leuyen, Coville, Bruce:  Amazon.co.uk: Books">
            <a:extLst>
              <a:ext uri="{FF2B5EF4-FFF2-40B4-BE49-F238E27FC236}">
                <a16:creationId xmlns:a16="http://schemas.microsoft.com/office/drawing/2014/main" id="{68E58C70-0159-4867-9E93-1358C4159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065" y="1262640"/>
            <a:ext cx="1362972" cy="181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86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Topic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7" name="Rectangle 6"/>
          <p:cNvSpPr/>
          <p:nvPr/>
        </p:nvSpPr>
        <p:spPr>
          <a:xfrm>
            <a:off x="914400" y="847915"/>
            <a:ext cx="9997883" cy="5601533"/>
          </a:xfrm>
          <a:prstGeom prst="rect">
            <a:avLst/>
          </a:prstGeom>
        </p:spPr>
        <p:txBody>
          <a:bodyPr wrap="square">
            <a:spAutoFit/>
          </a:bodyPr>
          <a:lstStyle/>
          <a:p>
            <a:pPr algn="ctr"/>
            <a:endParaRPr lang="en-US" sz="2300" dirty="0">
              <a:solidFill>
                <a:schemeClr val="accent2"/>
              </a:solidFill>
            </a:endParaRPr>
          </a:p>
          <a:p>
            <a:pPr algn="ctr"/>
            <a:endParaRPr lang="en-US" sz="2300" dirty="0">
              <a:solidFill>
                <a:schemeClr val="accent2"/>
              </a:solidFill>
            </a:endParaRPr>
          </a:p>
          <a:p>
            <a:pPr algn="ctr"/>
            <a:r>
              <a:rPr lang="en-US" sz="2800" dirty="0">
                <a:solidFill>
                  <a:schemeClr val="accent2"/>
                </a:solidFill>
              </a:rPr>
              <a:t>We will also teach </a:t>
            </a:r>
            <a:r>
              <a:rPr lang="en-US" sz="3200" dirty="0">
                <a:solidFill>
                  <a:schemeClr val="accent2"/>
                </a:solidFill>
              </a:rPr>
              <a:t>Geography, History, Science, French, ICT, RE, PSHE,</a:t>
            </a:r>
          </a:p>
          <a:p>
            <a:pPr algn="ctr"/>
            <a:r>
              <a:rPr lang="en-US" sz="3200" dirty="0">
                <a:solidFill>
                  <a:schemeClr val="accent2"/>
                </a:solidFill>
              </a:rPr>
              <a:t>Music, Art &amp; DT. Learning in these subjects is, where possible, linked to each terms topics.</a:t>
            </a:r>
          </a:p>
          <a:p>
            <a:pPr algn="ctr"/>
            <a:endParaRPr lang="en-US" sz="3200" dirty="0">
              <a:solidFill>
                <a:schemeClr val="accent2"/>
              </a:solidFill>
            </a:endParaRPr>
          </a:p>
          <a:p>
            <a:pPr algn="ctr"/>
            <a:endParaRPr lang="en-US" sz="3200" dirty="0">
              <a:solidFill>
                <a:schemeClr val="accent2"/>
              </a:solidFill>
            </a:endParaRPr>
          </a:p>
          <a:p>
            <a:pPr algn="ctr"/>
            <a:r>
              <a:rPr lang="en-US" sz="3200" dirty="0">
                <a:solidFill>
                  <a:schemeClr val="accent2"/>
                </a:solidFill>
              </a:rPr>
              <a:t>This year our term topics will be… Invasion &amp; Invaders, Misty Mountains – Winding Rivers, Ancient </a:t>
            </a:r>
            <a:r>
              <a:rPr lang="en-US" sz="3200" dirty="0" err="1">
                <a:solidFill>
                  <a:schemeClr val="accent2"/>
                </a:solidFill>
              </a:rPr>
              <a:t>Civilisations</a:t>
            </a:r>
            <a:r>
              <a:rPr lang="en-US" sz="3200" dirty="0">
                <a:solidFill>
                  <a:schemeClr val="accent2"/>
                </a:solidFill>
              </a:rPr>
              <a:t> </a:t>
            </a:r>
            <a:r>
              <a:rPr lang="en-US" sz="3200" dirty="0" err="1">
                <a:solidFill>
                  <a:schemeClr val="accent2"/>
                </a:solidFill>
              </a:rPr>
              <a:t>Eygptians</a:t>
            </a:r>
            <a:r>
              <a:rPr lang="en-US" sz="3200" dirty="0">
                <a:solidFill>
                  <a:schemeClr val="accent2"/>
                </a:solidFill>
              </a:rPr>
              <a:t>.</a:t>
            </a:r>
          </a:p>
          <a:p>
            <a:pPr algn="ctr"/>
            <a:endParaRPr lang="en-US" sz="2400" dirty="0">
              <a:solidFill>
                <a:schemeClr val="accent2"/>
              </a:solidFill>
            </a:endParaRPr>
          </a:p>
        </p:txBody>
      </p:sp>
    </p:spTree>
    <p:extLst>
      <p:ext uri="{BB962C8B-B14F-4D97-AF65-F5344CB8AC3E}">
        <p14:creationId xmlns:p14="http://schemas.microsoft.com/office/powerpoint/2010/main" val="310102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Trips...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7" name="Rectangle 6"/>
          <p:cNvSpPr/>
          <p:nvPr/>
        </p:nvSpPr>
        <p:spPr>
          <a:xfrm>
            <a:off x="914400" y="1029980"/>
            <a:ext cx="9997883" cy="3277820"/>
          </a:xfrm>
          <a:prstGeom prst="rect">
            <a:avLst/>
          </a:prstGeom>
        </p:spPr>
        <p:txBody>
          <a:bodyPr wrap="square">
            <a:spAutoFit/>
          </a:bodyPr>
          <a:lstStyle/>
          <a:p>
            <a:pPr algn="ctr"/>
            <a:r>
              <a:rPr lang="en-US" sz="2300" dirty="0">
                <a:solidFill>
                  <a:schemeClr val="accent2"/>
                </a:solidFill>
              </a:rPr>
              <a:t>This year we have tried to think of how we can further enhance the children’s learning through trips and experiences at as low cost for as possible. </a:t>
            </a:r>
          </a:p>
          <a:p>
            <a:pPr algn="ctr"/>
            <a:r>
              <a:rPr lang="en-US" sz="2300" dirty="0">
                <a:solidFill>
                  <a:schemeClr val="accent2"/>
                </a:solidFill>
              </a:rPr>
              <a:t>Here are the planned and potential trips for the year…</a:t>
            </a:r>
          </a:p>
          <a:p>
            <a:pPr algn="ctr"/>
            <a:endParaRPr lang="en-US" sz="2300" dirty="0">
              <a:solidFill>
                <a:schemeClr val="accent2"/>
              </a:solidFill>
            </a:endParaRPr>
          </a:p>
          <a:p>
            <a:pPr algn="ctr"/>
            <a:r>
              <a:rPr lang="en-US" sz="2300" dirty="0">
                <a:solidFill>
                  <a:schemeClr val="accent2"/>
                </a:solidFill>
              </a:rPr>
              <a:t>Heart of England Forest trip– 12</a:t>
            </a:r>
            <a:r>
              <a:rPr lang="en-US" sz="2300" baseline="30000" dirty="0">
                <a:solidFill>
                  <a:schemeClr val="accent2"/>
                </a:solidFill>
              </a:rPr>
              <a:t>th</a:t>
            </a:r>
            <a:r>
              <a:rPr lang="en-US" sz="2300" dirty="0">
                <a:solidFill>
                  <a:schemeClr val="accent2"/>
                </a:solidFill>
              </a:rPr>
              <a:t> September </a:t>
            </a:r>
          </a:p>
          <a:p>
            <a:pPr algn="ctr"/>
            <a:r>
              <a:rPr lang="en-US" sz="2300" dirty="0">
                <a:solidFill>
                  <a:schemeClr val="accent2"/>
                </a:solidFill>
              </a:rPr>
              <a:t>. Whole school Theatre visit near Christmas – Date TBC - £10?</a:t>
            </a:r>
          </a:p>
          <a:p>
            <a:pPr algn="ctr"/>
            <a:r>
              <a:rPr lang="en-US" sz="2300" dirty="0">
                <a:solidFill>
                  <a:schemeClr val="accent2"/>
                </a:solidFill>
              </a:rPr>
              <a:t>Residential one night trip to York – </a:t>
            </a:r>
            <a:r>
              <a:rPr lang="en-US" sz="2300" dirty="0" err="1">
                <a:solidFill>
                  <a:schemeClr val="accent2"/>
                </a:solidFill>
              </a:rPr>
              <a:t>Jorvik</a:t>
            </a:r>
            <a:r>
              <a:rPr lang="en-US" sz="2300" dirty="0">
                <a:solidFill>
                  <a:schemeClr val="accent2"/>
                </a:solidFill>
              </a:rPr>
              <a:t> </a:t>
            </a:r>
            <a:r>
              <a:rPr lang="en-US" sz="2300" dirty="0" err="1">
                <a:solidFill>
                  <a:schemeClr val="accent2"/>
                </a:solidFill>
              </a:rPr>
              <a:t>centre</a:t>
            </a:r>
            <a:r>
              <a:rPr lang="en-US" sz="2300" dirty="0">
                <a:solidFill>
                  <a:schemeClr val="accent2"/>
                </a:solidFill>
              </a:rPr>
              <a:t> and tour of York</a:t>
            </a:r>
          </a:p>
          <a:p>
            <a:pPr algn="ctr"/>
            <a:r>
              <a:rPr lang="en-US" sz="2300" dirty="0">
                <a:solidFill>
                  <a:schemeClr val="accent2"/>
                </a:solidFill>
              </a:rPr>
              <a:t>Egyptian workshop</a:t>
            </a:r>
          </a:p>
          <a:p>
            <a:pPr algn="ctr"/>
            <a:r>
              <a:rPr lang="en-US" sz="2300" dirty="0">
                <a:solidFill>
                  <a:schemeClr val="accent2"/>
                </a:solidFill>
              </a:rPr>
              <a:t>Local visits to Humanist church, Shakespeare’s properties. </a:t>
            </a:r>
          </a:p>
        </p:txBody>
      </p:sp>
    </p:spTree>
    <p:extLst>
      <p:ext uri="{BB962C8B-B14F-4D97-AF65-F5344CB8AC3E}">
        <p14:creationId xmlns:p14="http://schemas.microsoft.com/office/powerpoint/2010/main" val="11823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p:txBody>
          <a:bodyPr>
            <a:noAutofit/>
          </a:bodyPr>
          <a:lstStyle/>
          <a:p>
            <a:pPr algn="ctr"/>
            <a:r>
              <a:rPr lang="en-US" sz="4000" dirty="0"/>
              <a:t>York Residential</a:t>
            </a:r>
          </a:p>
        </p:txBody>
      </p:sp>
      <p:sp>
        <p:nvSpPr>
          <p:cNvPr id="3" name="Content Placeholder 2">
            <a:extLst>
              <a:ext uri="{FF2B5EF4-FFF2-40B4-BE49-F238E27FC236}">
                <a16:creationId xmlns:a16="http://schemas.microsoft.com/office/drawing/2014/main" id="{90814350-3666-4BD7-8208-8EFB87E61859}"/>
              </a:ext>
            </a:extLst>
          </p:cNvPr>
          <p:cNvSpPr>
            <a:spLocks noGrp="1"/>
          </p:cNvSpPr>
          <p:nvPr>
            <p:ph idx="1"/>
          </p:nvPr>
        </p:nvSpPr>
        <p:spPr/>
        <p:txBody>
          <a:bodyPr/>
          <a:lstStyle/>
          <a:p>
            <a:r>
              <a:rPr lang="en-GB" dirty="0"/>
              <a:t>In Year 6 the children go on residential for one week. This year 4 trip is to prepare them. </a:t>
            </a:r>
          </a:p>
          <a:p>
            <a:r>
              <a:rPr lang="en-GB" dirty="0"/>
              <a:t>Mrs McCormack and Mrs Humphriss plus 2 more adults will accompany the children</a:t>
            </a:r>
          </a:p>
          <a:p>
            <a:r>
              <a:rPr lang="en-GB" dirty="0"/>
              <a:t>We will be staying in York youth hostel</a:t>
            </a:r>
          </a:p>
          <a:p>
            <a:r>
              <a:rPr lang="en-GB" dirty="0"/>
              <a:t>The children will go on a walking tour of York and immerse themselves in Vikings with a visit to the </a:t>
            </a:r>
            <a:r>
              <a:rPr lang="en-GB" dirty="0" err="1"/>
              <a:t>Jorvik</a:t>
            </a:r>
            <a:r>
              <a:rPr lang="en-GB" dirty="0"/>
              <a:t> centre</a:t>
            </a:r>
          </a:p>
          <a:p>
            <a:r>
              <a:rPr lang="en-GB" dirty="0"/>
              <a:t>Coach, accommodation and food is included. </a:t>
            </a:r>
          </a:p>
          <a:p>
            <a:r>
              <a:rPr lang="en-GB" dirty="0"/>
              <a:t>Builds confidence, love of history and resilience. </a:t>
            </a:r>
          </a:p>
        </p:txBody>
      </p:sp>
      <p:sp>
        <p:nvSpPr>
          <p:cNvPr id="7" name="Rectangle 6"/>
          <p:cNvSpPr/>
          <p:nvPr/>
        </p:nvSpPr>
        <p:spPr>
          <a:xfrm>
            <a:off x="914400" y="1029980"/>
            <a:ext cx="9997883" cy="446276"/>
          </a:xfrm>
          <a:prstGeom prst="rect">
            <a:avLst/>
          </a:prstGeom>
        </p:spPr>
        <p:txBody>
          <a:bodyPr wrap="square">
            <a:spAutoFit/>
          </a:bodyPr>
          <a:lstStyle/>
          <a:p>
            <a:pPr algn="ctr"/>
            <a:r>
              <a:rPr lang="en-US" sz="2300" dirty="0">
                <a:solidFill>
                  <a:schemeClr val="accent2"/>
                </a:solidFill>
              </a:rPr>
              <a:t> </a:t>
            </a:r>
          </a:p>
        </p:txBody>
      </p:sp>
      <p:pic>
        <p:nvPicPr>
          <p:cNvPr id="6" name="Picture 5">
            <a:extLst>
              <a:ext uri="{FF2B5EF4-FFF2-40B4-BE49-F238E27FC236}">
                <a16:creationId xmlns:a16="http://schemas.microsoft.com/office/drawing/2014/main" id="{1B9EA454-FCF6-466F-88CA-8B0204451176}"/>
              </a:ext>
            </a:extLst>
          </p:cNvPr>
          <p:cNvPicPr/>
          <p:nvPr/>
        </p:nvPicPr>
        <p:blipFill rotWithShape="1">
          <a:blip r:embed="rId2"/>
          <a:srcRect l="1662" t="14773" r="620" b="9001"/>
          <a:stretch/>
        </p:blipFill>
        <p:spPr bwMode="auto">
          <a:xfrm>
            <a:off x="6871855" y="24393"/>
            <a:ext cx="5096090" cy="18012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289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65870"/>
            <a:ext cx="6286500" cy="652865"/>
          </a:xfrm>
        </p:spPr>
        <p:txBody>
          <a:bodyPr>
            <a:noAutofit/>
          </a:bodyPr>
          <a:lstStyle/>
          <a:p>
            <a:pPr algn="ctr"/>
            <a:r>
              <a:rPr lang="en-US" sz="4000" dirty="0"/>
              <a:t>Assessment…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7" name="Rectangle 6"/>
          <p:cNvSpPr/>
          <p:nvPr/>
        </p:nvSpPr>
        <p:spPr>
          <a:xfrm>
            <a:off x="1165860" y="994856"/>
            <a:ext cx="9997883" cy="5847755"/>
          </a:xfrm>
          <a:prstGeom prst="rect">
            <a:avLst/>
          </a:prstGeom>
        </p:spPr>
        <p:txBody>
          <a:bodyPr wrap="square">
            <a:spAutoFit/>
          </a:bodyPr>
          <a:lstStyle/>
          <a:p>
            <a:pPr algn="ctr"/>
            <a:r>
              <a:rPr lang="en-US" sz="2700" dirty="0">
                <a:solidFill>
                  <a:schemeClr val="accent2"/>
                </a:solidFill>
              </a:rPr>
              <a:t>Assessment in KS2 is carried out daily with live marking happening during the lesson and targeted questioning as the children are working. This ensures that children have time to respond to the feedback, make changes and any misconceptions can be addressed immediately.</a:t>
            </a:r>
          </a:p>
          <a:p>
            <a:pPr algn="ctr"/>
            <a:endParaRPr lang="en-US" sz="2700" dirty="0">
              <a:solidFill>
                <a:schemeClr val="accent2"/>
              </a:solidFill>
            </a:endParaRPr>
          </a:p>
          <a:p>
            <a:pPr algn="ctr"/>
            <a:r>
              <a:rPr lang="en-US" sz="2700" dirty="0">
                <a:solidFill>
                  <a:schemeClr val="accent2"/>
                </a:solidFill>
              </a:rPr>
              <a:t>Children will take part in assessments in reading, writing and mathematics across the year to show progress and inform us of their next steps or any gaps in learning. </a:t>
            </a:r>
          </a:p>
          <a:p>
            <a:pPr algn="ctr"/>
            <a:endParaRPr lang="en-US" sz="2700" dirty="0">
              <a:solidFill>
                <a:schemeClr val="accent2"/>
              </a:solidFill>
            </a:endParaRPr>
          </a:p>
          <a:p>
            <a:pPr algn="ctr"/>
            <a:r>
              <a:rPr lang="en-GB" sz="2700" dirty="0">
                <a:solidFill>
                  <a:schemeClr val="accent2"/>
                </a:solidFill>
              </a:rPr>
              <a:t>The Statutory Assessment does not make up the whole picture. We use teacher assessment to make a final judgement on whether children have met the Expected Standard for the end of Year 4.</a:t>
            </a:r>
            <a:endParaRPr lang="en-US" sz="2700" dirty="0">
              <a:solidFill>
                <a:schemeClr val="accent2"/>
              </a:solidFill>
            </a:endParaRPr>
          </a:p>
          <a:p>
            <a:pPr algn="ctr"/>
            <a:endParaRPr lang="en-US" sz="2300" dirty="0">
              <a:solidFill>
                <a:schemeClr val="accent2"/>
              </a:solidFill>
            </a:endParaRPr>
          </a:p>
        </p:txBody>
      </p:sp>
    </p:spTree>
    <p:extLst>
      <p:ext uri="{BB962C8B-B14F-4D97-AF65-F5344CB8AC3E}">
        <p14:creationId xmlns:p14="http://schemas.microsoft.com/office/powerpoint/2010/main" val="3001964964"/>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82dc66be-97a6-4b31-86c5-9e8a1a242406" xsi:nil="true"/>
    <TaxCatchAll xmlns="9b47b90d-6210-4d34-a494-6091db84ebf0" xsi:nil="true"/>
    <lcf76f155ced4ddcb4097134ff3c332f xmlns="82dc66be-97a6-4b31-86c5-9e8a1a24240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0D5DCC268AEE47A0E9BDEFD0D9F167" ma:contentTypeVersion="21" ma:contentTypeDescription="Create a new document." ma:contentTypeScope="" ma:versionID="43f1963cfefc1394c8a996f74e1226bd">
  <xsd:schema xmlns:xsd="http://www.w3.org/2001/XMLSchema" xmlns:xs="http://www.w3.org/2001/XMLSchema" xmlns:p="http://schemas.microsoft.com/office/2006/metadata/properties" xmlns:ns2="82dc66be-97a6-4b31-86c5-9e8a1a242406" xmlns:ns3="9b47b90d-6210-4d34-a494-6091db84ebf0" targetNamespace="http://schemas.microsoft.com/office/2006/metadata/properties" ma:root="true" ma:fieldsID="92f6ddb23dcaf299a8b76aabace18779" ns2:_="" ns3:_="">
    <xsd:import namespace="82dc66be-97a6-4b31-86c5-9e8a1a242406"/>
    <xsd:import namespace="9b47b90d-6210-4d34-a494-6091db84e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c66be-97a6-4b31-86c5-9e8a1a242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47b90d-6210-4d34-a494-6091db84eb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e3a2bc9-8454-4ff4-ae4d-6b1f9dc69c81}" ma:internalName="TaxCatchAll" ma:showField="CatchAllData" ma:web="9b47b90d-6210-4d34-a494-6091db84e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F6C8FF-3D90-457B-9108-406F928CD7CB}">
  <ds:schemaRefs>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e11c4378-1959-492f-9283-6b93a22e72ed"/>
  </ds:schemaRefs>
</ds:datastoreItem>
</file>

<file path=customXml/itemProps2.xml><?xml version="1.0" encoding="utf-8"?>
<ds:datastoreItem xmlns:ds="http://schemas.openxmlformats.org/officeDocument/2006/customXml" ds:itemID="{B8260A10-C484-490A-911E-4A8E998CEC6E}"/>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1413</Words>
  <Application>Microsoft Office PowerPoint</Application>
  <PresentationFormat>Widescreen</PresentationFormat>
  <Paragraphs>147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Comic Sans MS</vt:lpstr>
      <vt:lpstr>Franklin Gothic Book</vt:lpstr>
      <vt:lpstr>Segoe UI</vt:lpstr>
      <vt:lpstr>Office Theme</vt:lpstr>
      <vt:lpstr>Welcome to Year 4</vt:lpstr>
      <vt:lpstr>Meet the teacher – Mrs Rossborough and Mrs Lant</vt:lpstr>
      <vt:lpstr>A typical day in Year 4…</vt:lpstr>
      <vt:lpstr>The timetable will look similar to this.</vt:lpstr>
      <vt:lpstr>English and Mathematics.</vt:lpstr>
      <vt:lpstr>Topic learning.</vt:lpstr>
      <vt:lpstr>Trips...</vt:lpstr>
      <vt:lpstr>York Residential</vt:lpstr>
      <vt:lpstr>Assessment…</vt:lpstr>
      <vt:lpstr>Home Learning…</vt:lpstr>
      <vt:lpstr>Communication…</vt:lpstr>
      <vt:lpstr>Communication…</vt:lpstr>
      <vt:lpstr> Expectations… </vt:lpstr>
      <vt:lpstr> Celebrating Success…</vt:lpstr>
      <vt:lpstr>AOB… </vt:lpstr>
      <vt:lpstr>Designated Safeguarding leads...…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
  <cp:lastModifiedBy/>
  <cp:revision>365</cp:revision>
  <dcterms:created xsi:type="dcterms:W3CDTF">2021-07-14T13:54:52Z</dcterms:created>
  <dcterms:modified xsi:type="dcterms:W3CDTF">2023-09-05T16:04:12Z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0x010100290D5DCC268AEE47A0E9BDEFD0D9F167</vt:lpwstr>
  </property>
  <property fmtid="{D5CDD505-2E9C-101B-9397-08002B2CF9AE}" pid="3" name="MediaServiceImageTags">
    <vt:lpwstr/>
  </property>
</Properties>
</file>