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59" r:id="rId2"/>
  </p:sldMasterIdLst>
  <p:notesMasterIdLst>
    <p:notesMasterId r:id="rId33"/>
  </p:notesMasterIdLst>
  <p:sldIdLst>
    <p:sldId id="410" r:id="rId3"/>
    <p:sldId id="257" r:id="rId4"/>
    <p:sldId id="427" r:id="rId5"/>
    <p:sldId id="444" r:id="rId6"/>
    <p:sldId id="440" r:id="rId7"/>
    <p:sldId id="441" r:id="rId8"/>
    <p:sldId id="442" r:id="rId9"/>
    <p:sldId id="443" r:id="rId10"/>
    <p:sldId id="429" r:id="rId11"/>
    <p:sldId id="430" r:id="rId12"/>
    <p:sldId id="431" r:id="rId13"/>
    <p:sldId id="433" r:id="rId14"/>
    <p:sldId id="434" r:id="rId15"/>
    <p:sldId id="435" r:id="rId16"/>
    <p:sldId id="436" r:id="rId17"/>
    <p:sldId id="437" r:id="rId18"/>
    <p:sldId id="450" r:id="rId19"/>
    <p:sldId id="265" r:id="rId20"/>
    <p:sldId id="267" r:id="rId21"/>
    <p:sldId id="449" r:id="rId22"/>
    <p:sldId id="270" r:id="rId23"/>
    <p:sldId id="282" r:id="rId24"/>
    <p:sldId id="439" r:id="rId25"/>
    <p:sldId id="452" r:id="rId26"/>
    <p:sldId id="445" r:id="rId27"/>
    <p:sldId id="412" r:id="rId28"/>
    <p:sldId id="446" r:id="rId29"/>
    <p:sldId id="447" r:id="rId30"/>
    <p:sldId id="448" r:id="rId31"/>
    <p:sldId id="451" r:id="rId32"/>
  </p:sldIdLst>
  <p:sldSz cx="9144000" cy="5143500" type="screen16x9"/>
  <p:notesSz cx="6858000" cy="9144000"/>
  <p:embeddedFontLst>
    <p:embeddedFont>
      <p:font typeface="Cy Grotesk Key Bold" panose="020F0502020204030204" pitchFamily="34" charset="0"/>
      <p:regular r:id="rId34"/>
      <p:bold r:id="rId35"/>
      <p:italic r:id="rId36"/>
      <p:boldItalic r:id="rId37"/>
    </p:embeddedFont>
    <p:embeddedFont>
      <p:font typeface="Montserrat" pitchFamily="2" charset="77"/>
      <p:regular r:id="rId38"/>
      <p:bold r:id="rId39"/>
      <p:italic r:id="rId40"/>
      <p:boldItalic r:id="rId41"/>
    </p:embeddedFont>
    <p:embeddedFont>
      <p:font typeface="Montserrat Bold" pitchFamily="2" charset="77"/>
      <p:bold r:id="rId42"/>
    </p:embeddedFont>
    <p:embeddedFont>
      <p:font typeface="Montserrat Light" pitchFamily="2" charset="77"/>
      <p:regular r:id="rId43"/>
      <p:italic r:id="rId44"/>
    </p:embeddedFont>
    <p:embeddedFont>
      <p:font typeface="Oswald" pitchFamily="2" charset="77"/>
      <p:regular r:id="rId45"/>
      <p:bold r:id="rId46"/>
    </p:embeddedFont>
    <p:embeddedFont>
      <p:font typeface="PT Sans" panose="020B0503020203020204" pitchFamily="34" charset="77"/>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0" roundtripDataSignature="AMtx7mg6y5Iel1/U0/CNln18PJSjKFhk5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84F861-A0B7-C980-DCC3-4B765B7A80E9}" name="Jane McGarrigle" initials="JM" userId="S::jane.mcgarrigle@oide.ie::57179ecf-f060-455f-b89d-830554191276" providerId="AD"/>
  <p188:author id="{A6064D6F-75E3-878B-0C8E-49B0563B959A}" name="Tracy Hogan" initials="TH" userId="S::tracy.hogan@oide.ie::48a84871-7559-4fc2-8b8f-a61cd7d00b2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3"/>
    <p:restoredTop sz="67465"/>
  </p:normalViewPr>
  <p:slideViewPr>
    <p:cSldViewPr snapToGrid="0">
      <p:cViewPr varScale="1">
        <p:scale>
          <a:sx n="83" d="100"/>
          <a:sy n="83" d="100"/>
        </p:scale>
        <p:origin x="1952" y="1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3.xml"/><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1.fntdata"/><Relationship Id="rId60" Type="http://customschemas.google.com/relationships/presentationmetadata" Target="metadata"/><Relationship Id="rId65"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64"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8.xml"/><Relationship Id="rId41" Type="http://schemas.openxmlformats.org/officeDocument/2006/relationships/font" Target="fonts/font8.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webwise.ie/saferinternetday"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mailto:internetsafety@pdst.ie"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www.webwise.ie/saferinternet"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youtube.com/watch?v=kQPC4_DsJ8I&amp;t=17s"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lnSpc>
                <a:spcPct val="120000"/>
              </a:lnSpc>
              <a:buNone/>
            </a:pPr>
            <a:r>
              <a:rPr lang="en" b="1" dirty="0"/>
              <a:t>Notes for speaker – brief introduction and welcome. </a:t>
            </a:r>
            <a:endParaRPr lang="en-US" dirty="0"/>
          </a:p>
          <a:p>
            <a:pPr marL="0" indent="0">
              <a:lnSpc>
                <a:spcPct val="120000"/>
              </a:lnSpc>
              <a:buNone/>
            </a:pPr>
            <a:r>
              <a:rPr lang="en" dirty="0"/>
              <a:t>Explain how long the talk will take and the types of things you will be doing over that time. </a:t>
            </a:r>
            <a:endParaRPr lang="en-US" dirty="0"/>
          </a:p>
          <a:p>
            <a:pPr marL="0" indent="0">
              <a:lnSpc>
                <a:spcPct val="120000"/>
              </a:lnSpc>
              <a:buNone/>
            </a:pPr>
            <a:r>
              <a:rPr lang="en" dirty="0"/>
              <a:t>For example:</a:t>
            </a:r>
            <a:endParaRPr lang="en-US" dirty="0"/>
          </a:p>
          <a:p>
            <a:pPr marL="0" indent="0">
              <a:lnSpc>
                <a:spcPct val="120000"/>
              </a:lnSpc>
              <a:buNone/>
            </a:pPr>
            <a:r>
              <a:rPr lang="en-GB" i="1" dirty="0"/>
              <a:t>‘Today we are joining millions of people around the world in celebrating Safer Internet Day, a day for promoting a safer and better internet for all users, especially children. During this assembly we are going to talk about the role technology and the internet plays in our world and daily life. We will look at the benefits and challenges as well as some general advice on how to reset our online experiences to promote a positive impact on our time online.’ </a:t>
            </a:r>
            <a:endParaRPr lang="en" dirty="0"/>
          </a:p>
        </p:txBody>
      </p:sp>
    </p:spTree>
    <p:extLst>
      <p:ext uri="{BB962C8B-B14F-4D97-AF65-F5344CB8AC3E}">
        <p14:creationId xmlns:p14="http://schemas.microsoft.com/office/powerpoint/2010/main" val="23489068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Clr>
                <a:schemeClr val="dk1"/>
              </a:buClr>
              <a:buSzPts val="1100"/>
              <a:buNone/>
            </a:pPr>
            <a:r>
              <a:rPr lang="en" sz="1100" b="1" i="1" dirty="0">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 b="1" dirty="0">
                <a:solidFill>
                  <a:schemeClr val="dk1"/>
                </a:solidFill>
                <a:latin typeface="Montserrat"/>
              </a:rPr>
              <a:t> </a:t>
            </a:r>
            <a:r>
              <a:rPr lang="en" dirty="0">
                <a:solidFill>
                  <a:schemeClr val="dk1"/>
                </a:solidFill>
                <a:latin typeface="Montserrat"/>
              </a:rPr>
              <a:t>Explain to pupils that t</a:t>
            </a:r>
            <a:r>
              <a:rPr lang="en" dirty="0">
                <a:solidFill>
                  <a:schemeClr val="dk1"/>
                </a:solidFill>
              </a:rPr>
              <a:t>echnology companies design apps, games, social media using a technique called "persuasive design".  This means they design social media, apps, games in a way to persuade you to stay using it for longer. </a:t>
            </a:r>
            <a:endParaRPr lang="en-US" dirty="0"/>
          </a:p>
          <a:p>
            <a:pPr marL="0" indent="0">
              <a:lnSpc>
                <a:spcPct val="114999"/>
              </a:lnSpc>
              <a:buNone/>
            </a:pPr>
            <a:endParaRPr lang="en" dirty="0"/>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2063576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5000"/>
              </a:lnSpc>
              <a:buClr>
                <a:schemeClr val="dk1"/>
              </a:buClr>
              <a:buSzPts val="1100"/>
              <a:buNone/>
            </a:pPr>
            <a:r>
              <a:rPr lang="en" sz="1100" b="1" i="1" dirty="0">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US" dirty="0">
                <a:solidFill>
                  <a:schemeClr val="dk1"/>
                </a:solidFill>
              </a:rPr>
              <a:t>Explain to pupils that you are now going to have a closer look at some examples of these 'persuasive design' techniques that tech companies use to keep us on our devices for longer.</a:t>
            </a:r>
            <a:endParaRPr lang="en" dirty="0">
              <a:latin typeface="Montserrat"/>
            </a:endParaRPr>
          </a:p>
          <a:p>
            <a:pPr marL="0" indent="0">
              <a:lnSpc>
                <a:spcPct val="114999"/>
              </a:lnSpc>
              <a:buNone/>
            </a:pPr>
            <a:endParaRPr lang="en" dirty="0"/>
          </a:p>
          <a:p>
            <a:pPr marL="0" indent="0">
              <a:buNone/>
            </a:pPr>
            <a:r>
              <a:rPr lang="en" b="1" dirty="0" err="1"/>
              <a:t>Autoplay</a:t>
            </a:r>
            <a:r>
              <a:rPr lang="en" b="1" dirty="0"/>
              <a:t>:</a:t>
            </a:r>
            <a:r>
              <a:rPr lang="en" dirty="0"/>
              <a:t> most streaming services such as Netflix and Disney+ have an </a:t>
            </a:r>
            <a:r>
              <a:rPr lang="en" dirty="0" err="1"/>
              <a:t>autoplay</a:t>
            </a:r>
            <a:r>
              <a:rPr lang="en" dirty="0"/>
              <a:t> feature that automatically plays the next episode without you having to press play.</a:t>
            </a:r>
            <a:endParaRPr lang="en-US" dirty="0"/>
          </a:p>
          <a:p>
            <a:pPr marL="0" indent="0">
              <a:buNone/>
            </a:pPr>
            <a:endParaRPr lang="en" dirty="0"/>
          </a:p>
          <a:p>
            <a:pPr marL="0" indent="0">
              <a:buNone/>
            </a:pPr>
            <a:r>
              <a:rPr lang="en" b="1" dirty="0"/>
              <a:t>Have you come across this feature?</a:t>
            </a:r>
            <a:endParaRPr lang="en" dirty="0"/>
          </a:p>
          <a:p>
            <a:pPr marL="0" indent="0">
              <a:buNone/>
            </a:pPr>
            <a:endParaRPr lang="en" dirty="0"/>
          </a:p>
          <a:p>
            <a:pPr marL="0" indent="0">
              <a:buNone/>
            </a:pPr>
            <a:r>
              <a:rPr lang="en" b="1" dirty="0"/>
              <a:t>Do you like it? Why? Or Why not?</a:t>
            </a: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2309600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0D280985-7089-B30A-463B-F0DB3818C5A8}"/>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4A9FE5C4-8C45-298D-7357-14DCAD9BD34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2DA55540-7E8F-B266-DB02-27EF00D88CE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Clr>
                <a:schemeClr val="dk1"/>
              </a:buClr>
              <a:buSzPts val="1100"/>
              <a:buNone/>
            </a:pPr>
            <a:r>
              <a:rPr lang="en" sz="1100" b="1" i="1" dirty="0">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 b="1" dirty="0">
                <a:solidFill>
                  <a:schemeClr val="dk1"/>
                </a:solidFill>
              </a:rPr>
              <a:t>Notifications:</a:t>
            </a:r>
            <a:r>
              <a:rPr lang="en" dirty="0">
                <a:solidFill>
                  <a:schemeClr val="dk1"/>
                </a:solidFill>
              </a:rPr>
              <a:t> this can include the banner that appears across the top of the screen, a noise or vibration, and the red bubble all to signal something new.</a:t>
            </a:r>
          </a:p>
          <a:p>
            <a:pPr marL="0" indent="0">
              <a:buSzPts val="1100"/>
              <a:buNone/>
            </a:pPr>
            <a:endParaRPr lang="en" dirty="0">
              <a:solidFill>
                <a:schemeClr val="dk1"/>
              </a:solidFill>
            </a:endParaRPr>
          </a:p>
          <a:p>
            <a:pPr marL="0" indent="0">
              <a:buSzPts val="1100"/>
              <a:buNone/>
            </a:pPr>
            <a:r>
              <a:rPr lang="en" b="1" dirty="0">
                <a:solidFill>
                  <a:schemeClr val="dk1"/>
                </a:solidFill>
              </a:rPr>
              <a:t>Have you come across this feature?</a:t>
            </a:r>
            <a:endParaRPr lang="en" dirty="0">
              <a:solidFill>
                <a:schemeClr val="dk1"/>
              </a:solidFill>
            </a:endParaRPr>
          </a:p>
          <a:p>
            <a:pPr marL="0" indent="0">
              <a:buSzPts val="1100"/>
              <a:buNone/>
            </a:pPr>
            <a:endParaRPr lang="en" dirty="0">
              <a:solidFill>
                <a:schemeClr val="dk1"/>
              </a:solidFill>
            </a:endParaRPr>
          </a:p>
          <a:p>
            <a:pPr marL="0" indent="0">
              <a:buSzPts val="1100"/>
              <a:buNone/>
            </a:pPr>
            <a:r>
              <a:rPr lang="en" b="1" dirty="0">
                <a:solidFill>
                  <a:schemeClr val="dk1"/>
                </a:solidFill>
              </a:rPr>
              <a:t>Do you like it? Why? Or Why not?</a:t>
            </a:r>
          </a:p>
          <a:p>
            <a:pPr marL="0" indent="0">
              <a:lnSpc>
                <a:spcPct val="114999"/>
              </a:lnSpc>
              <a:buNone/>
            </a:pPr>
            <a:endParaRPr lang="en" dirty="0"/>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349935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CEAA8C19-F0BB-11EC-ACE9-0AB5F7945847}"/>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2E3F3B92-45CD-FD59-8AB9-99BAC007287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8108563A-2918-E635-47D0-E71DC686537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Clr>
                <a:schemeClr val="dk1"/>
              </a:buClr>
              <a:buSzPts val="1100"/>
              <a:buNone/>
            </a:pPr>
            <a:r>
              <a:rPr lang="en" sz="1100" b="1" i="1" dirty="0">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 b="1" dirty="0">
                <a:solidFill>
                  <a:schemeClr val="dk1"/>
                </a:solidFill>
              </a:rPr>
              <a:t>Pop Up: </a:t>
            </a:r>
            <a:r>
              <a:rPr lang="en" dirty="0">
                <a:solidFill>
                  <a:schemeClr val="dk1"/>
                </a:solidFill>
              </a:rPr>
              <a:t>a small window that can</a:t>
            </a:r>
            <a:r>
              <a:rPr lang="en-US" dirty="0">
                <a:solidFill>
                  <a:schemeClr val="dk1"/>
                </a:solidFill>
              </a:rPr>
              <a:t> </a:t>
            </a:r>
            <a:r>
              <a:rPr lang="en" dirty="0">
                <a:solidFill>
                  <a:schemeClr val="dk1"/>
                </a:solidFill>
              </a:rPr>
              <a:t>appear on your screen, even when you haven’t done anything. They are mainly used for advertisements, trying to get you to buy something or see something nasty and some of them try to put a virus on your device.</a:t>
            </a:r>
          </a:p>
          <a:p>
            <a:pPr marL="0" indent="0">
              <a:buSzPts val="1100"/>
              <a:buNone/>
            </a:pPr>
            <a:endParaRPr lang="en" dirty="0">
              <a:solidFill>
                <a:schemeClr val="dk1"/>
              </a:solidFill>
            </a:endParaRPr>
          </a:p>
          <a:p>
            <a:pPr marL="0" indent="0">
              <a:buSzPts val="1100"/>
              <a:buNone/>
            </a:pPr>
            <a:r>
              <a:rPr lang="en" b="1" dirty="0">
                <a:solidFill>
                  <a:schemeClr val="dk1"/>
                </a:solidFill>
              </a:rPr>
              <a:t>Have you come across this feature?</a:t>
            </a:r>
            <a:endParaRPr lang="en" dirty="0">
              <a:solidFill>
                <a:schemeClr val="dk1"/>
              </a:solidFill>
            </a:endParaRPr>
          </a:p>
          <a:p>
            <a:pPr marL="0" indent="0">
              <a:buSzPts val="1100"/>
              <a:buNone/>
            </a:pPr>
            <a:endParaRPr lang="en" dirty="0">
              <a:solidFill>
                <a:schemeClr val="dk1"/>
              </a:solidFill>
            </a:endParaRPr>
          </a:p>
          <a:p>
            <a:pPr marL="0" indent="0">
              <a:buSzPts val="1100"/>
              <a:buNone/>
            </a:pPr>
            <a:r>
              <a:rPr lang="en" b="1" dirty="0">
                <a:solidFill>
                  <a:schemeClr val="dk1"/>
                </a:solidFill>
              </a:rPr>
              <a:t>Do you like it? Why? Or Why not?</a:t>
            </a:r>
          </a:p>
          <a:p>
            <a:pPr marL="0" indent="0">
              <a:lnSpc>
                <a:spcPct val="114999"/>
              </a:lnSpc>
              <a:buNone/>
            </a:pPr>
            <a:endParaRPr lang="en" dirty="0"/>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929036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4D1154EE-90E6-97C3-0FD5-2FBD9B6D3069}"/>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D9E7CA02-541D-38F9-E51E-DC4DF7126E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4B76BFC1-2705-FA52-9709-A5368748F1A7}"/>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Clr>
                <a:schemeClr val="dk1"/>
              </a:buClr>
              <a:buSzPts val="1100"/>
              <a:buNone/>
            </a:pPr>
            <a:r>
              <a:rPr lang="en" sz="1100" b="1" i="1" dirty="0">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 b="1" dirty="0">
                <a:solidFill>
                  <a:schemeClr val="dk1"/>
                </a:solidFill>
              </a:rPr>
              <a:t>Streaks: </a:t>
            </a:r>
            <a:r>
              <a:rPr lang="en" dirty="0">
                <a:solidFill>
                  <a:schemeClr val="dk1"/>
                </a:solidFill>
              </a:rPr>
              <a:t>a reward for doing something on an app over multiple days in a row. For example, two people communicating to each other consistently over a number of days in a row.</a:t>
            </a:r>
          </a:p>
          <a:p>
            <a:pPr marL="0" indent="0">
              <a:buSzPts val="1100"/>
              <a:buNone/>
            </a:pPr>
            <a:endParaRPr lang="en" dirty="0">
              <a:solidFill>
                <a:schemeClr val="dk1"/>
              </a:solidFill>
            </a:endParaRPr>
          </a:p>
          <a:p>
            <a:pPr marL="0" indent="0">
              <a:buSzPts val="1100"/>
              <a:buNone/>
            </a:pPr>
            <a:r>
              <a:rPr lang="en" b="1" dirty="0">
                <a:solidFill>
                  <a:schemeClr val="dk1"/>
                </a:solidFill>
              </a:rPr>
              <a:t>Have you come across this feature?</a:t>
            </a:r>
            <a:endParaRPr lang="en" dirty="0">
              <a:solidFill>
                <a:schemeClr val="dk1"/>
              </a:solidFill>
            </a:endParaRPr>
          </a:p>
          <a:p>
            <a:pPr marL="0" indent="0">
              <a:buSzPts val="1100"/>
              <a:buNone/>
            </a:pPr>
            <a:endParaRPr lang="en" dirty="0">
              <a:solidFill>
                <a:schemeClr val="dk1"/>
              </a:solidFill>
            </a:endParaRPr>
          </a:p>
          <a:p>
            <a:pPr marL="0" indent="0">
              <a:buSzPts val="1100"/>
              <a:buNone/>
            </a:pPr>
            <a:r>
              <a:rPr lang="en" b="1" dirty="0">
                <a:solidFill>
                  <a:schemeClr val="dk1"/>
                </a:solidFill>
              </a:rPr>
              <a:t>Do you like it? Why Or Why not?</a:t>
            </a:r>
          </a:p>
          <a:p>
            <a:pPr marL="0" indent="0">
              <a:lnSpc>
                <a:spcPct val="114999"/>
              </a:lnSpc>
              <a:buNone/>
            </a:pPr>
            <a:endParaRPr lang="en" dirty="0"/>
          </a:p>
          <a:p>
            <a:pPr marL="0" indent="0">
              <a:lnSpc>
                <a:spcPct val="114999"/>
              </a:lnSpc>
              <a:buNone/>
            </a:pPr>
            <a:endParaRPr lang="en" dirty="0"/>
          </a:p>
        </p:txBody>
      </p:sp>
    </p:spTree>
    <p:extLst>
      <p:ext uri="{BB962C8B-B14F-4D97-AF65-F5344CB8AC3E}">
        <p14:creationId xmlns:p14="http://schemas.microsoft.com/office/powerpoint/2010/main" val="211876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FB9646B2-787C-B949-10A3-05D62C53BAB0}"/>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650EADB3-32DE-6BE0-39A6-2E81285388A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397EFEA1-7567-84FA-E50D-5CFCA282FDD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Clr>
                <a:schemeClr val="dk1"/>
              </a:buClr>
              <a:buSzPts val="1100"/>
              <a:buNone/>
            </a:pPr>
            <a:r>
              <a:rPr lang="en" sz="1100" b="1" i="1">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 b="1">
                <a:solidFill>
                  <a:schemeClr val="dk1"/>
                </a:solidFill>
              </a:rPr>
              <a:t>Loot boxes: </a:t>
            </a:r>
            <a:r>
              <a:rPr lang="en">
                <a:solidFill>
                  <a:schemeClr val="dk1"/>
                </a:solidFill>
              </a:rPr>
              <a:t>a mystery bundle of items in a video game that a player can win as a reward or can buy with real money.</a:t>
            </a:r>
            <a:endParaRPr lang="en-US">
              <a:solidFill>
                <a:schemeClr val="dk1"/>
              </a:solidFill>
            </a:endParaRPr>
          </a:p>
          <a:p>
            <a:pPr marL="0" indent="0">
              <a:buSzPts val="1100"/>
              <a:buNone/>
            </a:pPr>
            <a:endParaRPr lang="en" dirty="0">
              <a:solidFill>
                <a:schemeClr val="dk1"/>
              </a:solidFill>
            </a:endParaRPr>
          </a:p>
          <a:p>
            <a:pPr marL="0" indent="0">
              <a:buSzPts val="1100"/>
              <a:buNone/>
            </a:pPr>
            <a:r>
              <a:rPr lang="en" b="1" dirty="0">
                <a:solidFill>
                  <a:schemeClr val="dk1"/>
                </a:solidFill>
              </a:rPr>
              <a:t>Have you come across this feature?</a:t>
            </a:r>
            <a:endParaRPr lang="en" dirty="0">
              <a:solidFill>
                <a:schemeClr val="dk1"/>
              </a:solidFill>
            </a:endParaRPr>
          </a:p>
          <a:p>
            <a:pPr marL="0" indent="0">
              <a:buSzPts val="1100"/>
              <a:buNone/>
            </a:pPr>
            <a:endParaRPr lang="en" dirty="0">
              <a:solidFill>
                <a:schemeClr val="dk1"/>
              </a:solidFill>
            </a:endParaRPr>
          </a:p>
          <a:p>
            <a:pPr marL="0" indent="0">
              <a:buSzPts val="1100"/>
              <a:buNone/>
            </a:pPr>
            <a:r>
              <a:rPr lang="en" b="1" dirty="0">
                <a:solidFill>
                  <a:schemeClr val="dk1"/>
                </a:solidFill>
              </a:rPr>
              <a:t>Do you like it? Why Or Why not?</a:t>
            </a:r>
          </a:p>
          <a:p>
            <a:pPr marL="0" indent="0">
              <a:lnSpc>
                <a:spcPct val="114999"/>
              </a:lnSpc>
              <a:buNone/>
            </a:pPr>
            <a:endParaRPr lang="en" dirty="0"/>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32741946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2A93A75F-7F13-B1B1-6AD0-3A299FC480C5}"/>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A9B4926C-6A91-C8EC-4DF4-E8C03D7F82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BC0D9FC7-152A-9C2F-2698-E97E4771843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5000"/>
              </a:lnSpc>
              <a:buClr>
                <a:schemeClr val="dk1"/>
              </a:buClr>
              <a:buSzPts val="1100"/>
              <a:buNone/>
            </a:pPr>
            <a:r>
              <a:rPr lang="en" sz="1100" b="1" i="1" dirty="0">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US" dirty="0">
                <a:solidFill>
                  <a:schemeClr val="dk1"/>
                </a:solidFill>
              </a:rPr>
              <a:t>Ask pupils to consider one positive and one downside to these features. Collate responses on the board.</a:t>
            </a:r>
            <a:endParaRPr lang="en" dirty="0">
              <a:latin typeface="Montserrat"/>
            </a:endParaRPr>
          </a:p>
          <a:p>
            <a:pPr marL="0" indent="0">
              <a:lnSpc>
                <a:spcPct val="114999"/>
              </a:lnSpc>
              <a:buNone/>
            </a:pPr>
            <a:endParaRPr lang="en" dirty="0"/>
          </a:p>
          <a:p>
            <a:pPr marL="0" indent="0">
              <a:lnSpc>
                <a:spcPct val="114999"/>
              </a:lnSpc>
              <a:buNone/>
            </a:pPr>
            <a:r>
              <a:rPr lang="en" dirty="0"/>
              <a:t>Examples of positives include: notifications - let's me know when someone is trying to get in touch with me, loot boxes – a reward for playing well in a game, autoplay – can make it easier to enjoy watching a tv show, or find new shows/movies/music</a:t>
            </a:r>
          </a:p>
          <a:p>
            <a:pPr marL="0" indent="0">
              <a:lnSpc>
                <a:spcPct val="114999"/>
              </a:lnSpc>
              <a:buNone/>
            </a:pPr>
            <a:endParaRPr lang="en" dirty="0"/>
          </a:p>
          <a:p>
            <a:pPr marL="0" indent="0">
              <a:buNone/>
            </a:pPr>
            <a:r>
              <a:rPr lang="en" dirty="0"/>
              <a:t>Examples of downsides include: notifications – can feel urgent and make you feel like you have to open them straight away, streaks - it might make me feel pressure to keep opening a</a:t>
            </a:r>
          </a:p>
          <a:p>
            <a:pPr>
              <a:buNone/>
            </a:pPr>
            <a:r>
              <a:rPr lang="en" dirty="0"/>
              <a:t>game or app so that you don’t break the streak, loot boxes – it might make you feel pressured to spend real money to keep up with other people in the game, pop up – might make you feel like you have to buy something when it appears so you don't miss out on a good deal/bargain.</a:t>
            </a:r>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2446286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a:extLst>
            <a:ext uri="{FF2B5EF4-FFF2-40B4-BE49-F238E27FC236}">
              <a16:creationId xmlns:a16="http://schemas.microsoft.com/office/drawing/2014/main" id="{3E5697A6-6B81-107C-5F17-053D96494B34}"/>
            </a:ext>
          </a:extLst>
        </p:cNvPr>
        <p:cNvGrpSpPr/>
        <p:nvPr/>
      </p:nvGrpSpPr>
      <p:grpSpPr>
        <a:xfrm>
          <a:off x="0" y="0"/>
          <a:ext cx="0" cy="0"/>
          <a:chOff x="0" y="0"/>
          <a:chExt cx="0" cy="0"/>
        </a:xfrm>
      </p:grpSpPr>
      <p:sp>
        <p:nvSpPr>
          <p:cNvPr id="1074" name="Google Shape;1074;g7fdba1de4f_0_33:notes">
            <a:extLst>
              <a:ext uri="{FF2B5EF4-FFF2-40B4-BE49-F238E27FC236}">
                <a16:creationId xmlns:a16="http://schemas.microsoft.com/office/drawing/2014/main" id="{778779F5-CE39-5979-037A-3FC5D24C98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5" name="Google Shape;1075;g7fdba1de4f_0_33:notes">
            <a:extLst>
              <a:ext uri="{FF2B5EF4-FFF2-40B4-BE49-F238E27FC236}">
                <a16:creationId xmlns:a16="http://schemas.microsoft.com/office/drawing/2014/main" id="{4A427E44-ADEF-B1BA-C1F3-F3F475D8F8E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 b="1" i="1" dirty="0">
                <a:solidFill>
                  <a:schemeClr val="dk1"/>
                </a:solidFill>
                <a:latin typeface="+mn-lt"/>
                <a:ea typeface="Montserrat"/>
                <a:cs typeface="Montserrat"/>
                <a:sym typeface="Montserrat"/>
              </a:rPr>
              <a:t>Notes: </a:t>
            </a:r>
            <a:r>
              <a:rPr lang="en" dirty="0">
                <a:solidFill>
                  <a:schemeClr val="dk1"/>
                </a:solidFill>
                <a:latin typeface="+mn-lt"/>
                <a:ea typeface="Montserrat Light"/>
                <a:cs typeface="Montserrat Light"/>
                <a:sym typeface="Montserrat Light"/>
              </a:rPr>
              <a:t> Reflection: Ask pupils to brainstorm what are some fun offline activities that they like to do?</a:t>
            </a:r>
            <a:endParaRPr lang="en" dirty="0">
              <a:solidFill>
                <a:schemeClr val="dk1"/>
              </a:solidFill>
              <a:latin typeface="+mn-lt"/>
              <a:ea typeface="Montserrat"/>
            </a:endParaRPr>
          </a:p>
        </p:txBody>
      </p:sp>
    </p:spTree>
    <p:extLst>
      <p:ext uri="{BB962C8B-B14F-4D97-AF65-F5344CB8AC3E}">
        <p14:creationId xmlns:p14="http://schemas.microsoft.com/office/powerpoint/2010/main" val="1196273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g7fdba1de4f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5" name="Google Shape;1075;g7fdba1de4f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 b="1" i="1" dirty="0">
                <a:solidFill>
                  <a:schemeClr val="dk1"/>
                </a:solidFill>
                <a:latin typeface="Montserrat"/>
                <a:ea typeface="Montserrat"/>
                <a:cs typeface="Montserrat"/>
                <a:sym typeface="Montserrat"/>
              </a:rPr>
              <a:t>Notes: </a:t>
            </a:r>
            <a:r>
              <a:rPr lang="en" dirty="0">
                <a:solidFill>
                  <a:schemeClr val="dk1"/>
                </a:solidFill>
                <a:latin typeface="Montserrat"/>
                <a:ea typeface="Montserrat"/>
                <a:cs typeface="Montserrat"/>
                <a:sym typeface="Montserrat"/>
              </a:rPr>
              <a:t>Go through the following tips with pupils to help them manage their time better and strike a balance between online and offline activities.</a:t>
            </a:r>
          </a:p>
          <a:p>
            <a:pPr marL="431800" indent="-342900">
              <a:spcBef>
                <a:spcPts val="600"/>
              </a:spcBef>
              <a:buAutoNum type="arabicPeriod"/>
            </a:pPr>
            <a:r>
              <a:rPr lang="en-GB" dirty="0">
                <a:solidFill>
                  <a:schemeClr val="dk1"/>
                </a:solidFill>
              </a:rPr>
              <a:t>Follow the rules – check with parents about when it is okay to go online and when it is not.</a:t>
            </a:r>
            <a:endParaRPr lang="en-US" dirty="0">
              <a:solidFill>
                <a:schemeClr val="dk1"/>
              </a:solidFill>
            </a:endParaRPr>
          </a:p>
          <a:p>
            <a:pPr marL="431800" indent="-342900">
              <a:spcBef>
                <a:spcPts val="600"/>
              </a:spcBef>
              <a:buAutoNum type="arabicPeriod"/>
            </a:pPr>
            <a:r>
              <a:rPr lang="en-GB" dirty="0">
                <a:solidFill>
                  <a:schemeClr val="dk1"/>
                </a:solidFill>
              </a:rPr>
              <a:t>Take regular breaks from your device.</a:t>
            </a:r>
            <a:endParaRPr lang="en-US" dirty="0">
              <a:solidFill>
                <a:schemeClr val="dk1"/>
              </a:solidFill>
            </a:endParaRPr>
          </a:p>
          <a:p>
            <a:pPr marL="431800" indent="-342900">
              <a:spcBef>
                <a:spcPts val="600"/>
              </a:spcBef>
              <a:buAutoNum type="arabicPeriod"/>
            </a:pPr>
            <a:r>
              <a:rPr lang="en-GB" dirty="0">
                <a:solidFill>
                  <a:schemeClr val="dk1"/>
                </a:solidFill>
              </a:rPr>
              <a:t>Switch off – Don't forget about all the other fun activities offline. </a:t>
            </a:r>
            <a:endParaRPr lang="en-US" dirty="0">
              <a:solidFill>
                <a:schemeClr val="dk1"/>
              </a:solidFill>
            </a:endParaRPr>
          </a:p>
          <a:p>
            <a:pPr marL="431800" indent="-342900">
              <a:spcBef>
                <a:spcPts val="600"/>
              </a:spcBef>
              <a:buAutoNum type="arabicPeriod"/>
            </a:pPr>
            <a:r>
              <a:rPr lang="en-GB" dirty="0">
                <a:solidFill>
                  <a:schemeClr val="dk1"/>
                </a:solidFill>
              </a:rPr>
              <a:t>Set a timer or use a screen time tracker/app to keep track of how much time you are spending online. </a:t>
            </a:r>
            <a:endParaRPr lang="en-US" dirty="0">
              <a:solidFill>
                <a:schemeClr val="dk1"/>
              </a:solidFill>
            </a:endParaRPr>
          </a:p>
          <a:p>
            <a:pPr marL="431800" indent="-342900">
              <a:spcBef>
                <a:spcPts val="600"/>
              </a:spcBef>
              <a:buAutoNum type="arabicPeriod"/>
            </a:pPr>
            <a:r>
              <a:rPr lang="en-GB" dirty="0">
                <a:solidFill>
                  <a:schemeClr val="dk1"/>
                </a:solidFill>
              </a:rPr>
              <a:t>Make the most of your time online. It can be easy to lose track of time online, choose activities that you are interest in. </a:t>
            </a:r>
            <a:endParaRPr lang="en-US" dirty="0">
              <a:solidFill>
                <a:schemeClr val="dk1"/>
              </a:solidFill>
            </a:endParaRPr>
          </a:p>
          <a:p>
            <a:pPr marL="431800" indent="-342900">
              <a:spcBef>
                <a:spcPts val="600"/>
              </a:spcBef>
              <a:buAutoNum type="arabicPeriod"/>
            </a:pPr>
            <a:r>
              <a:rPr lang="en-GB" dirty="0">
                <a:solidFill>
                  <a:schemeClr val="dk1"/>
                </a:solidFill>
              </a:rPr>
              <a:t>If you see something that bothers you online TELL a parent, guardian or trusted adult.</a:t>
            </a:r>
            <a:endParaRPr lang="en-US" dirty="0">
              <a:solidFill>
                <a:schemeClr val="dk1"/>
              </a:solidFill>
            </a:endParaRPr>
          </a:p>
          <a:p>
            <a:pPr marL="431800" indent="-342900">
              <a:spcBef>
                <a:spcPts val="600"/>
              </a:spcBef>
              <a:buAutoNum type="arabicPeriod"/>
            </a:pPr>
            <a:endParaRPr lang="en-GB" dirty="0">
              <a:solidFill>
                <a:schemeClr val="dk1"/>
              </a:solidFill>
            </a:endParaRPr>
          </a:p>
          <a:p>
            <a:pPr marL="431800" indent="-342900">
              <a:spcBef>
                <a:spcPts val="600"/>
              </a:spcBef>
              <a:buAutoNum type="arabicPeriod"/>
            </a:pPr>
            <a:endParaRPr lang="en-GB" dirty="0">
              <a:solidFill>
                <a:schemeClr val="dk1"/>
              </a:solidFill>
            </a:endParaRPr>
          </a:p>
          <a:p>
            <a:pPr marL="431800" indent="-342900">
              <a:spcBef>
                <a:spcPts val="600"/>
              </a:spcBef>
              <a:buAutoNum type="arabicPeriod"/>
            </a:pPr>
            <a:endParaRPr lang="en-GB" dirty="0">
              <a:solidFill>
                <a:schemeClr val="dk1"/>
              </a:solidFill>
            </a:endParaRPr>
          </a:p>
          <a:p>
            <a:pPr marL="431800" indent="-342900">
              <a:spcBef>
                <a:spcPts val="600"/>
              </a:spcBef>
              <a:buAutoNum type="arabicPeriod"/>
            </a:pPr>
            <a:endParaRPr lang="en-GB" dirty="0">
              <a:solidFill>
                <a:schemeClr val="dk1"/>
              </a:solidFill>
            </a:endParaRPr>
          </a:p>
          <a:p>
            <a:pPr marL="431800" indent="-342900">
              <a:spcBef>
                <a:spcPts val="600"/>
              </a:spcBef>
              <a:buAutoNum type="arabicPeriod"/>
            </a:pPr>
            <a:endParaRPr lang="en-GB" dirty="0">
              <a:solidFill>
                <a:schemeClr val="dk1"/>
              </a:solidFill>
            </a:endParaRPr>
          </a:p>
          <a:p>
            <a:pPr marL="0" indent="0">
              <a:buNone/>
            </a:pPr>
            <a:endParaRPr lang="en" dirty="0">
              <a:solidFill>
                <a:schemeClr val="dk1"/>
              </a:solidFill>
              <a:latin typeface="Montserrat"/>
              <a:ea typeface="Montserrat"/>
              <a:cs typeface="Montserra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g7f98d56b6c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9" name="Google Shape;1049;g7f98d56b6c_1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b="1" i="1" dirty="0">
                <a:solidFill>
                  <a:schemeClr val="dk1"/>
                </a:solidFill>
                <a:latin typeface="+mn-lt"/>
                <a:ea typeface="Montserrat"/>
                <a:cs typeface="Montserrat"/>
                <a:sym typeface="Montserrat"/>
              </a:rPr>
              <a:t>Notes: </a:t>
            </a:r>
            <a:r>
              <a:rPr lang="en" dirty="0">
                <a:solidFill>
                  <a:schemeClr val="dk1"/>
                </a:solidFill>
                <a:latin typeface="+mn-lt"/>
                <a:ea typeface="Montserrat"/>
                <a:cs typeface="Montserrat"/>
                <a:sym typeface="Montserrat"/>
              </a:rPr>
              <a:t> Distribute the Safer Internet Day take home activity sheet available at </a:t>
            </a:r>
            <a:r>
              <a:rPr lang="en" u="sng" dirty="0">
                <a:solidFill>
                  <a:schemeClr val="hlink"/>
                </a:solidFill>
                <a:latin typeface="+mn-lt"/>
                <a:ea typeface="Montserrat"/>
                <a:cs typeface="Montserrat"/>
                <a:sym typeface="Montserrat"/>
                <a:hlinkClick r:id="rId3"/>
              </a:rPr>
              <a:t>www.webwise.ie/saferinternetday</a:t>
            </a:r>
            <a:endParaRPr dirty="0">
              <a:solidFill>
                <a:schemeClr val="dk1"/>
              </a:solidFill>
              <a:latin typeface="+mn-l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dirty="0">
              <a:solidFill>
                <a:schemeClr val="dk1"/>
              </a:solidFill>
              <a:latin typeface="+mn-l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dirty="0">
                <a:solidFill>
                  <a:schemeClr val="dk1"/>
                </a:solidFill>
                <a:latin typeface="+mn-lt"/>
                <a:ea typeface="Montserrat"/>
                <a:cs typeface="Montserrat"/>
                <a:sym typeface="Montserrat"/>
              </a:rPr>
              <a:t>Pupils are to take this home and read through with their parents/guardians, agree on terms listed and sign. </a:t>
            </a:r>
            <a:endParaRPr dirty="0">
              <a:latin typeface="+mn-lt"/>
              <a:ea typeface="Montserrat"/>
              <a:cs typeface="Montserrat"/>
              <a:sym typeface="Montserra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8" name="Google Shape;94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100" b="1" i="1" dirty="0">
                <a:latin typeface="+mn-lt"/>
                <a:ea typeface="Montserrat"/>
                <a:cs typeface="Montserrat"/>
                <a:sym typeface="Montserrat"/>
              </a:rPr>
              <a:t>Notes:</a:t>
            </a:r>
            <a:r>
              <a:rPr lang="en" sz="1100" dirty="0">
                <a:latin typeface="+mn-lt"/>
                <a:ea typeface="Montserrat"/>
                <a:cs typeface="Montserrat"/>
                <a:sym typeface="Montserrat"/>
              </a:rPr>
              <a:t> Safer Internet Day (SID) is an EU wide initiative to promote a safer internet for all users, especially young people. </a:t>
            </a:r>
            <a:r>
              <a:rPr lang="en" sz="1100" dirty="0">
                <a:highlight>
                  <a:srgbClr val="FFFFFF"/>
                </a:highlight>
                <a:latin typeface="+mn-lt"/>
                <a:ea typeface="Montserrat"/>
                <a:cs typeface="Montserrat"/>
                <a:sym typeface="Montserrat"/>
              </a:rPr>
              <a:t>Safer Internet Day in Ireland is promoted and coordinated by </a:t>
            </a:r>
            <a:r>
              <a:rPr lang="en" sz="1100" dirty="0" err="1">
                <a:highlight>
                  <a:srgbClr val="FFFFFF"/>
                </a:highlight>
                <a:latin typeface="+mn-lt"/>
                <a:ea typeface="Montserrat"/>
                <a:cs typeface="Montserrat"/>
                <a:sym typeface="Montserrat"/>
              </a:rPr>
              <a:t>Webwise</a:t>
            </a:r>
            <a:r>
              <a:rPr lang="en" sz="1100" dirty="0">
                <a:highlight>
                  <a:srgbClr val="FFFFFF"/>
                </a:highlight>
                <a:latin typeface="+mn-lt"/>
                <a:ea typeface="Montserrat"/>
                <a:cs typeface="Montserrat"/>
                <a:sym typeface="Montserrat"/>
              </a:rPr>
              <a:t>, the Irish Internet Safety Education Awareness </a:t>
            </a:r>
            <a:r>
              <a:rPr lang="en" sz="1100" dirty="0" err="1">
                <a:highlight>
                  <a:srgbClr val="FFFFFF"/>
                </a:highlight>
                <a:latin typeface="+mn-lt"/>
                <a:ea typeface="Montserrat"/>
                <a:cs typeface="Montserrat"/>
                <a:sym typeface="Montserrat"/>
              </a:rPr>
              <a:t>Programme</a:t>
            </a:r>
            <a:r>
              <a:rPr lang="en" sz="1100" dirty="0">
                <a:highlight>
                  <a:srgbClr val="FFFFFF"/>
                </a:highlight>
                <a:latin typeface="+mn-lt"/>
                <a:ea typeface="Montserrat"/>
                <a:cs typeface="Montserrat"/>
                <a:sym typeface="Montserrat"/>
              </a:rPr>
              <a:t>. </a:t>
            </a:r>
            <a:r>
              <a:rPr lang="en" sz="1100" dirty="0">
                <a:latin typeface="+mn-lt"/>
                <a:ea typeface="Montserrat"/>
                <a:cs typeface="Montserrat"/>
                <a:sym typeface="Montserrat"/>
              </a:rPr>
              <a:t> The Theme for Safer Internet Day is “Together for a Better Internet“.</a:t>
            </a:r>
            <a:endParaRPr dirty="0">
              <a:latin typeface="+mn-lt"/>
            </a:endParaRPr>
          </a:p>
          <a:p>
            <a:pPr marL="0" lvl="0" indent="0" algn="l" rtl="0">
              <a:lnSpc>
                <a:spcPct val="100000"/>
              </a:lnSpc>
              <a:spcBef>
                <a:spcPts val="0"/>
              </a:spcBef>
              <a:spcAft>
                <a:spcPts val="0"/>
              </a:spcAft>
              <a:buSzPts val="1100"/>
              <a:buNone/>
            </a:pPr>
            <a:endParaRPr sz="1100" dirty="0">
              <a:latin typeface="+mn-lt"/>
              <a:ea typeface="Montserrat"/>
              <a:cs typeface="Montserrat"/>
              <a:sym typeface="Montserrat"/>
            </a:endParaRPr>
          </a:p>
          <a:p>
            <a:pPr marL="0" lvl="0" indent="0" algn="l" rtl="0">
              <a:lnSpc>
                <a:spcPct val="100000"/>
              </a:lnSpc>
              <a:spcBef>
                <a:spcPts val="0"/>
              </a:spcBef>
              <a:spcAft>
                <a:spcPts val="0"/>
              </a:spcAft>
              <a:buSzPts val="1100"/>
              <a:buNone/>
            </a:pPr>
            <a:r>
              <a:rPr lang="en" sz="1100" dirty="0">
                <a:latin typeface="+mn-lt"/>
                <a:ea typeface="Montserrat"/>
                <a:cs typeface="Montserrat"/>
                <a:sym typeface="Montserrat"/>
              </a:rPr>
              <a:t>The aim of the day is a call on young people, parents, teachers, schools, government, businesses to </a:t>
            </a:r>
            <a:r>
              <a:rPr lang="en" sz="1100" dirty="0">
                <a:solidFill>
                  <a:schemeClr val="dk1"/>
                </a:solidFill>
                <a:highlight>
                  <a:srgbClr val="FFFFFF"/>
                </a:highlight>
                <a:latin typeface="+mn-lt"/>
                <a:ea typeface="Montserrat"/>
                <a:cs typeface="Montserrat"/>
                <a:sym typeface="Montserrat"/>
              </a:rPr>
              <a:t>join together to make the internet a safer and better place for all, and especially for children and young people.</a:t>
            </a:r>
            <a:endParaRPr dirty="0">
              <a:latin typeface="+mn-lt"/>
            </a:endParaRPr>
          </a:p>
          <a:p>
            <a:pPr marL="0" lvl="0" indent="0" algn="l" rtl="0">
              <a:lnSpc>
                <a:spcPct val="100000"/>
              </a:lnSpc>
              <a:spcBef>
                <a:spcPts val="0"/>
              </a:spcBef>
              <a:spcAft>
                <a:spcPts val="0"/>
              </a:spcAft>
              <a:buSzPts val="1100"/>
              <a:buNone/>
            </a:pPr>
            <a:endParaRPr sz="1100" dirty="0">
              <a:solidFill>
                <a:schemeClr val="dk1"/>
              </a:solidFill>
              <a:highlight>
                <a:srgbClr val="FFFFFF"/>
              </a:highlight>
              <a:latin typeface="+mn-l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highlight>
                  <a:srgbClr val="FFFFFF"/>
                </a:highlight>
                <a:latin typeface="+mn-lt"/>
                <a:ea typeface="Montserrat"/>
                <a:cs typeface="Montserrat"/>
                <a:sym typeface="Montserrat"/>
              </a:rPr>
              <a:t>Safer Internet Day is a day to promote safe and responsible use of the internet, a day for us to consider how all the different ways we use the internet and how we can make the internet a safer and better place for all, and especially for children and young people.</a:t>
            </a:r>
            <a:endParaRPr dirty="0">
              <a:latin typeface="+mn-lt"/>
            </a:endParaRPr>
          </a:p>
          <a:p>
            <a:pPr marL="457200" marR="0" lvl="0" indent="-228600" algn="l" rtl="0">
              <a:lnSpc>
                <a:spcPct val="100000"/>
              </a:lnSpc>
              <a:spcBef>
                <a:spcPts val="0"/>
              </a:spcBef>
              <a:spcAft>
                <a:spcPts val="0"/>
              </a:spcAft>
              <a:buClr>
                <a:srgbClr val="000000"/>
              </a:buClr>
              <a:buSzPts val="1400"/>
              <a:buFont typeface="Arial"/>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D8B2C-0153-D050-D807-835083549C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40FDEB-1C0C-1113-167D-773D2C6A4D6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AD26466-1D48-B47F-1437-6F459B3CA2CF}"/>
              </a:ext>
            </a:extLst>
          </p:cNvPr>
          <p:cNvSpPr>
            <a:spLocks noGrp="1"/>
          </p:cNvSpPr>
          <p:nvPr>
            <p:ph type="body" idx="1"/>
          </p:nvPr>
        </p:nvSpPr>
        <p:spPr/>
        <p:txBody>
          <a:bodyPr/>
          <a:lstStyle/>
          <a:p>
            <a:pPr marL="88900" indent="0">
              <a:spcBef>
                <a:spcPts val="600"/>
              </a:spcBef>
              <a:buNone/>
            </a:pPr>
            <a:r>
              <a:rPr lang="en" b="1" i="1" dirty="0"/>
              <a:t>Notes: </a:t>
            </a:r>
            <a:r>
              <a:rPr lang="en" b="0" dirty="0"/>
              <a:t>Recap with pupils what they have discussed and learned during today's talk. </a:t>
            </a:r>
            <a:r>
              <a:rPr lang="en-GB" b="0" dirty="0"/>
              <a:t>On Safer Internet Day you have learned:</a:t>
            </a:r>
            <a:endParaRPr lang="en-US" b="0" dirty="0"/>
          </a:p>
          <a:p>
            <a:pPr marL="88900" indent="0">
              <a:spcBef>
                <a:spcPts val="600"/>
              </a:spcBef>
              <a:buNone/>
            </a:pPr>
            <a:endParaRPr lang="en-GB" b="0" dirty="0"/>
          </a:p>
          <a:p>
            <a:pPr marL="431800" indent="-342900">
              <a:spcBef>
                <a:spcPts val="600"/>
              </a:spcBef>
              <a:buFont typeface="Wingdings,Sans-Serif"/>
              <a:buChar char="Ø"/>
            </a:pPr>
            <a:r>
              <a:rPr lang="en-GB" b="0" dirty="0"/>
              <a:t>The role of technology plays in your daily life. </a:t>
            </a:r>
            <a:endParaRPr lang="en-US" b="0" dirty="0"/>
          </a:p>
          <a:p>
            <a:pPr marL="431800" indent="-342900">
              <a:spcBef>
                <a:spcPts val="600"/>
              </a:spcBef>
              <a:buFont typeface="Wingdings,Sans-Serif"/>
              <a:buChar char="Ø"/>
            </a:pPr>
            <a:r>
              <a:rPr lang="en-GB" b="0" dirty="0"/>
              <a:t>Some examples of these technology features.</a:t>
            </a:r>
          </a:p>
          <a:p>
            <a:pPr marL="431800" indent="-342900">
              <a:spcBef>
                <a:spcPts val="600"/>
              </a:spcBef>
              <a:buFont typeface="Wingdings,Sans-Serif"/>
              <a:buChar char="Ø"/>
            </a:pPr>
            <a:r>
              <a:rPr lang="en-GB" b="0" dirty="0"/>
              <a:t>Tips to make the most of our time online.</a:t>
            </a:r>
            <a:endParaRPr lang="en" b="0" dirty="0"/>
          </a:p>
          <a:p>
            <a:pPr>
              <a:buNone/>
            </a:pPr>
            <a:endParaRPr lang="en" b="1" i="1" dirty="0"/>
          </a:p>
        </p:txBody>
      </p:sp>
    </p:spTree>
    <p:extLst>
      <p:ext uri="{BB962C8B-B14F-4D97-AF65-F5344CB8AC3E}">
        <p14:creationId xmlns:p14="http://schemas.microsoft.com/office/powerpoint/2010/main" val="2683439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1"/>
        <p:cNvGrpSpPr/>
        <p:nvPr/>
      </p:nvGrpSpPr>
      <p:grpSpPr>
        <a:xfrm>
          <a:off x="0" y="0"/>
          <a:ext cx="0" cy="0"/>
          <a:chOff x="0" y="0"/>
          <a:chExt cx="0" cy="0"/>
        </a:xfrm>
      </p:grpSpPr>
      <p:sp>
        <p:nvSpPr>
          <p:cNvPr id="1212" name="Google Shape;121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3" name="Google Shape;121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5000"/>
              </a:lnSpc>
              <a:buClr>
                <a:schemeClr val="dk1"/>
              </a:buClr>
              <a:buSzPts val="1100"/>
              <a:buNone/>
            </a:pPr>
            <a:r>
              <a:rPr lang="en" b="1" i="1" dirty="0">
                <a:solidFill>
                  <a:schemeClr val="dk1"/>
                </a:solidFill>
                <a:latin typeface="+mn-lt"/>
                <a:ea typeface="Montserrat"/>
                <a:cs typeface="Montserrat"/>
                <a:sym typeface="Montserrat"/>
              </a:rPr>
              <a:t>Notes: </a:t>
            </a:r>
            <a:r>
              <a:rPr lang="en" dirty="0">
                <a:solidFill>
                  <a:schemeClr val="dk1"/>
                </a:solidFill>
                <a:latin typeface="+mn-lt"/>
                <a:ea typeface="Montserrat"/>
                <a:cs typeface="Montserrat"/>
                <a:sym typeface="Montserrat"/>
              </a:rPr>
              <a:t>Take a Safer Internet Day Assembly selfie and send it into </a:t>
            </a:r>
            <a:r>
              <a:rPr lang="en" dirty="0" err="1">
                <a:solidFill>
                  <a:schemeClr val="dk1"/>
                </a:solidFill>
                <a:latin typeface="+mn-lt"/>
                <a:ea typeface="Montserrat"/>
                <a:cs typeface="Montserrat"/>
                <a:sym typeface="Montserrat"/>
              </a:rPr>
              <a:t>Webwise</a:t>
            </a:r>
            <a:r>
              <a:rPr lang="en" dirty="0">
                <a:solidFill>
                  <a:schemeClr val="dk1"/>
                </a:solidFill>
                <a:latin typeface="+mn-lt"/>
                <a:ea typeface="Montserrat"/>
                <a:cs typeface="Montserrat"/>
                <a:sym typeface="Montserrat"/>
              </a:rPr>
              <a:t> on  </a:t>
            </a:r>
            <a:r>
              <a:rPr lang="en" u="sng" dirty="0">
                <a:solidFill>
                  <a:schemeClr val="hlink"/>
                </a:solidFill>
                <a:latin typeface="+mn-lt"/>
                <a:ea typeface="Montserrat"/>
                <a:cs typeface="Montserrat"/>
                <a:sym typeface="Montserrat"/>
                <a:hlinkClick r:id="rId3"/>
              </a:rPr>
              <a:t>internetsafety@oide.ie</a:t>
            </a:r>
            <a:r>
              <a:rPr lang="en" dirty="0">
                <a:solidFill>
                  <a:schemeClr val="dk1"/>
                </a:solidFill>
                <a:latin typeface="+mn-lt"/>
                <a:ea typeface="Montserrat"/>
                <a:cs typeface="Montserrat"/>
                <a:sym typeface="Montserrat"/>
              </a:rPr>
              <a:t> or share you support on your school’s social media too using the hashtag #SaferInternetDay</a:t>
            </a:r>
            <a:endParaRPr dirty="0">
              <a:latin typeface="+mn-l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mn-lt"/>
              <a:ea typeface="Montserrat"/>
              <a:cs typeface="Montserrat"/>
              <a:sym typeface="Montserrat"/>
            </a:endParaRPr>
          </a:p>
          <a:p>
            <a:pPr marL="0" indent="0">
              <a:lnSpc>
                <a:spcPct val="115000"/>
              </a:lnSpc>
              <a:buClr>
                <a:schemeClr val="dk1"/>
              </a:buClr>
              <a:buSzPts val="1100"/>
              <a:buNone/>
            </a:pPr>
            <a:r>
              <a:rPr lang="en" dirty="0" err="1">
                <a:solidFill>
                  <a:schemeClr val="dk1"/>
                </a:solidFill>
                <a:latin typeface="+mn-lt"/>
                <a:ea typeface="Montserrat"/>
                <a:cs typeface="Montserrat"/>
                <a:sym typeface="Montserrat"/>
              </a:rPr>
              <a:t>Webwise</a:t>
            </a:r>
            <a:r>
              <a:rPr lang="en" dirty="0">
                <a:solidFill>
                  <a:schemeClr val="dk1"/>
                </a:solidFill>
                <a:latin typeface="+mn-lt"/>
                <a:ea typeface="Montserrat"/>
                <a:cs typeface="Montserrat"/>
                <a:sym typeface="Montserrat"/>
              </a:rPr>
              <a:t> love seeing all your photos from your online safety campaigns and Safer Internet Day activities. Send in your photos, videos and posters to </a:t>
            </a:r>
            <a:r>
              <a:rPr lang="en" dirty="0" err="1">
                <a:solidFill>
                  <a:schemeClr val="dk1"/>
                </a:solidFill>
                <a:latin typeface="+mn-lt"/>
                <a:ea typeface="Montserrat"/>
                <a:cs typeface="Montserrat"/>
                <a:sym typeface="Montserrat"/>
              </a:rPr>
              <a:t>Webwise</a:t>
            </a:r>
            <a:r>
              <a:rPr lang="en" dirty="0">
                <a:solidFill>
                  <a:schemeClr val="dk1"/>
                </a:solidFill>
                <a:latin typeface="+mn-lt"/>
                <a:ea typeface="Montserrat"/>
                <a:cs typeface="Montserrat"/>
                <a:sym typeface="Montserrat"/>
              </a:rPr>
              <a:t> and your school could be in with a chance of winning some great prizes. </a:t>
            </a:r>
            <a:endParaRPr dirty="0">
              <a:latin typeface="+mn-l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dirty="0">
              <a:solidFill>
                <a:schemeClr val="dk1"/>
              </a:solidFill>
              <a:latin typeface="+mn-l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dirty="0">
                <a:solidFill>
                  <a:schemeClr val="dk1"/>
                </a:solidFill>
                <a:latin typeface="+mn-lt"/>
                <a:ea typeface="Montserrat"/>
                <a:cs typeface="Montserrat"/>
                <a:sym typeface="Montserrat"/>
              </a:rPr>
              <a:t>There are lots of ideas and activities on the Safer Internet Day page: </a:t>
            </a:r>
            <a:r>
              <a:rPr lang="en" u="sng" dirty="0">
                <a:solidFill>
                  <a:schemeClr val="dk1"/>
                </a:solidFill>
                <a:latin typeface="+mn-lt"/>
                <a:ea typeface="Montserrat"/>
                <a:cs typeface="Montserrat"/>
                <a:sym typeface="Montserrat"/>
                <a:hlinkClick r:id="rId4">
                  <a:extLst>
                    <a:ext uri="{A12FA001-AC4F-418D-AE19-62706E023703}">
                      <ahyp:hlinkClr xmlns:ahyp="http://schemas.microsoft.com/office/drawing/2018/hyperlinkcolor" val="tx"/>
                    </a:ext>
                  </a:extLst>
                </a:hlinkClick>
              </a:rPr>
              <a:t>www.webwise.ie/saferinternet</a:t>
            </a:r>
            <a:r>
              <a:rPr lang="en" dirty="0">
                <a:solidFill>
                  <a:schemeClr val="dk1"/>
                </a:solidFill>
                <a:latin typeface="+mn-lt"/>
                <a:ea typeface="Montserrat"/>
                <a:cs typeface="Montserrat"/>
                <a:sym typeface="Montserrat"/>
              </a:rPr>
              <a:t>day</a:t>
            </a:r>
            <a:endParaRPr dirty="0">
              <a:latin typeface="+mn-l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dirty="0">
              <a:solidFill>
                <a:schemeClr val="dk1"/>
              </a:solidFill>
              <a:latin typeface="+mn-l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dirty="0">
                <a:solidFill>
                  <a:schemeClr val="dk1"/>
                </a:solidFill>
                <a:latin typeface="+mn-lt"/>
                <a:ea typeface="Montserrat"/>
                <a:cs typeface="Montserrat"/>
                <a:sym typeface="Montserrat"/>
              </a:rPr>
              <a:t>Register your school's Safer Internet Day events on the </a:t>
            </a:r>
            <a:r>
              <a:rPr lang="en" dirty="0" err="1">
                <a:solidFill>
                  <a:schemeClr val="dk1"/>
                </a:solidFill>
                <a:latin typeface="+mn-lt"/>
                <a:ea typeface="Montserrat"/>
                <a:cs typeface="Montserrat"/>
                <a:sym typeface="Montserrat"/>
              </a:rPr>
              <a:t>Webwise</a:t>
            </a:r>
            <a:r>
              <a:rPr lang="en" dirty="0">
                <a:solidFill>
                  <a:schemeClr val="dk1"/>
                </a:solidFill>
                <a:latin typeface="+mn-lt"/>
                <a:ea typeface="Montserrat"/>
                <a:cs typeface="Montserrat"/>
                <a:sym typeface="Montserrat"/>
              </a:rPr>
              <a:t> event’s map and receive free SID wristbands for your school. Register here: www.webwise.ie/saferinternetday</a:t>
            </a:r>
            <a:endParaRPr b="1" dirty="0">
              <a:solidFill>
                <a:schemeClr val="dk1"/>
              </a:solidFill>
              <a:latin typeface="+mn-l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dirty="0">
              <a:solidFill>
                <a:schemeClr val="dk1"/>
              </a:solidFill>
              <a:latin typeface="+mn-l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latin typeface="+mn-lt"/>
                <a:ea typeface="Montserrat"/>
                <a:cs typeface="Montserrat"/>
                <a:sym typeface="Montserrat"/>
              </a:rPr>
              <a:t>Share your SID activities</a:t>
            </a:r>
            <a:endParaRPr dirty="0">
              <a:latin typeface="+mn-l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mn-lt"/>
                <a:ea typeface="Montserrat"/>
                <a:cs typeface="Montserrat"/>
                <a:sym typeface="Montserrat"/>
              </a:rPr>
              <a:t>We love seeing all your photos from your online safety campaigns and Safer Internet Day activities. Connect with us on:</a:t>
            </a:r>
            <a:endParaRPr dirty="0">
              <a:latin typeface="+mn-l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dirty="0">
                <a:solidFill>
                  <a:schemeClr val="dk1"/>
                </a:solidFill>
                <a:latin typeface="+mn-lt"/>
                <a:ea typeface="Montserrat"/>
                <a:cs typeface="Montserrat"/>
                <a:sym typeface="Montserrat"/>
              </a:rPr>
              <a:t>Twitter/X @Webwise_Ireland</a:t>
            </a:r>
            <a:endParaRPr dirty="0">
              <a:latin typeface="+mn-l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dirty="0">
                <a:solidFill>
                  <a:schemeClr val="dk1"/>
                </a:solidFill>
                <a:latin typeface="+mn-lt"/>
                <a:ea typeface="Montserrat"/>
                <a:cs typeface="Montserrat"/>
                <a:sym typeface="Montserrat"/>
              </a:rPr>
              <a:t>Facebook: facebook.com/</a:t>
            </a:r>
            <a:r>
              <a:rPr lang="en" dirty="0" err="1">
                <a:solidFill>
                  <a:schemeClr val="dk1"/>
                </a:solidFill>
                <a:latin typeface="+mn-lt"/>
                <a:ea typeface="Montserrat"/>
                <a:cs typeface="Montserrat"/>
                <a:sym typeface="Montserrat"/>
              </a:rPr>
              <a:t>webwise_Ireland</a:t>
            </a:r>
            <a:endParaRPr dirty="0" err="1">
              <a:latin typeface="+mn-l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dirty="0">
                <a:solidFill>
                  <a:schemeClr val="dk1"/>
                </a:solidFill>
                <a:latin typeface="+mn-lt"/>
                <a:ea typeface="Montserrat"/>
                <a:cs typeface="Montserrat"/>
                <a:sym typeface="Montserrat"/>
              </a:rPr>
              <a:t>Instagram: </a:t>
            </a:r>
            <a:r>
              <a:rPr lang="en" dirty="0" err="1">
                <a:solidFill>
                  <a:schemeClr val="dk1"/>
                </a:solidFill>
                <a:latin typeface="+mn-lt"/>
                <a:ea typeface="Montserrat"/>
                <a:cs typeface="Montserrat"/>
                <a:sym typeface="Montserrat"/>
              </a:rPr>
              <a:t>webwiseireland</a:t>
            </a:r>
            <a:endParaRPr dirty="0" err="1">
              <a:latin typeface="+mn-l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dirty="0">
                <a:solidFill>
                  <a:schemeClr val="dk1"/>
                </a:solidFill>
                <a:latin typeface="+mn-lt"/>
                <a:ea typeface="Montserrat"/>
                <a:cs typeface="Montserrat"/>
                <a:sym typeface="Montserrat"/>
              </a:rPr>
              <a:t>Share ideas tips/plans using #SaferInternetDay</a:t>
            </a:r>
            <a:endParaRPr dirty="0">
              <a:latin typeface="+mn-l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dirty="0">
                <a:solidFill>
                  <a:schemeClr val="dk1"/>
                </a:solidFill>
                <a:latin typeface="+mn-lt"/>
                <a:ea typeface="Montserrat"/>
                <a:cs typeface="Montserrat"/>
                <a:sym typeface="Montserrat"/>
              </a:rPr>
              <a:t>Share your internet safety messages on webwise.ie/</a:t>
            </a:r>
            <a:r>
              <a:rPr lang="en" dirty="0" err="1">
                <a:solidFill>
                  <a:schemeClr val="dk1"/>
                </a:solidFill>
                <a:latin typeface="+mn-lt"/>
                <a:ea typeface="Montserrat"/>
                <a:cs typeface="Montserrat"/>
                <a:sym typeface="Montserrat"/>
              </a:rPr>
              <a:t>saferinternetday</a:t>
            </a:r>
            <a:endParaRPr dirty="0" err="1">
              <a:latin typeface="+mn-l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200" dirty="0">
              <a:latin typeface="Montserrat"/>
              <a:ea typeface="Montserrat"/>
              <a:cs typeface="Montserrat"/>
              <a:sym typeface="Montserra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4"/>
        <p:cNvGrpSpPr/>
        <p:nvPr/>
      </p:nvGrpSpPr>
      <p:grpSpPr>
        <a:xfrm>
          <a:off x="0" y="0"/>
          <a:ext cx="0" cy="0"/>
          <a:chOff x="0" y="0"/>
          <a:chExt cx="0" cy="0"/>
        </a:xfrm>
      </p:grpSpPr>
      <p:sp>
        <p:nvSpPr>
          <p:cNvPr id="3325" name="Google Shape;3325;gd5a92ac8b7_0_108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6" name="Google Shape;3326;gd5a92ac8b7_0_108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GB" b="1" i="1" dirty="0">
                <a:solidFill>
                  <a:schemeClr val="dk1"/>
                </a:solidFill>
                <a:latin typeface="+mn-lt"/>
                <a:ea typeface="Montserrat"/>
                <a:cs typeface="Montserrat"/>
                <a:sym typeface="Montserrat"/>
              </a:rPr>
              <a:t>Notes: </a:t>
            </a:r>
            <a:r>
              <a:rPr lang="en-US" b="0" i="0" dirty="0">
                <a:solidFill>
                  <a:srgbClr val="000000"/>
                </a:solidFill>
                <a:effectLst/>
                <a:latin typeface="WordVisi_MSFontService"/>
              </a:rPr>
              <a:t>Highlight the </a:t>
            </a:r>
            <a:r>
              <a:rPr lang="en-US" b="0" i="0" dirty="0" err="1">
                <a:solidFill>
                  <a:srgbClr val="000000"/>
                </a:solidFill>
                <a:effectLst/>
                <a:latin typeface="WordVisi_MSFontService"/>
              </a:rPr>
              <a:t>Webwise.ie</a:t>
            </a:r>
            <a:r>
              <a:rPr lang="en-US" b="0" i="0" dirty="0">
                <a:solidFill>
                  <a:srgbClr val="000000"/>
                </a:solidFill>
                <a:effectLst/>
                <a:latin typeface="WordVisi_MSFontService"/>
              </a:rPr>
              <a:t>/Parents Hub and resources to parents/guardians by disseminating copies of the Parents Guide to a Better Internet. You can access the book digitally or order hard copies via </a:t>
            </a:r>
            <a:r>
              <a:rPr lang="en-US" b="0" i="0" dirty="0" err="1">
                <a:solidFill>
                  <a:srgbClr val="000000"/>
                </a:solidFill>
                <a:effectLst/>
                <a:latin typeface="WordVisi_MSFontService"/>
              </a:rPr>
              <a:t>webwise.ie</a:t>
            </a:r>
            <a:r>
              <a:rPr lang="en-US" b="0" i="0" dirty="0">
                <a:solidFill>
                  <a:srgbClr val="000000"/>
                </a:solidFill>
                <a:effectLst/>
                <a:latin typeface="WordVisi_MSFontService"/>
              </a:rPr>
              <a:t> </a:t>
            </a:r>
            <a:endParaRPr sz="1200" b="1" i="0" u="none" strike="noStrike" cap="none" dirty="0">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dirty="0">
              <a:latin typeface="Montserrat"/>
              <a:ea typeface="Montserrat"/>
              <a:cs typeface="Montserrat"/>
              <a:sym typeface="Montserra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652DF-1FB6-BE53-AC84-C2C31EE19E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38683B-F7B8-9275-B780-84F21EFC2E5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E9BC308-B198-A698-D695-B8413A4155B2}"/>
              </a:ext>
            </a:extLst>
          </p:cNvPr>
          <p:cNvSpPr>
            <a:spLocks noGrp="1"/>
          </p:cNvSpPr>
          <p:nvPr>
            <p:ph type="body" idx="1"/>
          </p:nvPr>
        </p:nvSpPr>
        <p:spPr/>
        <p:txBody>
          <a:bodyPr/>
          <a:lstStyle/>
          <a:p>
            <a:pPr marL="0" indent="0">
              <a:lnSpc>
                <a:spcPct val="120000"/>
              </a:lnSpc>
              <a:buNone/>
            </a:pPr>
            <a:r>
              <a:rPr lang="en" b="1" i="1" dirty="0"/>
              <a:t>Notes:</a:t>
            </a:r>
            <a:r>
              <a:rPr lang="en" dirty="0"/>
              <a:t> These following supplementary extended Safer Internet Day slides are available for teachers to use to support the SID talk they will have just heard. These activities are to be completed in the classroom to continue the discussion on technology in our world with 5th and 6th class. </a:t>
            </a:r>
            <a:endParaRPr lang="en-US" dirty="0"/>
          </a:p>
          <a:p>
            <a:pPr marL="0" indent="0">
              <a:lnSpc>
                <a:spcPct val="120000"/>
              </a:lnSpc>
              <a:buNone/>
            </a:pPr>
            <a:endParaRPr lang="en-US" dirty="0"/>
          </a:p>
          <a:p>
            <a:pPr marL="0" indent="0">
              <a:buNone/>
            </a:pPr>
            <a:endParaRPr lang="en-US" dirty="0"/>
          </a:p>
          <a:p>
            <a:pPr>
              <a:buNone/>
            </a:pPr>
            <a:endParaRPr lang="en-US" dirty="0">
              <a:latin typeface="Calibri"/>
              <a:cs typeface="Calibri"/>
            </a:endParaRPr>
          </a:p>
        </p:txBody>
      </p:sp>
    </p:spTree>
    <p:extLst>
      <p:ext uri="{BB962C8B-B14F-4D97-AF65-F5344CB8AC3E}">
        <p14:creationId xmlns:p14="http://schemas.microsoft.com/office/powerpoint/2010/main" val="10337319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36C05DCB-8971-2E1E-4663-756A4773113D}"/>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09285146-AAA2-B343-6CDD-A880F507C2B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9D09F6EE-3DAF-F6EB-5328-C3E4A79FCE9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4999"/>
              </a:lnSpc>
              <a:buNone/>
            </a:pPr>
            <a:r>
              <a:rPr lang="en" b="1" i="1" dirty="0"/>
              <a:t>Notes:</a:t>
            </a:r>
            <a:r>
              <a:rPr lang="en" b="1" dirty="0"/>
              <a:t> </a:t>
            </a:r>
            <a:r>
              <a:rPr lang="en" dirty="0"/>
              <a:t>Today we already talked about technology and devices in our world. Here is a reminder of the key points we discussed:</a:t>
            </a:r>
            <a:endParaRPr lang="en-US" dirty="0"/>
          </a:p>
          <a:p>
            <a:pPr marL="0" indent="0">
              <a:lnSpc>
                <a:spcPct val="114999"/>
              </a:lnSpc>
              <a:buNone/>
            </a:pPr>
            <a:endParaRPr lang="en" dirty="0"/>
          </a:p>
          <a:p>
            <a:pPr marL="0" indent="0">
              <a:buNone/>
            </a:pPr>
            <a:r>
              <a:rPr lang="en" dirty="0"/>
              <a:t>Technology includes lots of brilliant smart devices that allow you to use the internet to do lots of things. </a:t>
            </a:r>
          </a:p>
          <a:p>
            <a:pPr marL="0" indent="0">
              <a:buNone/>
            </a:pPr>
            <a:endParaRPr lang="en" dirty="0"/>
          </a:p>
          <a:p>
            <a:pPr marL="0" indent="0">
              <a:buNone/>
            </a:pPr>
            <a:r>
              <a:rPr lang="en" dirty="0"/>
              <a:t>Technology companies design apps, games, social media in a way to persuade you to stay using it for longer. </a:t>
            </a:r>
            <a:endParaRPr lang="en-US" dirty="0"/>
          </a:p>
          <a:p>
            <a:pPr marL="0" indent="0">
              <a:buNone/>
            </a:pPr>
            <a:endParaRPr lang="en" dirty="0"/>
          </a:p>
          <a:p>
            <a:pPr marL="0" indent="0">
              <a:buNone/>
            </a:pPr>
            <a:r>
              <a:rPr lang="en" dirty="0"/>
              <a:t>Examples of this include features like autoplay, pop ups, streaks, loot boxes and notifications.</a:t>
            </a:r>
            <a:endParaRPr lang="en-US" dirty="0"/>
          </a:p>
          <a:p>
            <a:pPr marL="0" indent="0">
              <a:buNone/>
            </a:pPr>
            <a:endParaRPr lang="en" dirty="0"/>
          </a:p>
          <a:p>
            <a:pPr marL="0" indent="0">
              <a:buNone/>
            </a:pPr>
            <a:r>
              <a:rPr lang="en" dirty="0"/>
              <a:t>A healthy balance is important when it comes to time online.</a:t>
            </a:r>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5310153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69362B66-F54E-7970-2402-116703874A74}"/>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F16B2887-1684-0E4B-9824-4A68B01DB5F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F60E0D0B-3A91-2679-5D81-360D4E429D2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4999"/>
              </a:lnSpc>
              <a:buNone/>
            </a:pPr>
            <a:r>
              <a:rPr lang="en" b="1" i="1" dirty="0"/>
              <a:t>Notes:</a:t>
            </a:r>
            <a:r>
              <a:rPr lang="en" b="1" dirty="0"/>
              <a:t> </a:t>
            </a:r>
            <a:r>
              <a:rPr lang="en" dirty="0"/>
              <a:t>Explain to pupils that a lot of the technology we use nowadays is called "smart" but what does that mean? It are called 'smart' is because it uses something called Artificial Intelligence or A.I. to work.</a:t>
            </a:r>
          </a:p>
          <a:p>
            <a:pPr marL="0" indent="0">
              <a:lnSpc>
                <a:spcPct val="114999"/>
              </a:lnSpc>
              <a:buNone/>
            </a:pPr>
            <a:endParaRPr lang="en" dirty="0"/>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38186858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5000"/>
              </a:lnSpc>
              <a:buClr>
                <a:schemeClr val="dk1"/>
              </a:buClr>
              <a:buSzPts val="1100"/>
              <a:buNone/>
            </a:pPr>
            <a:r>
              <a:rPr lang="en" sz="1100" b="1" i="1" dirty="0">
                <a:solidFill>
                  <a:schemeClr val="dk1"/>
                </a:solidFill>
                <a:latin typeface="+mn-lt"/>
                <a:ea typeface="Montserrat"/>
                <a:cs typeface="Montserrat"/>
                <a:sym typeface="Montserrat"/>
              </a:rPr>
              <a:t>Notes:</a:t>
            </a:r>
            <a:r>
              <a:rPr lang="en" b="1" dirty="0">
                <a:solidFill>
                  <a:schemeClr val="dk1"/>
                </a:solidFill>
                <a:latin typeface="+mn-lt"/>
                <a:ea typeface="Montserrat"/>
                <a:cs typeface="Montserrat"/>
                <a:sym typeface="Montserrat"/>
              </a:rPr>
              <a:t> </a:t>
            </a:r>
            <a:r>
              <a:rPr lang="en" dirty="0">
                <a:latin typeface="+mn-lt"/>
              </a:rPr>
              <a:t> A lot of the technology we use nowadays is called "smart" but what does that mean? It are called 'smart' is because it uses something called Artificial Intelligence or A.I. to work.</a:t>
            </a:r>
          </a:p>
          <a:p>
            <a:pPr marL="0" indent="0">
              <a:lnSpc>
                <a:spcPct val="114999"/>
              </a:lnSpc>
              <a:buSzPts val="1100"/>
              <a:buNone/>
            </a:pPr>
            <a:endParaRPr lang="en" dirty="0">
              <a:latin typeface="+mn-lt"/>
            </a:endParaRPr>
          </a:p>
          <a:p>
            <a:pPr marL="0" indent="0">
              <a:lnSpc>
                <a:spcPct val="114999"/>
              </a:lnSpc>
              <a:buNone/>
            </a:pPr>
            <a:r>
              <a:rPr lang="en" dirty="0">
                <a:latin typeface="+mn-lt"/>
              </a:rPr>
              <a:t>AI is when technology is able to gather information and put it together to perform a task in a human like way e.g. making recommendations. </a:t>
            </a:r>
            <a:r>
              <a:rPr lang="en" b="1" dirty="0">
                <a:latin typeface="+mn-lt"/>
              </a:rPr>
              <a:t>Watch this video to find out more about What is AI: </a:t>
            </a:r>
            <a:r>
              <a:rPr lang="en" dirty="0">
                <a:latin typeface="+mn-lt"/>
                <a:hlinkClick r:id="rId3"/>
              </a:rPr>
              <a:t>https://www.youtube.com/watch?v=kQPC4_DsJ8I&amp;t=17s</a:t>
            </a:r>
            <a:r>
              <a:rPr lang="en" dirty="0">
                <a:latin typeface="+mn-lt"/>
              </a:rPr>
              <a:t> </a:t>
            </a:r>
          </a:p>
          <a:p>
            <a:pPr marL="0" indent="0">
              <a:lnSpc>
                <a:spcPct val="114999"/>
              </a:lnSpc>
              <a:buNone/>
            </a:pPr>
            <a:endParaRPr lang="en" dirty="0"/>
          </a:p>
          <a:p>
            <a:pPr marL="0" indent="0">
              <a:lnSpc>
                <a:spcPct val="114999"/>
              </a:lnSpc>
              <a:buNone/>
            </a:pPr>
            <a:endParaRPr lang="en-US" dirty="0"/>
          </a:p>
        </p:txBody>
      </p:sp>
    </p:spTree>
    <p:extLst>
      <p:ext uri="{BB962C8B-B14F-4D97-AF65-F5344CB8AC3E}">
        <p14:creationId xmlns:p14="http://schemas.microsoft.com/office/powerpoint/2010/main" val="24449103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3A103F4F-93DC-D8CB-43C1-C9B95BEBF031}"/>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9E764AB8-B6FF-41E9-AE91-38AC442127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B58442C7-5208-F565-028E-5B210F28263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5000"/>
              </a:lnSpc>
              <a:buClr>
                <a:schemeClr val="dk1"/>
              </a:buClr>
              <a:buSzPts val="1100"/>
              <a:buNone/>
            </a:pPr>
            <a:r>
              <a:rPr lang="en" sz="1100" b="1" i="1" dirty="0">
                <a:solidFill>
                  <a:schemeClr val="dk1"/>
                </a:solidFill>
                <a:latin typeface="+mn-lt"/>
                <a:ea typeface="Montserrat"/>
                <a:cs typeface="Montserrat"/>
                <a:sym typeface="Montserrat"/>
              </a:rPr>
              <a:t>Notes:</a:t>
            </a:r>
            <a:r>
              <a:rPr lang="en" dirty="0">
                <a:solidFill>
                  <a:schemeClr val="dk1"/>
                </a:solidFill>
                <a:latin typeface="+mn-lt"/>
                <a:ea typeface="Montserrat"/>
                <a:cs typeface="Montserrat"/>
                <a:sym typeface="Montserrat"/>
              </a:rPr>
              <a:t> </a:t>
            </a:r>
            <a:r>
              <a:rPr lang="en" dirty="0">
                <a:latin typeface="+mn-lt"/>
              </a:rPr>
              <a:t>Using think-pair-share ask pupils if they can think of any examples of artificial intelligence?</a:t>
            </a:r>
          </a:p>
          <a:p>
            <a:pPr marL="0" indent="0">
              <a:lnSpc>
                <a:spcPct val="114999"/>
              </a:lnSpc>
              <a:buSzPts val="1100"/>
              <a:buNone/>
            </a:pPr>
            <a:r>
              <a:rPr lang="en" dirty="0">
                <a:latin typeface="+mn-lt"/>
              </a:rPr>
              <a:t>Suggested A.I. examples to go through with pupils include: many smartphones have a personal assistant, for example, that will do certain things for us like telling us what the weather will be like today or finding and starting up a piece of music we want to listen to. Other examples include when YouTube, Netflix recommend what you should watch next, translating a piece of text into another language for you, using Maps to find out what is the quickest route to your destination, Google search engine, a robot vacuum hoovering the floor by itself, facial recognition i.e. when a device is set to unlock by scanning your face.</a:t>
            </a:r>
          </a:p>
          <a:p>
            <a:pPr marL="0" indent="0">
              <a:lnSpc>
                <a:spcPct val="114999"/>
              </a:lnSpc>
              <a:buSzPts val="1100"/>
              <a:buNone/>
            </a:pPr>
            <a:endParaRPr lang="en" dirty="0">
              <a:latin typeface="+mn-lt"/>
            </a:endParaRPr>
          </a:p>
          <a:p>
            <a:pPr marL="0" indent="0">
              <a:lnSpc>
                <a:spcPct val="114999"/>
              </a:lnSpc>
              <a:buSzPts val="1100"/>
              <a:buNone/>
            </a:pPr>
            <a:r>
              <a:rPr lang="en" dirty="0">
                <a:latin typeface="+mn-lt"/>
              </a:rPr>
              <a:t>After getting feedback from pupils and discussing how technology and the internet can help our lives, it’s important to explain to pupils that in order for a lot of these items, to work they collect information from us, for example, personal information when signing up, our location, searching history. </a:t>
            </a:r>
            <a:endParaRPr lang="en-US" dirty="0">
              <a:latin typeface="+mn-lt"/>
            </a:endParaRPr>
          </a:p>
          <a:p>
            <a:pPr marL="0" indent="0">
              <a:lnSpc>
                <a:spcPct val="114999"/>
              </a:lnSpc>
              <a:buSzPts val="1100"/>
              <a:buNone/>
            </a:pPr>
            <a:endParaRPr lang="en-US" dirty="0">
              <a:latin typeface="+mn-lt"/>
            </a:endParaRPr>
          </a:p>
          <a:p>
            <a:pPr marL="0" indent="0">
              <a:lnSpc>
                <a:spcPct val="114999"/>
              </a:lnSpc>
              <a:buSzPts val="1100"/>
              <a:buNone/>
            </a:pPr>
            <a:r>
              <a:rPr lang="en" dirty="0">
                <a:latin typeface="+mn-lt"/>
              </a:rPr>
              <a:t>This means it’s important to check the settings of these items with a parent or guardian and make sure they are set to private and that they are not sharing too much information without </a:t>
            </a:r>
            <a:r>
              <a:rPr lang="en" dirty="0" err="1">
                <a:latin typeface="+mn-lt"/>
              </a:rPr>
              <a:t>realising</a:t>
            </a:r>
            <a:r>
              <a:rPr lang="en" dirty="0">
                <a:latin typeface="+mn-lt"/>
              </a:rPr>
              <a:t> it or knowing where it is going.</a:t>
            </a:r>
            <a:endParaRPr lang="en-US" dirty="0">
              <a:latin typeface="+mn-lt"/>
            </a:endParaRPr>
          </a:p>
          <a:p>
            <a:pPr marL="0" indent="0">
              <a:lnSpc>
                <a:spcPct val="114999"/>
              </a:lnSpc>
              <a:buNone/>
            </a:pPr>
            <a:endParaRPr lang="en" dirty="0"/>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10474319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DBFED828-B6F2-9796-2339-61E4AF0BFB06}"/>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205F7113-2208-19C0-6B11-0D63D28BAB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B31F769A-69F2-4B82-4BA9-332BCFDB785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5000"/>
              </a:lnSpc>
              <a:buClr>
                <a:schemeClr val="dk1"/>
              </a:buClr>
              <a:buSzPts val="1100"/>
              <a:buNone/>
            </a:pPr>
            <a:r>
              <a:rPr lang="en" sz="1100" b="1" i="1" dirty="0">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 dirty="0"/>
              <a:t>Ask pupils if they can think of one advantage and one disadvantage of A.I?</a:t>
            </a:r>
            <a:endParaRPr lang="en" dirty="0">
              <a:latin typeface="Montserrat"/>
            </a:endParaRPr>
          </a:p>
          <a:p>
            <a:pPr marL="0" indent="0">
              <a:lnSpc>
                <a:spcPct val="114999"/>
              </a:lnSpc>
              <a:buNone/>
            </a:pPr>
            <a:endParaRPr lang="en" dirty="0"/>
          </a:p>
          <a:p>
            <a:pPr marL="0" indent="0">
              <a:lnSpc>
                <a:spcPct val="114999"/>
              </a:lnSpc>
              <a:buNone/>
            </a:pPr>
            <a:r>
              <a:rPr lang="en" dirty="0"/>
              <a:t>Example advantages include: AI can work out problems faster than humans, AI could solve complicated problems, AI can do simple tasks for us so we can spend more time on other things.</a:t>
            </a:r>
          </a:p>
          <a:p>
            <a:pPr marL="0" indent="0">
              <a:lnSpc>
                <a:spcPct val="114999"/>
              </a:lnSpc>
              <a:buNone/>
            </a:pPr>
            <a:endParaRPr lang="en" dirty="0"/>
          </a:p>
          <a:p>
            <a:pPr marL="0" indent="0">
              <a:lnSpc>
                <a:spcPct val="114999"/>
              </a:lnSpc>
              <a:buNone/>
            </a:pPr>
            <a:r>
              <a:rPr lang="en" dirty="0"/>
              <a:t>Example disadvantages include: AI is not as creative as humans, AI does not understand what it is saying and could give wrong information to an answer, AI might make the wrong assumptions about what people like or want. AI does not consider peoples emotions or feelings. </a:t>
            </a:r>
          </a:p>
          <a:p>
            <a:pPr marL="0" indent="0">
              <a:lnSpc>
                <a:spcPct val="114999"/>
              </a:lnSpc>
              <a:buSzPts val="1100"/>
              <a:buNone/>
            </a:pPr>
            <a:endParaRPr lang="en" dirty="0"/>
          </a:p>
        </p:txBody>
      </p:sp>
    </p:spTree>
    <p:extLst>
      <p:ext uri="{BB962C8B-B14F-4D97-AF65-F5344CB8AC3E}">
        <p14:creationId xmlns:p14="http://schemas.microsoft.com/office/powerpoint/2010/main" val="39237902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27133651-B931-2602-FF89-CFEF62A3FF0F}"/>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5FB76EE2-B739-3BD1-6827-6F7346C46CE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02F78BA7-E8A1-789C-849B-2BBBAA526B8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5000"/>
              </a:lnSpc>
              <a:buClr>
                <a:schemeClr val="dk1"/>
              </a:buClr>
              <a:buSzPts val="1100"/>
              <a:buNone/>
            </a:pPr>
            <a:r>
              <a:rPr lang="en" sz="1100" b="1" i="1" dirty="0">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 dirty="0">
                <a:latin typeface="Montserrat"/>
              </a:rPr>
              <a:t> N</a:t>
            </a:r>
            <a:r>
              <a:rPr lang="en" dirty="0"/>
              <a:t>ext, give pupils this task to help them consider the concept of AI further:</a:t>
            </a:r>
            <a:endParaRPr lang="en" dirty="0">
              <a:latin typeface="Montserrat"/>
            </a:endParaRPr>
          </a:p>
          <a:p>
            <a:pPr marL="0" indent="0">
              <a:buNone/>
            </a:pPr>
            <a:r>
              <a:rPr lang="en" b="1" dirty="0"/>
              <a:t>Create your own A.I. digital assistant.</a:t>
            </a:r>
            <a:endParaRPr lang="en-US" dirty="0"/>
          </a:p>
          <a:p>
            <a:pPr marL="0" indent="0">
              <a:buNone/>
            </a:pPr>
            <a:endParaRPr lang="en" dirty="0"/>
          </a:p>
          <a:p>
            <a:pPr marL="342900" indent="-342900">
              <a:buFont typeface="Arial,Sans-Serif"/>
              <a:buChar char="•"/>
            </a:pPr>
            <a:r>
              <a:rPr lang="en" b="1" dirty="0"/>
              <a:t>Draw what they would look like.</a:t>
            </a:r>
            <a:endParaRPr lang="en-US" dirty="0"/>
          </a:p>
          <a:p>
            <a:pPr marL="0" indent="0">
              <a:buNone/>
            </a:pPr>
            <a:endParaRPr lang="en" dirty="0"/>
          </a:p>
          <a:p>
            <a:pPr marL="342900" indent="-342900">
              <a:buFont typeface="Arial,Sans-Serif"/>
              <a:buChar char="•"/>
            </a:pPr>
            <a:r>
              <a:rPr lang="en" b="1" dirty="0"/>
              <a:t>Give your A.I. digital assistant a name.</a:t>
            </a:r>
            <a:endParaRPr lang="en-US" dirty="0"/>
          </a:p>
          <a:p>
            <a:pPr marL="0" indent="0">
              <a:buNone/>
            </a:pPr>
            <a:endParaRPr lang="en" dirty="0"/>
          </a:p>
          <a:p>
            <a:pPr marL="342900" indent="-342900">
              <a:buFont typeface="Arial,Sans-Serif"/>
              <a:buChar char="•"/>
            </a:pPr>
            <a:r>
              <a:rPr lang="en" b="1" dirty="0"/>
              <a:t>Describe what tasks you would like them to be able to do to help you? </a:t>
            </a:r>
            <a:endParaRPr lang="en-US" dirty="0"/>
          </a:p>
          <a:p>
            <a:pPr marL="0" indent="0">
              <a:buNone/>
            </a:pPr>
            <a:endParaRPr lang="en" dirty="0"/>
          </a:p>
          <a:p>
            <a:pPr marL="342900" indent="-342900">
              <a:buFont typeface="Arial,Sans-Serif"/>
              <a:buChar char="•"/>
            </a:pPr>
            <a:r>
              <a:rPr lang="en" b="1" dirty="0"/>
              <a:t>How would they help you in your daily life?</a:t>
            </a:r>
            <a:endParaRPr lang="en" dirty="0"/>
          </a:p>
          <a:p>
            <a:pPr marL="0" indent="0">
              <a:lnSpc>
                <a:spcPct val="114999"/>
              </a:lnSpc>
              <a:buSzPts val="1100"/>
              <a:buNone/>
            </a:pPr>
            <a:endParaRPr lang="en" dirty="0"/>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3776451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 b="1" i="1" dirty="0"/>
              <a:t>Notes: </a:t>
            </a:r>
            <a:r>
              <a:rPr lang="en" dirty="0"/>
              <a:t>Run through the learning outcomes for this talk. </a:t>
            </a:r>
            <a:r>
              <a:rPr lang="en-GB" dirty="0"/>
              <a:t>On Safer Internet Day let's take time to:</a:t>
            </a:r>
            <a:endParaRPr lang="en-US" dirty="0"/>
          </a:p>
          <a:p>
            <a:pPr marL="88900" indent="0">
              <a:spcBef>
                <a:spcPts val="600"/>
              </a:spcBef>
              <a:buNone/>
            </a:pPr>
            <a:endParaRPr lang="en-GB" dirty="0"/>
          </a:p>
          <a:p>
            <a:pPr marL="431800" indent="-342900">
              <a:spcBef>
                <a:spcPts val="600"/>
              </a:spcBef>
              <a:buFont typeface="Wingdings,Sans-Serif"/>
              <a:buChar char="Ø"/>
            </a:pPr>
            <a:r>
              <a:rPr lang="en-GB" dirty="0"/>
              <a:t>Reflect on the role of technology in our lives.</a:t>
            </a:r>
            <a:endParaRPr lang="en-US" dirty="0"/>
          </a:p>
          <a:p>
            <a:pPr marL="431800" indent="-342900">
              <a:spcBef>
                <a:spcPts val="600"/>
              </a:spcBef>
              <a:buFont typeface="Wingdings,Sans-Serif"/>
              <a:buChar char="Ø"/>
            </a:pPr>
            <a:r>
              <a:rPr lang="en-GB" dirty="0"/>
              <a:t>Understand the key features of these technologies.</a:t>
            </a:r>
            <a:endParaRPr lang="en-US" dirty="0"/>
          </a:p>
          <a:p>
            <a:pPr marL="431800" indent="-342900">
              <a:spcBef>
                <a:spcPts val="600"/>
              </a:spcBef>
              <a:buFont typeface="Wingdings,Sans-Serif"/>
              <a:buChar char="Ø"/>
            </a:pPr>
            <a:r>
              <a:rPr lang="en-GB" dirty="0"/>
              <a:t>Learn how to manage our time online.</a:t>
            </a:r>
            <a:endParaRPr lang="en" dirty="0"/>
          </a:p>
        </p:txBody>
      </p:sp>
    </p:spTree>
    <p:extLst>
      <p:ext uri="{BB962C8B-B14F-4D97-AF65-F5344CB8AC3E}">
        <p14:creationId xmlns:p14="http://schemas.microsoft.com/office/powerpoint/2010/main" val="25118855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94053ED5-4B5E-D273-6D89-398497715D3D}"/>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8975781D-A209-C4F0-BFB3-EC47ADFD77F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D9EB739C-D80E-47AF-DEB9-46579CE6C46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5000"/>
              </a:lnSpc>
              <a:buClr>
                <a:schemeClr val="dk1"/>
              </a:buClr>
              <a:buSzPts val="1100"/>
              <a:buNone/>
            </a:pPr>
            <a:r>
              <a:rPr lang="en" sz="1100" b="1" i="1" dirty="0">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 dirty="0">
                <a:latin typeface="Montserrat"/>
              </a:rPr>
              <a:t> </a:t>
            </a:r>
            <a:r>
              <a:rPr lang="en" dirty="0"/>
              <a:t>Ask pupils to reflect on the ideas that have discussed during the lesson. Display the following reflection prompts on the board and ask pupils to complete the sentences:</a:t>
            </a:r>
          </a:p>
          <a:p>
            <a:pPr marL="0" indent="0">
              <a:buNone/>
            </a:pPr>
            <a:r>
              <a:rPr lang="en"/>
              <a:t>Reflection</a:t>
            </a:r>
            <a:endParaRPr lang="en-US"/>
          </a:p>
          <a:p>
            <a:pPr marL="0" indent="0">
              <a:buNone/>
            </a:pPr>
            <a:r>
              <a:rPr lang="en" dirty="0"/>
              <a:t>The most surprising thing from this lesson was...</a:t>
            </a:r>
          </a:p>
          <a:p>
            <a:pPr marL="0" indent="0">
              <a:buNone/>
            </a:pPr>
            <a:endParaRPr lang="en" dirty="0"/>
          </a:p>
          <a:p>
            <a:pPr marL="0" indent="0">
              <a:buNone/>
            </a:pPr>
            <a:r>
              <a:rPr lang="en" dirty="0"/>
              <a:t>Action</a:t>
            </a:r>
            <a:endParaRPr lang="en-US"/>
          </a:p>
          <a:p>
            <a:pPr marL="0" indent="0">
              <a:buNone/>
            </a:pPr>
            <a:r>
              <a:rPr lang="en" dirty="0"/>
              <a:t>One thing I will do now to have a balance of online and offline activity is...</a:t>
            </a:r>
          </a:p>
          <a:p>
            <a:pPr marL="0" indent="0">
              <a:lnSpc>
                <a:spcPct val="114999"/>
              </a:lnSpc>
              <a:buSzPts val="1100"/>
              <a:buNone/>
            </a:pPr>
            <a:endParaRPr lang="en" dirty="0"/>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772153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AA8D028B-6888-B01F-DD03-434014E45716}"/>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CF31CB3F-6EEA-7A53-A474-D0EBDE1FB9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BD008F3B-B6F9-8DFD-59BE-F549BA014FC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4999"/>
              </a:lnSpc>
              <a:buNone/>
            </a:pPr>
            <a:r>
              <a:rPr lang="en" b="1" i="1" dirty="0"/>
              <a:t>Notes:</a:t>
            </a:r>
            <a:r>
              <a:rPr lang="en" b="1" dirty="0"/>
              <a:t> </a:t>
            </a:r>
            <a:r>
              <a:rPr lang="en" dirty="0"/>
              <a:t>Today we are going to talk about how to be safe online, we are going to consider how we use technology and the internet in our everyday lives, sometimes without even </a:t>
            </a:r>
            <a:r>
              <a:rPr lang="en" dirty="0" err="1"/>
              <a:t>realising</a:t>
            </a:r>
            <a:r>
              <a:rPr lang="en" dirty="0"/>
              <a:t> it.</a:t>
            </a:r>
            <a:endParaRPr lang="en-US" dirty="0"/>
          </a:p>
          <a:p>
            <a:pPr marL="0" indent="0">
              <a:lnSpc>
                <a:spcPct val="114999"/>
              </a:lnSpc>
              <a:buNone/>
            </a:pPr>
            <a:endParaRPr lang="en" dirty="0"/>
          </a:p>
          <a:p>
            <a:pPr marL="0" indent="0">
              <a:lnSpc>
                <a:spcPct val="114999"/>
              </a:lnSpc>
              <a:buNone/>
            </a:pPr>
            <a:r>
              <a:rPr lang="en" dirty="0"/>
              <a:t>Ensure pupils understand that when we are talking about technology in their world we are talking about the digital devices, tools and apps they use in their day-to-day life.</a:t>
            </a:r>
            <a:endParaRPr lang="en-US" dirty="0"/>
          </a:p>
          <a:p>
            <a:pPr marL="0" indent="0">
              <a:lnSpc>
                <a:spcPct val="114999"/>
              </a:lnSpc>
              <a:buNone/>
            </a:pPr>
            <a:endParaRPr lang="en" dirty="0"/>
          </a:p>
          <a:p>
            <a:pPr marL="0" indent="0">
              <a:lnSpc>
                <a:spcPct val="114999"/>
              </a:lnSpc>
              <a:buNone/>
            </a:pPr>
            <a:r>
              <a:rPr lang="en" dirty="0"/>
              <a:t>Ask pupils to name the devices displayed on the slide:</a:t>
            </a:r>
          </a:p>
          <a:p>
            <a:pPr marL="0" indent="0">
              <a:lnSpc>
                <a:spcPct val="114999"/>
              </a:lnSpc>
              <a:buNone/>
            </a:pPr>
            <a:r>
              <a:rPr lang="en" dirty="0"/>
              <a:t>From left to right devices include smart tv, smartphone, game console/controller, virtual assistant, smart watch, laptop, tablet.</a:t>
            </a:r>
          </a:p>
        </p:txBody>
      </p:sp>
    </p:spTree>
    <p:extLst>
      <p:ext uri="{BB962C8B-B14F-4D97-AF65-F5344CB8AC3E}">
        <p14:creationId xmlns:p14="http://schemas.microsoft.com/office/powerpoint/2010/main" val="1423395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D289D041-363D-0C88-CD5F-E9B4871D05A9}"/>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1A62FC51-A405-40F7-A669-49D80CAAE24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D912F341-6D26-1AB3-4E33-062D6960404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4999"/>
              </a:lnSpc>
              <a:buNone/>
            </a:pPr>
            <a:r>
              <a:rPr lang="en" b="1" i="1" dirty="0"/>
              <a:t>Notes:</a:t>
            </a:r>
            <a:r>
              <a:rPr lang="en" b="1" dirty="0"/>
              <a:t> </a:t>
            </a:r>
            <a:r>
              <a:rPr lang="en" dirty="0"/>
              <a:t>Ask pupils to list all the different technology (devices) they use to connect to the internet every day. Make sure to clarify for pupils that the word technology includes lots of brilliant smart devices that allow you to use the internet to do lots of things. Suggestions could include: smart phone, smart tv, computer, tablet, laptop, game console, smart speaker/digital assistant e.g. Amazon's Alexa, smart toys.</a:t>
            </a:r>
            <a:endParaRPr lang="en-US" dirty="0"/>
          </a:p>
          <a:p>
            <a:pPr marL="0" indent="0">
              <a:lnSpc>
                <a:spcPct val="114999"/>
              </a:lnSpc>
              <a:buNone/>
            </a:pPr>
            <a:endParaRPr lang="en" dirty="0"/>
          </a:p>
          <a:p>
            <a:pPr marL="0" indent="0">
              <a:lnSpc>
                <a:spcPct val="114999"/>
              </a:lnSpc>
              <a:buNone/>
            </a:pPr>
            <a:endParaRPr lang="en" dirty="0"/>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3869266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6E4DA402-6800-4885-0450-5FA3D5B233A6}"/>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3423ED9B-0DBD-0006-8EF1-03E10E330F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F55BBE59-4814-5AE2-3B85-40E1C911AD2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4999"/>
              </a:lnSpc>
              <a:buNone/>
            </a:pPr>
            <a:r>
              <a:rPr lang="en" b="1" i="1" dirty="0"/>
              <a:t>Notes:</a:t>
            </a:r>
            <a:r>
              <a:rPr lang="en" b="1" dirty="0"/>
              <a:t> </a:t>
            </a:r>
            <a:r>
              <a:rPr lang="en" dirty="0"/>
              <a:t>Ask pupils, how do these types of devices help us?</a:t>
            </a:r>
            <a:endParaRPr lang="en-US" dirty="0"/>
          </a:p>
          <a:p>
            <a:pPr marL="0" indent="0">
              <a:lnSpc>
                <a:spcPct val="114999"/>
              </a:lnSpc>
              <a:buNone/>
            </a:pPr>
            <a:endParaRPr lang="en" dirty="0"/>
          </a:p>
          <a:p>
            <a:pPr marL="0" indent="0">
              <a:lnSpc>
                <a:spcPct val="114999"/>
              </a:lnSpc>
              <a:buNone/>
            </a:pPr>
            <a:r>
              <a:rPr lang="en" dirty="0"/>
              <a:t>Emphasize the benefits of</a:t>
            </a:r>
            <a:r>
              <a:rPr lang="en-GB" dirty="0"/>
              <a:t> using technology including </a:t>
            </a:r>
            <a:r>
              <a:rPr lang="en" dirty="0"/>
              <a:t>to talk to friends/relatives, to have fun, play games, instant access to music or films you want to watch, to find out information, to do school work, to record as a video or voice recording.</a:t>
            </a:r>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1506426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B22B344A-7E50-96AE-1EE3-59300A79F3A4}"/>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F83BF386-97B7-D9F7-F0D9-95D0D89F1B6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7DD51FFC-80C8-EDBE-9492-C71656F6631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Clr>
                <a:schemeClr val="dk1"/>
              </a:buClr>
              <a:buSzPts val="1100"/>
              <a:buNone/>
            </a:pPr>
            <a:r>
              <a:rPr lang="en" sz="1100" b="1" i="1" dirty="0">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US" dirty="0">
                <a:solidFill>
                  <a:schemeClr val="dk1"/>
                </a:solidFill>
              </a:rPr>
              <a:t>Explain to pupils they will now do an activity to help them reflect on how much time they spend using technology/devices in their every day.</a:t>
            </a:r>
          </a:p>
          <a:p>
            <a:pPr marL="0" indent="0">
              <a:buSzPts val="1100"/>
              <a:buNone/>
            </a:pPr>
            <a:endParaRPr lang="en-US" dirty="0">
              <a:solidFill>
                <a:schemeClr val="dk1"/>
              </a:solidFill>
            </a:endParaRPr>
          </a:p>
          <a:p>
            <a:pPr marL="0" indent="0">
              <a:buSzPts val="1100"/>
              <a:buNone/>
            </a:pPr>
            <a:r>
              <a:rPr lang="en-US" dirty="0">
                <a:solidFill>
                  <a:schemeClr val="dk1"/>
                </a:solidFill>
              </a:rPr>
              <a:t>Ask pupils to count the hours you spend online (e.g., </a:t>
            </a:r>
            <a:r>
              <a:rPr lang="en-US" dirty="0" err="1">
                <a:solidFill>
                  <a:schemeClr val="dk1"/>
                </a:solidFill>
              </a:rPr>
              <a:t>t.v.</a:t>
            </a:r>
            <a:r>
              <a:rPr lang="en-US" dirty="0">
                <a:solidFill>
                  <a:schemeClr val="dk1"/>
                </a:solidFill>
              </a:rPr>
              <a:t>, tablet, game, etc.) each day.  </a:t>
            </a:r>
          </a:p>
          <a:p>
            <a:pPr marL="0" indent="0">
              <a:buSzPts val="1100"/>
              <a:buNone/>
            </a:pPr>
            <a:r>
              <a:rPr lang="en-US" dirty="0">
                <a:solidFill>
                  <a:schemeClr val="dk1"/>
                </a:solidFill>
              </a:rPr>
              <a:t>Think about how much of that time online is:</a:t>
            </a:r>
          </a:p>
          <a:p>
            <a:pPr marL="285750" indent="-285750">
              <a:buSzPts val="1100"/>
            </a:pPr>
            <a:r>
              <a:rPr lang="en-US" dirty="0">
                <a:solidFill>
                  <a:schemeClr val="dk1"/>
                </a:solidFill>
              </a:rPr>
              <a:t>productive e.g., for homework, schoolwork, learning new skills.               </a:t>
            </a:r>
          </a:p>
          <a:p>
            <a:pPr marL="285750" indent="-285750">
              <a:buSzPts val="1100"/>
            </a:pPr>
            <a:r>
              <a:rPr lang="en-US" dirty="0">
                <a:solidFill>
                  <a:schemeClr val="dk1"/>
                </a:solidFill>
              </a:rPr>
              <a:t>passive e.g., for entertainment, to watch videos for fun, communicate with friends, play games.</a:t>
            </a:r>
          </a:p>
          <a:p>
            <a:pPr marL="0" indent="0">
              <a:buClr>
                <a:schemeClr val="dk1"/>
              </a:buClr>
              <a:buSzPts val="1100"/>
              <a:buNone/>
            </a:pPr>
            <a:endParaRPr lang="en-US" dirty="0">
              <a:solidFill>
                <a:schemeClr val="dk1"/>
              </a:solidFill>
            </a:endParaRPr>
          </a:p>
          <a:p>
            <a:pPr marL="0" indent="0">
              <a:buSzPts val="1100"/>
              <a:buNone/>
            </a:pPr>
            <a:r>
              <a:rPr lang="en-US" dirty="0">
                <a:solidFill>
                  <a:schemeClr val="dk1"/>
                </a:solidFill>
              </a:rPr>
              <a:t>Which online activity do you spend the most time on? Is this time productive or passive, and why?</a:t>
            </a:r>
            <a:endParaRPr lang="en-US" dirty="0"/>
          </a:p>
          <a:p>
            <a:pPr marL="0" indent="0">
              <a:buSzPts val="1100"/>
              <a:buNone/>
            </a:pPr>
            <a:endParaRPr lang="en" b="1" dirty="0">
              <a:latin typeface="Montserrat"/>
            </a:endParaRPr>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4167074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a:extLst>
            <a:ext uri="{FF2B5EF4-FFF2-40B4-BE49-F238E27FC236}">
              <a16:creationId xmlns:a16="http://schemas.microsoft.com/office/drawing/2014/main" id="{FAB38D8A-3979-F2B6-D457-BBDBCAEFAC17}"/>
            </a:ext>
          </a:extLst>
        </p:cNvPr>
        <p:cNvGrpSpPr/>
        <p:nvPr/>
      </p:nvGrpSpPr>
      <p:grpSpPr>
        <a:xfrm>
          <a:off x="0" y="0"/>
          <a:ext cx="0" cy="0"/>
          <a:chOff x="0" y="0"/>
          <a:chExt cx="0" cy="0"/>
        </a:xfrm>
      </p:grpSpPr>
      <p:sp>
        <p:nvSpPr>
          <p:cNvPr id="955" name="Google Shape;955;p5:notes">
            <a:extLst>
              <a:ext uri="{FF2B5EF4-FFF2-40B4-BE49-F238E27FC236}">
                <a16:creationId xmlns:a16="http://schemas.microsoft.com/office/drawing/2014/main" id="{924E1157-FA85-9066-F4B5-155293910F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a:extLst>
              <a:ext uri="{FF2B5EF4-FFF2-40B4-BE49-F238E27FC236}">
                <a16:creationId xmlns:a16="http://schemas.microsoft.com/office/drawing/2014/main" id="{99684F0C-94F6-226A-4AC8-EFEE964DBF7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Clr>
                <a:schemeClr val="dk1"/>
              </a:buClr>
              <a:buSzPts val="1100"/>
              <a:buNone/>
            </a:pPr>
            <a:r>
              <a:rPr lang="en" sz="1100" b="1" i="1" dirty="0">
                <a:solidFill>
                  <a:schemeClr val="dk1"/>
                </a:solidFill>
                <a:latin typeface="Montserrat"/>
                <a:ea typeface="Montserrat"/>
                <a:cs typeface="Montserrat"/>
                <a:sym typeface="Montserrat"/>
              </a:rPr>
              <a:t>Notes:</a:t>
            </a:r>
            <a:r>
              <a:rPr lang="en" b="1" dirty="0">
                <a:solidFill>
                  <a:schemeClr val="dk1"/>
                </a:solidFill>
                <a:latin typeface="Montserrat"/>
                <a:ea typeface="Montserrat"/>
                <a:cs typeface="Montserrat"/>
                <a:sym typeface="Montserrat"/>
              </a:rPr>
              <a:t> </a:t>
            </a:r>
            <a:r>
              <a:rPr lang="en-US" dirty="0">
                <a:solidFill>
                  <a:schemeClr val="dk1"/>
                </a:solidFill>
              </a:rPr>
              <a:t>Emphasize to pupils that both passive and productive use of technology is ok in moderation. </a:t>
            </a:r>
            <a:endParaRPr lang="en" dirty="0">
              <a:solidFill>
                <a:schemeClr val="dk1"/>
              </a:solidFill>
            </a:endParaRPr>
          </a:p>
          <a:p>
            <a:pPr marL="0" indent="0">
              <a:buSzPts val="1100"/>
              <a:buNone/>
            </a:pPr>
            <a:r>
              <a:rPr lang="en-US" dirty="0">
                <a:solidFill>
                  <a:schemeClr val="dk1"/>
                </a:solidFill>
              </a:rPr>
              <a:t>A healthy balance is important when it comes to time online.</a:t>
            </a:r>
            <a:endParaRPr lang="en" dirty="0"/>
          </a:p>
          <a:p>
            <a:pPr marL="0" indent="0">
              <a:lnSpc>
                <a:spcPct val="114999"/>
              </a:lnSpc>
              <a:buNone/>
            </a:pPr>
            <a:endParaRPr lang="en" dirty="0"/>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2191922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nSpc>
                <a:spcPct val="115000"/>
              </a:lnSpc>
              <a:buClr>
                <a:schemeClr val="dk1"/>
              </a:buClr>
              <a:buSzPts val="1100"/>
              <a:buNone/>
            </a:pPr>
            <a:r>
              <a:rPr lang="en" sz="1100" b="1" i="1" dirty="0">
                <a:solidFill>
                  <a:schemeClr val="dk1"/>
                </a:solidFill>
                <a:latin typeface="+mn-lt"/>
                <a:ea typeface="Montserrat"/>
                <a:cs typeface="Montserrat"/>
                <a:sym typeface="Montserrat"/>
              </a:rPr>
              <a:t>Notes:</a:t>
            </a:r>
            <a:r>
              <a:rPr lang="en" b="1" i="1" dirty="0">
                <a:solidFill>
                  <a:schemeClr val="dk1"/>
                </a:solidFill>
                <a:latin typeface="+mn-lt"/>
                <a:ea typeface="Montserrat"/>
                <a:cs typeface="Montserrat"/>
                <a:sym typeface="Montserrat"/>
              </a:rPr>
              <a:t> </a:t>
            </a:r>
            <a:r>
              <a:rPr lang="en" dirty="0">
                <a:solidFill>
                  <a:schemeClr val="dk1"/>
                </a:solidFill>
                <a:latin typeface="+mn-lt"/>
                <a:ea typeface="Montserrat"/>
                <a:cs typeface="Montserrat"/>
                <a:sym typeface="Montserrat"/>
              </a:rPr>
              <a:t>Next, ask pupils to consider if they ever find it hard to switch off from a game/app/website when they are using it? Why? What is it about the game/app/website that makes us want to stay using it for so long?</a:t>
            </a:r>
            <a:endParaRPr lang="en" dirty="0">
              <a:latin typeface="+mn-lt"/>
            </a:endParaRPr>
          </a:p>
          <a:p>
            <a:pPr marL="0" indent="0">
              <a:lnSpc>
                <a:spcPct val="114999"/>
              </a:lnSpc>
              <a:buNone/>
            </a:pPr>
            <a:endParaRPr lang="en" dirty="0"/>
          </a:p>
          <a:p>
            <a:pPr marL="0" indent="0">
              <a:lnSpc>
                <a:spcPct val="114999"/>
              </a:lnSpc>
              <a:buNone/>
            </a:pPr>
            <a:endParaRPr lang="en" dirty="0"/>
          </a:p>
          <a:p>
            <a:pPr marL="0" indent="0">
              <a:lnSpc>
                <a:spcPct val="114999"/>
              </a:lnSpc>
              <a:buSzPts val="1100"/>
              <a:buNone/>
            </a:pPr>
            <a:endParaRPr lang="en" dirty="0"/>
          </a:p>
        </p:txBody>
      </p:sp>
    </p:spTree>
    <p:extLst>
      <p:ext uri="{BB962C8B-B14F-4D97-AF65-F5344CB8AC3E}">
        <p14:creationId xmlns:p14="http://schemas.microsoft.com/office/powerpoint/2010/main" val="2758977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
        <p:cNvGrpSpPr/>
        <p:nvPr/>
      </p:nvGrpSpPr>
      <p:grpSpPr>
        <a:xfrm>
          <a:off x="0" y="0"/>
          <a:ext cx="0" cy="0"/>
          <a:chOff x="0" y="0"/>
          <a:chExt cx="0" cy="0"/>
        </a:xfrm>
      </p:grpSpPr>
      <p:grpSp>
        <p:nvGrpSpPr>
          <p:cNvPr id="10" name="Google Shape;10;p16"/>
          <p:cNvGrpSpPr/>
          <p:nvPr/>
        </p:nvGrpSpPr>
        <p:grpSpPr>
          <a:xfrm>
            <a:off x="-6" y="-11"/>
            <a:ext cx="2429759" cy="1609289"/>
            <a:chOff x="608719" y="-11"/>
            <a:chExt cx="2429759" cy="1609289"/>
          </a:xfrm>
        </p:grpSpPr>
        <p:sp>
          <p:nvSpPr>
            <p:cNvPr id="11" name="Google Shape;11;p1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1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1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1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1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1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1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1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1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1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 name="Google Shape;23;p16"/>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4" name="Google Shape;24;p16"/>
          <p:cNvGrpSpPr/>
          <p:nvPr/>
        </p:nvGrpSpPr>
        <p:grpSpPr>
          <a:xfrm>
            <a:off x="4894945" y="-11"/>
            <a:ext cx="4252453" cy="5146815"/>
            <a:chOff x="4894945" y="-11"/>
            <a:chExt cx="4252453" cy="5146815"/>
          </a:xfrm>
        </p:grpSpPr>
        <p:sp>
          <p:nvSpPr>
            <p:cNvPr id="25" name="Google Shape;25;p16"/>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16"/>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1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1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1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1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16"/>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16"/>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16"/>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1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6"/>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16"/>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16"/>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1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1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16"/>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1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1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1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1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16"/>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1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1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1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6"/>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6"/>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6"/>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16"/>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1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6"/>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1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1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6"/>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6"/>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6"/>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6"/>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 name="Google Shape;79;p16"/>
          <p:cNvGrpSpPr/>
          <p:nvPr/>
        </p:nvGrpSpPr>
        <p:grpSpPr>
          <a:xfrm flipH="1">
            <a:off x="-8" y="3860093"/>
            <a:ext cx="2429755" cy="1286711"/>
            <a:chOff x="6714243" y="3860093"/>
            <a:chExt cx="2429755" cy="1286711"/>
          </a:xfrm>
        </p:grpSpPr>
        <p:sp>
          <p:nvSpPr>
            <p:cNvPr id="80" name="Google Shape;80;p1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391"/>
        <p:cNvGrpSpPr/>
        <p:nvPr/>
      </p:nvGrpSpPr>
      <p:grpSpPr>
        <a:xfrm>
          <a:off x="0" y="0"/>
          <a:ext cx="0" cy="0"/>
          <a:chOff x="0" y="0"/>
          <a:chExt cx="0" cy="0"/>
        </a:xfrm>
      </p:grpSpPr>
      <p:grpSp>
        <p:nvGrpSpPr>
          <p:cNvPr id="392" name="Google Shape;392;p26"/>
          <p:cNvGrpSpPr/>
          <p:nvPr/>
        </p:nvGrpSpPr>
        <p:grpSpPr>
          <a:xfrm>
            <a:off x="6109812" y="-11"/>
            <a:ext cx="3037586" cy="5146815"/>
            <a:chOff x="6109812" y="-11"/>
            <a:chExt cx="3037586" cy="5146815"/>
          </a:xfrm>
        </p:grpSpPr>
        <p:sp>
          <p:nvSpPr>
            <p:cNvPr id="393" name="Google Shape;393;p2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2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2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2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2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2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2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2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2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2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2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2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2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2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2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2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2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2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2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2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2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2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2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2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8" name="Google Shape;428;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33"/>
        <p:cNvGrpSpPr/>
        <p:nvPr/>
      </p:nvGrpSpPr>
      <p:grpSpPr>
        <a:xfrm>
          <a:off x="0" y="0"/>
          <a:ext cx="0" cy="0"/>
          <a:chOff x="0" y="0"/>
          <a:chExt cx="0" cy="0"/>
        </a:xfrm>
      </p:grpSpPr>
      <p:grpSp>
        <p:nvGrpSpPr>
          <p:cNvPr id="434" name="Google Shape;434;p30"/>
          <p:cNvGrpSpPr/>
          <p:nvPr/>
        </p:nvGrpSpPr>
        <p:grpSpPr>
          <a:xfrm>
            <a:off x="892" y="-11"/>
            <a:ext cx="3037586" cy="2252645"/>
            <a:chOff x="892" y="-11"/>
            <a:chExt cx="3037586" cy="2252645"/>
          </a:xfrm>
        </p:grpSpPr>
        <p:sp>
          <p:nvSpPr>
            <p:cNvPr id="435" name="Google Shape;435;p3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3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3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3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3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3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3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3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3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3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3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3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3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3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3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3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3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3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3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3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58" name="Google Shape;458;p30"/>
          <p:cNvGrpSpPr/>
          <p:nvPr/>
        </p:nvGrpSpPr>
        <p:grpSpPr>
          <a:xfrm>
            <a:off x="6714243" y="3860093"/>
            <a:ext cx="2429755" cy="1286711"/>
            <a:chOff x="6714243" y="3860093"/>
            <a:chExt cx="2429755" cy="1286711"/>
          </a:xfrm>
        </p:grpSpPr>
        <p:sp>
          <p:nvSpPr>
            <p:cNvPr id="459" name="Google Shape;459;p3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3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3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3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3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3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3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3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3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3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3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3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71" name="Google Shape;471;p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472" name="Google Shape;472;p3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473" name="Google Shape;473;p3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474" name="Google Shape;474;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75"/>
        <p:cNvGrpSpPr/>
        <p:nvPr/>
      </p:nvGrpSpPr>
      <p:grpSpPr>
        <a:xfrm>
          <a:off x="0" y="0"/>
          <a:ext cx="0" cy="0"/>
          <a:chOff x="0" y="0"/>
          <a:chExt cx="0" cy="0"/>
        </a:xfrm>
      </p:grpSpPr>
      <p:grpSp>
        <p:nvGrpSpPr>
          <p:cNvPr id="476" name="Google Shape;476;p34"/>
          <p:cNvGrpSpPr/>
          <p:nvPr/>
        </p:nvGrpSpPr>
        <p:grpSpPr>
          <a:xfrm>
            <a:off x="6714243" y="3860093"/>
            <a:ext cx="2429755" cy="1286711"/>
            <a:chOff x="6714243" y="3860093"/>
            <a:chExt cx="2429755" cy="1286711"/>
          </a:xfrm>
        </p:grpSpPr>
        <p:sp>
          <p:nvSpPr>
            <p:cNvPr id="477" name="Google Shape;477;p3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3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3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3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3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3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3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3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3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3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3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3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89" name="Google Shape;489;p34"/>
          <p:cNvGrpSpPr/>
          <p:nvPr/>
        </p:nvGrpSpPr>
        <p:grpSpPr>
          <a:xfrm>
            <a:off x="892" y="-11"/>
            <a:ext cx="3037586" cy="2252645"/>
            <a:chOff x="892" y="-11"/>
            <a:chExt cx="3037586" cy="2252645"/>
          </a:xfrm>
        </p:grpSpPr>
        <p:sp>
          <p:nvSpPr>
            <p:cNvPr id="490" name="Google Shape;490;p3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3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3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3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3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3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3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3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3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3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3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3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3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3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3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3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3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3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3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3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3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3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3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13" name="Google Shape;513;p3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14" name="Google Shape;514;p3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515" name="Google Shape;515;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516"/>
        <p:cNvGrpSpPr/>
        <p:nvPr/>
      </p:nvGrpSpPr>
      <p:grpSpPr>
        <a:xfrm>
          <a:off x="0" y="0"/>
          <a:ext cx="0" cy="0"/>
          <a:chOff x="0" y="0"/>
          <a:chExt cx="0" cy="0"/>
        </a:xfrm>
      </p:grpSpPr>
      <p:grpSp>
        <p:nvGrpSpPr>
          <p:cNvPr id="517" name="Google Shape;517;p31"/>
          <p:cNvGrpSpPr/>
          <p:nvPr/>
        </p:nvGrpSpPr>
        <p:grpSpPr>
          <a:xfrm>
            <a:off x="6109812" y="-11"/>
            <a:ext cx="3037586" cy="5146815"/>
            <a:chOff x="6109812" y="-11"/>
            <a:chExt cx="3037586" cy="5146815"/>
          </a:xfrm>
        </p:grpSpPr>
        <p:sp>
          <p:nvSpPr>
            <p:cNvPr id="518" name="Google Shape;518;p3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3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3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3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3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3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3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3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3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3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3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3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3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3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3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3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3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3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3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3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3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3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3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3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3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3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3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3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3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3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3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3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3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3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3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53" name="Google Shape;553;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4"/>
        <p:cNvGrpSpPr/>
        <p:nvPr/>
      </p:nvGrpSpPr>
      <p:grpSpPr>
        <a:xfrm>
          <a:off x="0" y="0"/>
          <a:ext cx="0" cy="0"/>
          <a:chOff x="0" y="0"/>
          <a:chExt cx="0" cy="0"/>
        </a:xfrm>
      </p:grpSpPr>
      <p:grpSp>
        <p:nvGrpSpPr>
          <p:cNvPr id="555" name="Google Shape;555;p40"/>
          <p:cNvGrpSpPr/>
          <p:nvPr/>
        </p:nvGrpSpPr>
        <p:grpSpPr>
          <a:xfrm rot="10800000" flipH="1">
            <a:off x="900" y="3856776"/>
            <a:ext cx="9143992" cy="1286720"/>
            <a:chOff x="900" y="0"/>
            <a:chExt cx="9143992" cy="1286720"/>
          </a:xfrm>
        </p:grpSpPr>
        <p:sp>
          <p:nvSpPr>
            <p:cNvPr id="556" name="Google Shape;556;p40"/>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40"/>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40"/>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40"/>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40"/>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40"/>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40"/>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40"/>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40"/>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40"/>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40"/>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40"/>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40"/>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40"/>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40"/>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40"/>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40"/>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40"/>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40"/>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40"/>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40"/>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40"/>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40"/>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40"/>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40"/>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40"/>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40"/>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40"/>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40"/>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40"/>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40"/>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40"/>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40"/>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40"/>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40"/>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40"/>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40"/>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40"/>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40"/>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40"/>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40"/>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40"/>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40"/>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40"/>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40"/>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40"/>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40"/>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40"/>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04" name="Google Shape;604;p40"/>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05" name="Google Shape;605;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606"/>
        <p:cNvGrpSpPr/>
        <p:nvPr/>
      </p:nvGrpSpPr>
      <p:grpSpPr>
        <a:xfrm>
          <a:off x="0" y="0"/>
          <a:ext cx="0" cy="0"/>
          <a:chOff x="0" y="0"/>
          <a:chExt cx="0" cy="0"/>
        </a:xfrm>
      </p:grpSpPr>
      <p:grpSp>
        <p:nvGrpSpPr>
          <p:cNvPr id="607" name="Google Shape;607;p35"/>
          <p:cNvGrpSpPr/>
          <p:nvPr/>
        </p:nvGrpSpPr>
        <p:grpSpPr>
          <a:xfrm rot="10800000" flipH="1">
            <a:off x="900" y="3856776"/>
            <a:ext cx="9143992" cy="1286720"/>
            <a:chOff x="900" y="0"/>
            <a:chExt cx="9143992" cy="1286720"/>
          </a:xfrm>
        </p:grpSpPr>
        <p:sp>
          <p:nvSpPr>
            <p:cNvPr id="608" name="Google Shape;608;p3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3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3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3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3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3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3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3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3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3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3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3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3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3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3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3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3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3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3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3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3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3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3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3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3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3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3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3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3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3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3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3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p3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p3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p3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p3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p3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3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3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3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3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3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3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3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3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3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3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3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56" name="Google Shape;656;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700"/>
        <p:cNvGrpSpPr/>
        <p:nvPr/>
      </p:nvGrpSpPr>
      <p:grpSpPr>
        <a:xfrm>
          <a:off x="0" y="0"/>
          <a:ext cx="0" cy="0"/>
          <a:chOff x="0" y="0"/>
          <a:chExt cx="0" cy="0"/>
        </a:xfrm>
      </p:grpSpPr>
      <p:grpSp>
        <p:nvGrpSpPr>
          <p:cNvPr id="701" name="Google Shape;701;p17"/>
          <p:cNvGrpSpPr/>
          <p:nvPr/>
        </p:nvGrpSpPr>
        <p:grpSpPr>
          <a:xfrm>
            <a:off x="-6" y="-11"/>
            <a:ext cx="2429759" cy="1609289"/>
            <a:chOff x="608719" y="-11"/>
            <a:chExt cx="2429759" cy="1609289"/>
          </a:xfrm>
        </p:grpSpPr>
        <p:sp>
          <p:nvSpPr>
            <p:cNvPr id="702" name="Google Shape;702;p1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1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p1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1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1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1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1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1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1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1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1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1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14" name="Google Shape;714;p17"/>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715" name="Google Shape;715;p17"/>
          <p:cNvGrpSpPr/>
          <p:nvPr/>
        </p:nvGrpSpPr>
        <p:grpSpPr>
          <a:xfrm>
            <a:off x="4894945" y="-11"/>
            <a:ext cx="4252453" cy="5146815"/>
            <a:chOff x="4894945" y="-11"/>
            <a:chExt cx="4252453" cy="5146815"/>
          </a:xfrm>
        </p:grpSpPr>
        <p:sp>
          <p:nvSpPr>
            <p:cNvPr id="716" name="Google Shape;716;p1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p1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1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1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p1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1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2" name="Google Shape;722;p1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p1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p1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p1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1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1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1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1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1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1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p1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1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1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1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1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1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p1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1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1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1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1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1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1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1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1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1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1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1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1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1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1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17"/>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p17"/>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17"/>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1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17"/>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1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1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17"/>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1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1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1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17"/>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1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1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1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p17"/>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p17"/>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70" name="Google Shape;770;p17"/>
          <p:cNvGrpSpPr/>
          <p:nvPr/>
        </p:nvGrpSpPr>
        <p:grpSpPr>
          <a:xfrm flipH="1">
            <a:off x="-8" y="3860093"/>
            <a:ext cx="2429755" cy="1286711"/>
            <a:chOff x="6714243" y="3860093"/>
            <a:chExt cx="2429755" cy="1286711"/>
          </a:xfrm>
        </p:grpSpPr>
        <p:sp>
          <p:nvSpPr>
            <p:cNvPr id="771" name="Google Shape;771;p1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1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1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1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p1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1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1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1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1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1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1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1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783"/>
        <p:cNvGrpSpPr/>
        <p:nvPr/>
      </p:nvGrpSpPr>
      <p:grpSpPr>
        <a:xfrm>
          <a:off x="0" y="0"/>
          <a:ext cx="0" cy="0"/>
          <a:chOff x="0" y="0"/>
          <a:chExt cx="0" cy="0"/>
        </a:xfrm>
      </p:grpSpPr>
      <p:grpSp>
        <p:nvGrpSpPr>
          <p:cNvPr id="784" name="Google Shape;784;p33"/>
          <p:cNvGrpSpPr/>
          <p:nvPr/>
        </p:nvGrpSpPr>
        <p:grpSpPr>
          <a:xfrm>
            <a:off x="900" y="0"/>
            <a:ext cx="9143992" cy="2564787"/>
            <a:chOff x="900" y="0"/>
            <a:chExt cx="9143992" cy="2564787"/>
          </a:xfrm>
        </p:grpSpPr>
        <p:sp>
          <p:nvSpPr>
            <p:cNvPr id="785" name="Google Shape;785;p33"/>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33"/>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33"/>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33"/>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33"/>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p33"/>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33"/>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33"/>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33"/>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33"/>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p33"/>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33"/>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33"/>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33"/>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33"/>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33"/>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33"/>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33"/>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33"/>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33"/>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33"/>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33"/>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33"/>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33"/>
            <p:cNvSpPr/>
            <p:nvPr/>
          </p:nvSpPr>
          <p:spPr>
            <a:xfrm>
              <a:off x="900" y="643324"/>
              <a:ext cx="609923"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33"/>
            <p:cNvSpPr/>
            <p:nvPr/>
          </p:nvSpPr>
          <p:spPr>
            <a:xfrm>
              <a:off x="610793" y="322545"/>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33"/>
            <p:cNvSpPr/>
            <p:nvPr/>
          </p:nvSpPr>
          <p:spPr>
            <a:xfrm>
              <a:off x="3658671" y="863"/>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33"/>
            <p:cNvSpPr/>
            <p:nvPr/>
          </p:nvSpPr>
          <p:spPr>
            <a:xfrm>
              <a:off x="1828968" y="3225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33"/>
            <p:cNvSpPr/>
            <p:nvPr/>
          </p:nvSpPr>
          <p:spPr>
            <a:xfrm>
              <a:off x="4266922" y="321642"/>
              <a:ext cx="609953"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33"/>
            <p:cNvSpPr/>
            <p:nvPr/>
          </p:nvSpPr>
          <p:spPr>
            <a:xfrm>
              <a:off x="900" y="0"/>
              <a:ext cx="609923"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33"/>
            <p:cNvSpPr/>
            <p:nvPr/>
          </p:nvSpPr>
          <p:spPr>
            <a:xfrm>
              <a:off x="610793" y="0"/>
              <a:ext cx="608281"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33"/>
            <p:cNvSpPr/>
            <p:nvPr/>
          </p:nvSpPr>
          <p:spPr>
            <a:xfrm>
              <a:off x="1219044"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33"/>
            <p:cNvSpPr/>
            <p:nvPr/>
          </p:nvSpPr>
          <p:spPr>
            <a:xfrm>
              <a:off x="1828968" y="0"/>
              <a:ext cx="609923"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33"/>
            <p:cNvSpPr/>
            <p:nvPr/>
          </p:nvSpPr>
          <p:spPr>
            <a:xfrm>
              <a:off x="2438861"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33"/>
            <p:cNvSpPr/>
            <p:nvPr/>
          </p:nvSpPr>
          <p:spPr>
            <a:xfrm>
              <a:off x="900" y="322545"/>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33"/>
            <p:cNvSpPr/>
            <p:nvPr/>
          </p:nvSpPr>
          <p:spPr>
            <a:xfrm>
              <a:off x="610793" y="643324"/>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p33"/>
            <p:cNvSpPr/>
            <p:nvPr/>
          </p:nvSpPr>
          <p:spPr>
            <a:xfrm>
              <a:off x="3048778" y="863"/>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p33"/>
            <p:cNvSpPr/>
            <p:nvPr/>
          </p:nvSpPr>
          <p:spPr>
            <a:xfrm>
              <a:off x="3658671" y="321642"/>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p33"/>
            <p:cNvSpPr/>
            <p:nvPr/>
          </p:nvSpPr>
          <p:spPr>
            <a:xfrm>
              <a:off x="1219044" y="322545"/>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33"/>
            <p:cNvSpPr/>
            <p:nvPr/>
          </p:nvSpPr>
          <p:spPr>
            <a:xfrm>
              <a:off x="4266922" y="863"/>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33"/>
            <p:cNvSpPr/>
            <p:nvPr/>
          </p:nvSpPr>
          <p:spPr>
            <a:xfrm>
              <a:off x="900"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33"/>
            <p:cNvSpPr/>
            <p:nvPr/>
          </p:nvSpPr>
          <p:spPr>
            <a:xfrm>
              <a:off x="610793" y="0"/>
              <a:ext cx="608281"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33"/>
            <p:cNvSpPr/>
            <p:nvPr/>
          </p:nvSpPr>
          <p:spPr>
            <a:xfrm>
              <a:off x="1219044" y="0"/>
              <a:ext cx="609953"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33"/>
            <p:cNvSpPr/>
            <p:nvPr/>
          </p:nvSpPr>
          <p:spPr>
            <a:xfrm>
              <a:off x="4266958" y="0"/>
              <a:ext cx="609923"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33"/>
            <p:cNvSpPr/>
            <p:nvPr/>
          </p:nvSpPr>
          <p:spPr>
            <a:xfrm>
              <a:off x="3657035"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33"/>
            <p:cNvSpPr/>
            <p:nvPr/>
          </p:nvSpPr>
          <p:spPr>
            <a:xfrm>
              <a:off x="3048784" y="0"/>
              <a:ext cx="608281"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33"/>
            <p:cNvSpPr/>
            <p:nvPr/>
          </p:nvSpPr>
          <p:spPr>
            <a:xfrm>
              <a:off x="2438861" y="0"/>
              <a:ext cx="609953"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33"/>
            <p:cNvSpPr/>
            <p:nvPr/>
          </p:nvSpPr>
          <p:spPr>
            <a:xfrm>
              <a:off x="3047936" y="3216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33"/>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33"/>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33"/>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33"/>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36" name="Google Shape;836;p33"/>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Char char="◂"/>
              <a:defRPr sz="3000" i="1"/>
            </a:lvl1pPr>
            <a:lvl2pPr marL="914400" lvl="1" indent="-419100" algn="l">
              <a:lnSpc>
                <a:spcPct val="100000"/>
              </a:lnSpc>
              <a:spcBef>
                <a:spcPts val="0"/>
              </a:spcBef>
              <a:spcAft>
                <a:spcPts val="0"/>
              </a:spcAft>
              <a:buSzPts val="3000"/>
              <a:buChar char="◂"/>
              <a:defRPr sz="3000" i="1"/>
            </a:lvl2pPr>
            <a:lvl3pPr marL="1371600" lvl="2" indent="-419100" algn="l">
              <a:lnSpc>
                <a:spcPct val="100000"/>
              </a:lnSpc>
              <a:spcBef>
                <a:spcPts val="0"/>
              </a:spcBef>
              <a:spcAft>
                <a:spcPts val="0"/>
              </a:spcAft>
              <a:buSzPts val="3000"/>
              <a:buChar char="◂"/>
              <a:defRPr sz="3000" i="1"/>
            </a:lvl3pPr>
            <a:lvl4pPr marL="1828800" lvl="3" indent="-419100" algn="l">
              <a:lnSpc>
                <a:spcPct val="100000"/>
              </a:lnSpc>
              <a:spcBef>
                <a:spcPts val="0"/>
              </a:spcBef>
              <a:spcAft>
                <a:spcPts val="0"/>
              </a:spcAft>
              <a:buSzPts val="3000"/>
              <a:buChar char="◂"/>
              <a:defRPr sz="3000" i="1"/>
            </a:lvl4pPr>
            <a:lvl5pPr marL="2286000" lvl="4" indent="-419100" algn="l">
              <a:lnSpc>
                <a:spcPct val="100000"/>
              </a:lnSpc>
              <a:spcBef>
                <a:spcPts val="0"/>
              </a:spcBef>
              <a:spcAft>
                <a:spcPts val="0"/>
              </a:spcAft>
              <a:buSzPts val="3000"/>
              <a:buChar char="○"/>
              <a:defRPr sz="3000" i="1"/>
            </a:lvl5pPr>
            <a:lvl6pPr marL="2743200" lvl="5" indent="-419100" algn="l">
              <a:lnSpc>
                <a:spcPct val="100000"/>
              </a:lnSpc>
              <a:spcBef>
                <a:spcPts val="0"/>
              </a:spcBef>
              <a:spcAft>
                <a:spcPts val="0"/>
              </a:spcAft>
              <a:buSzPts val="3000"/>
              <a:buChar char="■"/>
              <a:defRPr sz="3000" i="1"/>
            </a:lvl6pPr>
            <a:lvl7pPr marL="3200400" lvl="6" indent="-419100" algn="l">
              <a:lnSpc>
                <a:spcPct val="100000"/>
              </a:lnSpc>
              <a:spcBef>
                <a:spcPts val="0"/>
              </a:spcBef>
              <a:spcAft>
                <a:spcPts val="0"/>
              </a:spcAft>
              <a:buSzPts val="3000"/>
              <a:buChar char="●"/>
              <a:defRPr sz="3000" i="1"/>
            </a:lvl7pPr>
            <a:lvl8pPr marL="3657600" lvl="7" indent="-419100" algn="l">
              <a:lnSpc>
                <a:spcPct val="100000"/>
              </a:lnSpc>
              <a:spcBef>
                <a:spcPts val="0"/>
              </a:spcBef>
              <a:spcAft>
                <a:spcPts val="0"/>
              </a:spcAft>
              <a:buSzPts val="3000"/>
              <a:buChar char="○"/>
              <a:defRPr sz="3000" i="1"/>
            </a:lvl8pPr>
            <a:lvl9pPr marL="4114800" lvl="8" indent="-419100" algn="l">
              <a:lnSpc>
                <a:spcPct val="100000"/>
              </a:lnSpc>
              <a:spcBef>
                <a:spcPts val="0"/>
              </a:spcBef>
              <a:spcAft>
                <a:spcPts val="0"/>
              </a:spcAft>
              <a:buSzPts val="3000"/>
              <a:buChar char="■"/>
              <a:defRPr sz="3000" i="1"/>
            </a:lvl9pPr>
          </a:lstStyle>
          <a:p>
            <a:endParaRPr/>
          </a:p>
        </p:txBody>
      </p:sp>
      <p:sp>
        <p:nvSpPr>
          <p:cNvPr id="837" name="Google Shape;837;p33"/>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838" name="Google Shape;838;p33"/>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839"/>
        <p:cNvGrpSpPr/>
        <p:nvPr/>
      </p:nvGrpSpPr>
      <p:grpSpPr>
        <a:xfrm>
          <a:off x="0" y="0"/>
          <a:ext cx="0" cy="0"/>
          <a:chOff x="0" y="0"/>
          <a:chExt cx="0" cy="0"/>
        </a:xfrm>
      </p:grpSpPr>
      <p:grpSp>
        <p:nvGrpSpPr>
          <p:cNvPr id="840" name="Google Shape;840;p37"/>
          <p:cNvGrpSpPr/>
          <p:nvPr/>
        </p:nvGrpSpPr>
        <p:grpSpPr>
          <a:xfrm>
            <a:off x="4894945" y="-11"/>
            <a:ext cx="4251603" cy="5146815"/>
            <a:chOff x="4894945" y="-11"/>
            <a:chExt cx="4251603" cy="5146815"/>
          </a:xfrm>
        </p:grpSpPr>
        <p:sp>
          <p:nvSpPr>
            <p:cNvPr id="841" name="Google Shape;841;p3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3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3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3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3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3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3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3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3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3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3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p3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3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3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3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3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3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3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p3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3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3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3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3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3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3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3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3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3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3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3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3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3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3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3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3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78" name="Google Shape;878;p37"/>
          <p:cNvGrpSpPr/>
          <p:nvPr/>
        </p:nvGrpSpPr>
        <p:grpSpPr>
          <a:xfrm>
            <a:off x="-6" y="-11"/>
            <a:ext cx="2429759" cy="1609289"/>
            <a:chOff x="608719" y="-11"/>
            <a:chExt cx="2429759" cy="1609289"/>
          </a:xfrm>
        </p:grpSpPr>
        <p:sp>
          <p:nvSpPr>
            <p:cNvPr id="879" name="Google Shape;879;p3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3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3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3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3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3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3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3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3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3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3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3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1" name="Google Shape;891;p3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892" name="Google Shape;892;p3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893" name="Google Shape;893;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894" name="Google Shape;894;p3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5"/>
        <p:cNvGrpSpPr/>
        <p:nvPr/>
      </p:nvGrpSpPr>
      <p:grpSpPr>
        <a:xfrm>
          <a:off x="0" y="0"/>
          <a:ext cx="0" cy="0"/>
          <a:chOff x="0" y="0"/>
          <a:chExt cx="0" cy="0"/>
        </a:xfrm>
      </p:grpSpPr>
      <p:grpSp>
        <p:nvGrpSpPr>
          <p:cNvPr id="896" name="Google Shape;896;p38"/>
          <p:cNvGrpSpPr/>
          <p:nvPr/>
        </p:nvGrpSpPr>
        <p:grpSpPr>
          <a:xfrm>
            <a:off x="6714243" y="3860093"/>
            <a:ext cx="2429755" cy="1286711"/>
            <a:chOff x="6714243" y="3860093"/>
            <a:chExt cx="2429755" cy="1286711"/>
          </a:xfrm>
        </p:grpSpPr>
        <p:sp>
          <p:nvSpPr>
            <p:cNvPr id="897" name="Google Shape;897;p3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3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3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3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3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3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3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3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3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3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3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3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09" name="Google Shape;909;p38"/>
          <p:cNvGrpSpPr/>
          <p:nvPr/>
        </p:nvGrpSpPr>
        <p:grpSpPr>
          <a:xfrm>
            <a:off x="892" y="-11"/>
            <a:ext cx="3037586" cy="2252645"/>
            <a:chOff x="892" y="-11"/>
            <a:chExt cx="3037586" cy="2252645"/>
          </a:xfrm>
        </p:grpSpPr>
        <p:sp>
          <p:nvSpPr>
            <p:cNvPr id="910" name="Google Shape;910;p3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3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3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3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3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p3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3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3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3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3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3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3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3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3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3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3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3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3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3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3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p3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p3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p3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33" name="Google Shape;933;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92"/>
        <p:cNvGrpSpPr/>
        <p:nvPr/>
      </p:nvGrpSpPr>
      <p:grpSpPr>
        <a:xfrm>
          <a:off x="0" y="0"/>
          <a:ext cx="0" cy="0"/>
          <a:chOff x="0" y="0"/>
          <a:chExt cx="0" cy="0"/>
        </a:xfrm>
      </p:grpSpPr>
      <p:grpSp>
        <p:nvGrpSpPr>
          <p:cNvPr id="93" name="Google Shape;93;p18"/>
          <p:cNvGrpSpPr/>
          <p:nvPr/>
        </p:nvGrpSpPr>
        <p:grpSpPr>
          <a:xfrm rot="10800000" flipH="1">
            <a:off x="900" y="3856776"/>
            <a:ext cx="9143992" cy="1286720"/>
            <a:chOff x="900" y="0"/>
            <a:chExt cx="9143992" cy="1286720"/>
          </a:xfrm>
        </p:grpSpPr>
        <p:sp>
          <p:nvSpPr>
            <p:cNvPr id="94" name="Google Shape;94;p18"/>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8"/>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8"/>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8"/>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8"/>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8"/>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8"/>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8"/>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8"/>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8"/>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8"/>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8"/>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8"/>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8"/>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8"/>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8"/>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8"/>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8"/>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18"/>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8"/>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8"/>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8"/>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8"/>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8"/>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8"/>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8"/>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18"/>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18"/>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8"/>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8"/>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8"/>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8"/>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8"/>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8"/>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8"/>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8"/>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8"/>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8"/>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8"/>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8"/>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8"/>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18"/>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8"/>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8"/>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8"/>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8"/>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8"/>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8"/>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2" name="Google Shape;142;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2547"/>
        <p:cNvGrpSpPr/>
        <p:nvPr/>
      </p:nvGrpSpPr>
      <p:grpSpPr>
        <a:xfrm>
          <a:off x="0" y="0"/>
          <a:ext cx="0" cy="0"/>
          <a:chOff x="0" y="0"/>
          <a:chExt cx="0" cy="0"/>
        </a:xfrm>
      </p:grpSpPr>
      <p:grpSp>
        <p:nvGrpSpPr>
          <p:cNvPr id="2548" name="Google Shape;2548;p75"/>
          <p:cNvGrpSpPr/>
          <p:nvPr/>
        </p:nvGrpSpPr>
        <p:grpSpPr>
          <a:xfrm>
            <a:off x="6714243" y="3860093"/>
            <a:ext cx="2429756" cy="1286711"/>
            <a:chOff x="6714243" y="3860093"/>
            <a:chExt cx="2429756" cy="1286711"/>
          </a:xfrm>
        </p:grpSpPr>
        <p:sp>
          <p:nvSpPr>
            <p:cNvPr id="2549" name="Google Shape;2549;p7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0" name="Google Shape;2550;p7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1" name="Google Shape;2551;p7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2" name="Google Shape;2552;p7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3" name="Google Shape;2553;p7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4" name="Google Shape;2554;p7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5" name="Google Shape;2555;p7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6" name="Google Shape;2556;p7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7" name="Google Shape;2557;p7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8" name="Google Shape;2558;p7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9" name="Google Shape;2559;p7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0" name="Google Shape;2560;p7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61" name="Google Shape;2561;p75"/>
          <p:cNvGrpSpPr/>
          <p:nvPr/>
        </p:nvGrpSpPr>
        <p:grpSpPr>
          <a:xfrm>
            <a:off x="892" y="-11"/>
            <a:ext cx="3037586" cy="2252645"/>
            <a:chOff x="892" y="-11"/>
            <a:chExt cx="3037586" cy="2252645"/>
          </a:xfrm>
        </p:grpSpPr>
        <p:sp>
          <p:nvSpPr>
            <p:cNvPr id="2562" name="Google Shape;2562;p7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3" name="Google Shape;2563;p7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4" name="Google Shape;2564;p7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5" name="Google Shape;2565;p7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6" name="Google Shape;2566;p7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7" name="Google Shape;2567;p7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8" name="Google Shape;2568;p7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9" name="Google Shape;2569;p7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0" name="Google Shape;2570;p7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1" name="Google Shape;2571;p7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2" name="Google Shape;2572;p7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3" name="Google Shape;2573;p7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4" name="Google Shape;2574;p7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5" name="Google Shape;2575;p7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6" name="Google Shape;2576;p7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7" name="Google Shape;2577;p7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8" name="Google Shape;2578;p7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9" name="Google Shape;2579;p7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0" name="Google Shape;2580;p7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1" name="Google Shape;2581;p7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2" name="Google Shape;2582;p7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3" name="Google Shape;2583;p7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4" name="Google Shape;2584;p7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85" name="Google Shape;2585;p7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586" name="Google Shape;2586;p75"/>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7" name="Google Shape;2587;p75"/>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8" name="Google Shape;2588;p75"/>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9" name="Google Shape;2589;p7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402783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43"/>
        <p:cNvGrpSpPr/>
        <p:nvPr/>
      </p:nvGrpSpPr>
      <p:grpSpPr>
        <a:xfrm>
          <a:off x="0" y="0"/>
          <a:ext cx="0" cy="0"/>
          <a:chOff x="0" y="0"/>
          <a:chExt cx="0" cy="0"/>
        </a:xfrm>
      </p:grpSpPr>
      <p:grpSp>
        <p:nvGrpSpPr>
          <p:cNvPr id="144" name="Google Shape;144;p19"/>
          <p:cNvGrpSpPr/>
          <p:nvPr/>
        </p:nvGrpSpPr>
        <p:grpSpPr>
          <a:xfrm>
            <a:off x="6714243" y="3860093"/>
            <a:ext cx="2429755" cy="1286711"/>
            <a:chOff x="6714243" y="3860093"/>
            <a:chExt cx="2429755" cy="1286711"/>
          </a:xfrm>
        </p:grpSpPr>
        <p:sp>
          <p:nvSpPr>
            <p:cNvPr id="145" name="Google Shape;145;p1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1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1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7" name="Google Shape;157;p19"/>
          <p:cNvGrpSpPr/>
          <p:nvPr/>
        </p:nvGrpSpPr>
        <p:grpSpPr>
          <a:xfrm>
            <a:off x="892" y="-11"/>
            <a:ext cx="3037586" cy="2252645"/>
            <a:chOff x="892" y="-11"/>
            <a:chExt cx="3037586" cy="2252645"/>
          </a:xfrm>
        </p:grpSpPr>
        <p:sp>
          <p:nvSpPr>
            <p:cNvPr id="158" name="Google Shape;158;p1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1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9"/>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1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1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9"/>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19"/>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19"/>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9"/>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1" name="Google Shape;181;p1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2" name="Google Shape;182;p1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3" name="Google Shape;183;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4"/>
        <p:cNvGrpSpPr/>
        <p:nvPr/>
      </p:nvGrpSpPr>
      <p:grpSpPr>
        <a:xfrm>
          <a:off x="0" y="0"/>
          <a:ext cx="0" cy="0"/>
          <a:chOff x="0" y="0"/>
          <a:chExt cx="0" cy="0"/>
        </a:xfrm>
      </p:grpSpPr>
      <p:sp>
        <p:nvSpPr>
          <p:cNvPr id="185" name="Google Shape;185;p2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6" name="Google Shape;186;p2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7" name="Google Shape;187;p20"/>
          <p:cNvSpPr txBox="1">
            <a:spLocks noGrp="1"/>
          </p:cNvSpPr>
          <p:nvPr>
            <p:ph type="dt" idx="10"/>
          </p:nvPr>
        </p:nvSpPr>
        <p:spPr>
          <a:xfrm>
            <a:off x="457200" y="4767267"/>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8" name="Google Shape;188;p20"/>
          <p:cNvSpPr txBox="1">
            <a:spLocks noGrp="1"/>
          </p:cNvSpPr>
          <p:nvPr>
            <p:ph type="ftr" idx="11"/>
          </p:nvPr>
        </p:nvSpPr>
        <p:spPr>
          <a:xfrm>
            <a:off x="3124200" y="4767267"/>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9" name="Google Shape;189;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190"/>
        <p:cNvGrpSpPr/>
        <p:nvPr/>
      </p:nvGrpSpPr>
      <p:grpSpPr>
        <a:xfrm>
          <a:off x="0" y="0"/>
          <a:ext cx="0" cy="0"/>
          <a:chOff x="0" y="0"/>
          <a:chExt cx="0" cy="0"/>
        </a:xfrm>
      </p:grpSpPr>
      <p:grpSp>
        <p:nvGrpSpPr>
          <p:cNvPr id="191" name="Google Shape;191;p21"/>
          <p:cNvGrpSpPr/>
          <p:nvPr/>
        </p:nvGrpSpPr>
        <p:grpSpPr>
          <a:xfrm>
            <a:off x="4894945" y="-11"/>
            <a:ext cx="4251603" cy="5146815"/>
            <a:chOff x="4894945" y="-11"/>
            <a:chExt cx="4251603" cy="5146815"/>
          </a:xfrm>
        </p:grpSpPr>
        <p:sp>
          <p:nvSpPr>
            <p:cNvPr id="192" name="Google Shape;192;p2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2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2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2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2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9" name="Google Shape;229;p21"/>
          <p:cNvGrpSpPr/>
          <p:nvPr/>
        </p:nvGrpSpPr>
        <p:grpSpPr>
          <a:xfrm>
            <a:off x="-6" y="-11"/>
            <a:ext cx="2429759" cy="1609289"/>
            <a:chOff x="608719" y="-11"/>
            <a:chExt cx="2429759" cy="1609289"/>
          </a:xfrm>
        </p:grpSpPr>
        <p:sp>
          <p:nvSpPr>
            <p:cNvPr id="230" name="Google Shape;230;p2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2" name="Google Shape;242;p2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43" name="Google Shape;243;p2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244" name="Google Shape;244;p2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245" name="Google Shape;245;p2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Right type 1">
  <p:cSld name="Right type 1">
    <p:spTree>
      <p:nvGrpSpPr>
        <p:cNvPr id="1" name="Shape 246"/>
        <p:cNvGrpSpPr/>
        <p:nvPr/>
      </p:nvGrpSpPr>
      <p:grpSpPr>
        <a:xfrm>
          <a:off x="0" y="0"/>
          <a:ext cx="0" cy="0"/>
          <a:chOff x="0" y="0"/>
          <a:chExt cx="0" cy="0"/>
        </a:xfrm>
      </p:grpSpPr>
      <p:sp>
        <p:nvSpPr>
          <p:cNvPr id="247" name="Google Shape;247;p22"/>
          <p:cNvSpPr txBox="1">
            <a:spLocks noGrp="1"/>
          </p:cNvSpPr>
          <p:nvPr>
            <p:ph type="body" idx="1"/>
          </p:nvPr>
        </p:nvSpPr>
        <p:spPr>
          <a:xfrm>
            <a:off x="6545883" y="900144"/>
            <a:ext cx="2311981" cy="207425"/>
          </a:xfrm>
          <a:prstGeom prst="rect">
            <a:avLst/>
          </a:prstGeom>
          <a:noFill/>
          <a:ln>
            <a:noFill/>
          </a:ln>
        </p:spPr>
        <p:txBody>
          <a:bodyPr spcFirstLastPara="1" wrap="square" lIns="91425" tIns="91425" rIns="91425" bIns="91425" anchor="t" anchorCtr="0">
            <a:noAutofit/>
          </a:bodyPr>
          <a:lstStyle>
            <a:lvl1pPr marL="457200" marR="0" lvl="0" indent="-276225" algn="r">
              <a:lnSpc>
                <a:spcPct val="125000"/>
              </a:lnSpc>
              <a:spcBef>
                <a:spcPts val="113"/>
              </a:spcBef>
              <a:spcAft>
                <a:spcPts val="0"/>
              </a:spcAft>
              <a:buClr>
                <a:srgbClr val="616161"/>
              </a:buClr>
              <a:buSzPts val="750"/>
              <a:buFont typeface="Arial"/>
              <a:buChar char="•"/>
              <a:defRPr sz="563" b="0" i="0" u="none" strike="noStrike" cap="none">
                <a:solidFill>
                  <a:srgbClr val="616161"/>
                </a:solidFill>
                <a:latin typeface="PT Sans"/>
                <a:ea typeface="PT Sans"/>
                <a:cs typeface="PT Sans"/>
                <a:sym typeface="PT Sans"/>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48" name="Google Shape;248;p22"/>
          <p:cNvSpPr txBox="1">
            <a:spLocks noGrp="1"/>
          </p:cNvSpPr>
          <p:nvPr>
            <p:ph type="sldNum" idx="12"/>
          </p:nvPr>
        </p:nvSpPr>
        <p:spPr>
          <a:xfrm>
            <a:off x="8529413" y="4887588"/>
            <a:ext cx="354307" cy="201836"/>
          </a:xfrm>
          <a:prstGeom prst="rect">
            <a:avLst/>
          </a:prstGeom>
          <a:noFill/>
          <a:ln>
            <a:noFill/>
          </a:ln>
        </p:spPr>
        <p:txBody>
          <a:bodyPr spcFirstLastPara="1" wrap="square" lIns="181250" tIns="90650" rIns="181250" bIns="90650" anchor="ctr" anchorCtr="0">
            <a:noAutofit/>
          </a:bodyPr>
          <a:lstStyle>
            <a:lvl1pPr marL="0" marR="0" lvl="0"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1pPr>
            <a:lvl2pPr marL="0" marR="0" lvl="1"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2pPr>
            <a:lvl3pPr marL="0" marR="0" lvl="2"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3pPr>
            <a:lvl4pPr marL="0" marR="0" lvl="3"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4pPr>
            <a:lvl5pPr marL="0" marR="0" lvl="4"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5pPr>
            <a:lvl6pPr marL="0" marR="0" lvl="5"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6pPr>
            <a:lvl7pPr marL="0" marR="0" lvl="6"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7pPr>
            <a:lvl8pPr marL="0" marR="0" lvl="7"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8pPr>
            <a:lvl9pPr marL="0" marR="0" lvl="8"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9pPr>
          </a:lstStyle>
          <a:p>
            <a:pPr marL="0" lvl="0" indent="0" algn="ctr" rtl="0">
              <a:spcBef>
                <a:spcPts val="0"/>
              </a:spcBef>
              <a:spcAft>
                <a:spcPts val="0"/>
              </a:spcAft>
              <a:buNone/>
            </a:pPr>
            <a:fld id="{00000000-1234-1234-1234-123412341234}" type="slidenum">
              <a:rPr lang="en"/>
              <a:t>‹#›</a:t>
            </a:fld>
            <a:endParaRPr/>
          </a:p>
        </p:txBody>
      </p:sp>
      <p:sp>
        <p:nvSpPr>
          <p:cNvPr id="249" name="Google Shape;249;p22"/>
          <p:cNvSpPr txBox="1">
            <a:spLocks noGrp="1"/>
          </p:cNvSpPr>
          <p:nvPr>
            <p:ph type="body" idx="2"/>
          </p:nvPr>
        </p:nvSpPr>
        <p:spPr>
          <a:xfrm>
            <a:off x="267951" y="200885"/>
            <a:ext cx="8589912" cy="354985"/>
          </a:xfrm>
          <a:prstGeom prst="rect">
            <a:avLst/>
          </a:prstGeom>
          <a:noFill/>
          <a:ln>
            <a:noFill/>
          </a:ln>
        </p:spPr>
        <p:txBody>
          <a:bodyPr spcFirstLastPara="1" wrap="square" lIns="91425" tIns="91425" rIns="91425" bIns="91425" anchor="ctr" anchorCtr="0">
            <a:noAutofit/>
          </a:bodyPr>
          <a:lstStyle>
            <a:lvl1pPr marL="457200" marR="0" lvl="0" indent="-371475" algn="r">
              <a:lnSpc>
                <a:spcPct val="100000"/>
              </a:lnSpc>
              <a:spcBef>
                <a:spcPts val="338"/>
              </a:spcBef>
              <a:spcAft>
                <a:spcPts val="0"/>
              </a:spcAft>
              <a:buClr>
                <a:srgbClr val="444444"/>
              </a:buClr>
              <a:buSzPts val="2250"/>
              <a:buFont typeface="Arial"/>
              <a:buChar char="•"/>
              <a:defRPr sz="1687" b="0" i="0" u="none" strike="noStrike" cap="none">
                <a:solidFill>
                  <a:srgbClr val="444444"/>
                </a:solidFill>
                <a:latin typeface="Oswald"/>
                <a:ea typeface="Oswald"/>
                <a:cs typeface="Oswald"/>
                <a:sym typeface="Oswald"/>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cxnSp>
        <p:nvCxnSpPr>
          <p:cNvPr id="250" name="Google Shape;250;p22"/>
          <p:cNvCxnSpPr/>
          <p:nvPr/>
        </p:nvCxnSpPr>
        <p:spPr>
          <a:xfrm>
            <a:off x="6545883" y="728006"/>
            <a:ext cx="2311981" cy="0"/>
          </a:xfrm>
          <a:prstGeom prst="straightConnector1">
            <a:avLst/>
          </a:prstGeom>
          <a:noFill/>
          <a:ln w="19050" cap="flat" cmpd="sng">
            <a:solidFill>
              <a:srgbClr val="CBD0D7"/>
            </a:solidFill>
            <a:prstDash val="solid"/>
            <a:round/>
            <a:headEnd type="none" w="sm" len="sm"/>
            <a:tailEnd type="none" w="sm" len="sm"/>
          </a:ln>
        </p:spPr>
      </p:cxnSp>
      <p:sp>
        <p:nvSpPr>
          <p:cNvPr id="251" name="Google Shape;251;p22"/>
          <p:cNvSpPr/>
          <p:nvPr/>
        </p:nvSpPr>
        <p:spPr>
          <a:xfrm>
            <a:off x="8085150" y="715858"/>
            <a:ext cx="772714" cy="24297"/>
          </a:xfrm>
          <a:prstGeom prst="rect">
            <a:avLst/>
          </a:prstGeom>
          <a:solidFill>
            <a:schemeClr val="accent1"/>
          </a:solid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nvGrpSpPr>
          <p:cNvPr id="252" name="Google Shape;252;p22"/>
          <p:cNvGrpSpPr/>
          <p:nvPr/>
        </p:nvGrpSpPr>
        <p:grpSpPr>
          <a:xfrm>
            <a:off x="8852495" y="4901389"/>
            <a:ext cx="174223" cy="174233"/>
            <a:chOff x="9447488" y="6048704"/>
            <a:chExt cx="1800000" cy="1800200"/>
          </a:xfrm>
        </p:grpSpPr>
        <p:sp>
          <p:nvSpPr>
            <p:cNvPr id="253" name="Google Shape;253;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4" name="Google Shape;254;p22"/>
            <p:cNvSpPr/>
            <p:nvPr/>
          </p:nvSpPr>
          <p:spPr>
            <a:xfrm>
              <a:off x="10015172"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grpSp>
        <p:nvGrpSpPr>
          <p:cNvPr id="255" name="Google Shape;255;p22"/>
          <p:cNvGrpSpPr/>
          <p:nvPr/>
        </p:nvGrpSpPr>
        <p:grpSpPr>
          <a:xfrm>
            <a:off x="8386414" y="4901389"/>
            <a:ext cx="174223" cy="174233"/>
            <a:chOff x="9447488" y="6048704"/>
            <a:chExt cx="1800000" cy="1800200"/>
          </a:xfrm>
        </p:grpSpPr>
        <p:sp>
          <p:nvSpPr>
            <p:cNvPr id="256" name="Google Shape;256;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7" name="Google Shape;257;p22"/>
            <p:cNvSpPr/>
            <p:nvPr/>
          </p:nvSpPr>
          <p:spPr>
            <a:xfrm flipH="1">
              <a:off x="9959826"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58"/>
        <p:cNvGrpSpPr/>
        <p:nvPr/>
      </p:nvGrpSpPr>
      <p:grpSpPr>
        <a:xfrm>
          <a:off x="0" y="0"/>
          <a:ext cx="0" cy="0"/>
          <a:chOff x="0" y="0"/>
          <a:chExt cx="0" cy="0"/>
        </a:xfrm>
      </p:grpSpPr>
      <p:grpSp>
        <p:nvGrpSpPr>
          <p:cNvPr id="259" name="Google Shape;259;p23"/>
          <p:cNvGrpSpPr/>
          <p:nvPr/>
        </p:nvGrpSpPr>
        <p:grpSpPr>
          <a:xfrm>
            <a:off x="892" y="-11"/>
            <a:ext cx="3037586" cy="2252645"/>
            <a:chOff x="892" y="-11"/>
            <a:chExt cx="3037586" cy="2252645"/>
          </a:xfrm>
        </p:grpSpPr>
        <p:sp>
          <p:nvSpPr>
            <p:cNvPr id="260" name="Google Shape;260;p2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2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2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2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2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2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2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2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2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2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2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2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2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2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2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2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2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3" name="Google Shape;283;p23"/>
          <p:cNvGrpSpPr/>
          <p:nvPr/>
        </p:nvGrpSpPr>
        <p:grpSpPr>
          <a:xfrm>
            <a:off x="6714243" y="3860093"/>
            <a:ext cx="2429755" cy="1286711"/>
            <a:chOff x="6714243" y="3860093"/>
            <a:chExt cx="2429755" cy="1286711"/>
          </a:xfrm>
        </p:grpSpPr>
        <p:sp>
          <p:nvSpPr>
            <p:cNvPr id="284" name="Google Shape;284;p2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2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2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2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2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2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2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2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2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2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2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2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6" name="Google Shape;296;p2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97" name="Google Shape;297;p23"/>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8" name="Google Shape;298;p23"/>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9" name="Google Shape;299;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0"/>
        <p:cNvGrpSpPr/>
        <p:nvPr/>
      </p:nvGrpSpPr>
      <p:grpSpPr>
        <a:xfrm>
          <a:off x="0" y="0"/>
          <a:ext cx="0" cy="0"/>
          <a:chOff x="0" y="0"/>
          <a:chExt cx="0" cy="0"/>
        </a:xfrm>
      </p:grpSpPr>
      <p:grpSp>
        <p:nvGrpSpPr>
          <p:cNvPr id="301" name="Google Shape;301;p24"/>
          <p:cNvGrpSpPr/>
          <p:nvPr/>
        </p:nvGrpSpPr>
        <p:grpSpPr>
          <a:xfrm>
            <a:off x="6714243" y="3860093"/>
            <a:ext cx="2429755" cy="1286711"/>
            <a:chOff x="6714243" y="3860093"/>
            <a:chExt cx="2429755" cy="1286711"/>
          </a:xfrm>
        </p:grpSpPr>
        <p:sp>
          <p:nvSpPr>
            <p:cNvPr id="302" name="Google Shape;302;p2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2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2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2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2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2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2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2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2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2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2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2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4" name="Google Shape;314;p24"/>
          <p:cNvGrpSpPr/>
          <p:nvPr/>
        </p:nvGrpSpPr>
        <p:grpSpPr>
          <a:xfrm>
            <a:off x="892" y="-11"/>
            <a:ext cx="3037586" cy="2252645"/>
            <a:chOff x="892" y="-11"/>
            <a:chExt cx="3037586" cy="2252645"/>
          </a:xfrm>
        </p:grpSpPr>
        <p:sp>
          <p:nvSpPr>
            <p:cNvPr id="315" name="Google Shape;315;p2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2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2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2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2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2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2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2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2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2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2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2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2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2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2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2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2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2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2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2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2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2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2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8" name="Google Shape;338;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9"/>
        <p:cNvGrpSpPr/>
        <p:nvPr/>
      </p:nvGrpSpPr>
      <p:grpSpPr>
        <a:xfrm>
          <a:off x="0" y="0"/>
          <a:ext cx="0" cy="0"/>
          <a:chOff x="0" y="0"/>
          <a:chExt cx="0" cy="0"/>
        </a:xfrm>
      </p:grpSpPr>
      <p:grpSp>
        <p:nvGrpSpPr>
          <p:cNvPr id="340" name="Google Shape;340;p25"/>
          <p:cNvGrpSpPr/>
          <p:nvPr/>
        </p:nvGrpSpPr>
        <p:grpSpPr>
          <a:xfrm rot="10800000" flipH="1">
            <a:off x="900" y="3856776"/>
            <a:ext cx="9143992" cy="1286720"/>
            <a:chOff x="900" y="0"/>
            <a:chExt cx="9143992" cy="1286720"/>
          </a:xfrm>
        </p:grpSpPr>
        <p:sp>
          <p:nvSpPr>
            <p:cNvPr id="341" name="Google Shape;341;p2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2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2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2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2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2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2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2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2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2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2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2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2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2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2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2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2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2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2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2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2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2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2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2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2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2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2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2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2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2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2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2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2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2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2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2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2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2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2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2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2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2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2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2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2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2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9" name="Google Shape;389;p25"/>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390" name="Google Shape;390;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p1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429"/>
        <p:cNvGrpSpPr/>
        <p:nvPr/>
      </p:nvGrpSpPr>
      <p:grpSpPr>
        <a:xfrm>
          <a:off x="0" y="0"/>
          <a:ext cx="0" cy="0"/>
          <a:chOff x="0" y="0"/>
          <a:chExt cx="0" cy="0"/>
        </a:xfrm>
      </p:grpSpPr>
      <p:sp>
        <p:nvSpPr>
          <p:cNvPr id="430" name="Google Shape;430;p2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431" name="Google Shape;431;p2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432" name="Google Shape;432;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6" r:id="rId6"/>
    <p:sldLayoutId id="2147483667" r:id="rId7"/>
    <p:sldLayoutId id="2147483668" r:id="rId8"/>
    <p:sldLayoutId id="2147483669" r:id="rId9"/>
    <p:sldLayoutId id="2147483670"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6.png"/><Relationship Id="rId7"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5.jp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image" Target="../media/image35.png"/><Relationship Id="rId5" Type="http://schemas.openxmlformats.org/officeDocument/2006/relationships/image" Target="../media/image34.jp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6.png"/><Relationship Id="rId7" Type="http://schemas.openxmlformats.org/officeDocument/2006/relationships/image" Target="../media/image37.jpg"/><Relationship Id="rId2" Type="http://schemas.openxmlformats.org/officeDocument/2006/relationships/notesSlide" Target="../notesSlides/notesSlide22.xml"/><Relationship Id="rId1" Type="http://schemas.openxmlformats.org/officeDocument/2006/relationships/slideLayout" Target="../slideLayouts/slideLayout20.xml"/><Relationship Id="rId6" Type="http://schemas.openxmlformats.org/officeDocument/2006/relationships/image" Target="../media/image11.png"/><Relationship Id="rId5" Type="http://schemas.openxmlformats.org/officeDocument/2006/relationships/hyperlink" Target="http://creativecommons.org/licenses/by-sa/3.0/ie/" TargetMode="Externa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6.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hyperlink" Target="https://www.youtube.com/watch?v=kQPC4_DsJ8I&amp;t=17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5.jp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6.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6.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6.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3" name="Freeform 3"/>
          <p:cNvSpPr/>
          <p:nvPr/>
        </p:nvSpPr>
        <p:spPr>
          <a:xfrm rot="240586">
            <a:off x="-1337225" y="399185"/>
            <a:ext cx="3365890" cy="2057400"/>
          </a:xfrm>
          <a:custGeom>
            <a:avLst/>
            <a:gdLst/>
            <a:ahLst/>
            <a:cxnLst/>
            <a:rect l="l" t="t" r="r" b="b"/>
            <a:pathLst>
              <a:path w="6731779" h="4114800">
                <a:moveTo>
                  <a:pt x="0" y="0"/>
                </a:moveTo>
                <a:lnTo>
                  <a:pt x="6731779" y="0"/>
                </a:lnTo>
                <a:lnTo>
                  <a:pt x="673177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4" name="Freeform 4"/>
          <p:cNvSpPr/>
          <p:nvPr/>
        </p:nvSpPr>
        <p:spPr>
          <a:xfrm rot="21383083">
            <a:off x="7143420" y="3186580"/>
            <a:ext cx="2726740" cy="1792832"/>
          </a:xfrm>
          <a:custGeom>
            <a:avLst/>
            <a:gdLst/>
            <a:ahLst/>
            <a:cxnLst/>
            <a:rect l="l" t="t" r="r" b="b"/>
            <a:pathLst>
              <a:path w="5453480" h="3585663">
                <a:moveTo>
                  <a:pt x="0" y="0"/>
                </a:moveTo>
                <a:lnTo>
                  <a:pt x="5453480" y="0"/>
                </a:lnTo>
                <a:lnTo>
                  <a:pt x="5453480" y="3585664"/>
                </a:lnTo>
                <a:lnTo>
                  <a:pt x="0" y="35856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5" name="Freeform 5"/>
          <p:cNvSpPr/>
          <p:nvPr/>
        </p:nvSpPr>
        <p:spPr>
          <a:xfrm rot="21280724">
            <a:off x="7525155" y="394024"/>
            <a:ext cx="1252852" cy="1629725"/>
          </a:xfrm>
          <a:custGeom>
            <a:avLst/>
            <a:gdLst/>
            <a:ahLst/>
            <a:cxnLst/>
            <a:rect l="l" t="t" r="r" b="b"/>
            <a:pathLst>
              <a:path w="2505703" h="3259451">
                <a:moveTo>
                  <a:pt x="0" y="0"/>
                </a:moveTo>
                <a:lnTo>
                  <a:pt x="2505703" y="0"/>
                </a:lnTo>
                <a:lnTo>
                  <a:pt x="2505703" y="3259452"/>
                </a:lnTo>
                <a:lnTo>
                  <a:pt x="0" y="32594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6" name="Freeform 6"/>
          <p:cNvSpPr/>
          <p:nvPr/>
        </p:nvSpPr>
        <p:spPr>
          <a:xfrm rot="528754">
            <a:off x="603217" y="3288901"/>
            <a:ext cx="1228079" cy="1254743"/>
          </a:xfrm>
          <a:custGeom>
            <a:avLst/>
            <a:gdLst/>
            <a:ahLst/>
            <a:cxnLst/>
            <a:rect l="l" t="t" r="r" b="b"/>
            <a:pathLst>
              <a:path w="2456159" h="2509485">
                <a:moveTo>
                  <a:pt x="0" y="0"/>
                </a:moveTo>
                <a:lnTo>
                  <a:pt x="2456159" y="0"/>
                </a:lnTo>
                <a:lnTo>
                  <a:pt x="2456159" y="2509485"/>
                </a:lnTo>
                <a:lnTo>
                  <a:pt x="0" y="250948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7" name="Freeform 7"/>
          <p:cNvSpPr/>
          <p:nvPr/>
        </p:nvSpPr>
        <p:spPr>
          <a:xfrm>
            <a:off x="3337716" y="339440"/>
            <a:ext cx="2468568" cy="545806"/>
          </a:xfrm>
          <a:custGeom>
            <a:avLst/>
            <a:gdLst/>
            <a:ahLst/>
            <a:cxnLst/>
            <a:rect l="l" t="t" r="r" b="b"/>
            <a:pathLst>
              <a:path w="4937136" h="1091611">
                <a:moveTo>
                  <a:pt x="0" y="0"/>
                </a:moveTo>
                <a:lnTo>
                  <a:pt x="4937136" y="0"/>
                </a:lnTo>
                <a:lnTo>
                  <a:pt x="4937136" y="1091611"/>
                </a:lnTo>
                <a:lnTo>
                  <a:pt x="0" y="1091611"/>
                </a:lnTo>
                <a:lnTo>
                  <a:pt x="0" y="0"/>
                </a:lnTo>
                <a:close/>
              </a:path>
            </a:pathLst>
          </a:custGeom>
          <a:blipFill>
            <a:blip r:embed="rId12"/>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9" name="TextBox 9"/>
          <p:cNvSpPr txBox="1"/>
          <p:nvPr/>
        </p:nvSpPr>
        <p:spPr>
          <a:xfrm>
            <a:off x="1797281" y="1270285"/>
            <a:ext cx="5816949" cy="730160"/>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algn="ctr" defTabSz="457223">
              <a:lnSpc>
                <a:spcPts val="6373"/>
              </a:lnSpc>
            </a:pPr>
            <a:r>
              <a:rPr lang="en-US" sz="3800" b="1" kern="1200" dirty="0">
                <a:solidFill>
                  <a:srgbClr val="243037"/>
                </a:solidFill>
                <a:latin typeface="Montserrat"/>
                <a:ea typeface="+mn-ea"/>
                <a:cs typeface="+mn-cs"/>
              </a:rPr>
              <a:t>SAFER INTERNET DAY</a:t>
            </a:r>
            <a:endParaRPr lang="en-US" sz="3800" b="1">
              <a:latin typeface="Montserrat"/>
              <a:ea typeface="+mn-ea"/>
              <a:cs typeface="+mn-cs"/>
            </a:endParaRPr>
          </a:p>
        </p:txBody>
      </p:sp>
      <p:sp>
        <p:nvSpPr>
          <p:cNvPr id="10" name="TextBox 10"/>
          <p:cNvSpPr txBox="1"/>
          <p:nvPr/>
        </p:nvSpPr>
        <p:spPr>
          <a:xfrm>
            <a:off x="1608780" y="2571750"/>
            <a:ext cx="6084459" cy="2616101"/>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algn="ctr" defTabSz="457223">
              <a:lnSpc>
                <a:spcPts val="5113"/>
              </a:lnSpc>
              <a:buClrTx/>
            </a:pPr>
            <a:r>
              <a:rPr lang="en-US" sz="3600" b="1" kern="1200" dirty="0">
                <a:solidFill>
                  <a:srgbClr val="E3613D"/>
                </a:solidFill>
                <a:latin typeface="Montserrat"/>
                <a:ea typeface="+mn-ea"/>
                <a:cs typeface="+mn-cs"/>
              </a:rPr>
              <a:t>TECH IN OUR WORLD</a:t>
            </a:r>
          </a:p>
          <a:p>
            <a:pPr algn="ctr" defTabSz="457223">
              <a:lnSpc>
                <a:spcPts val="5113"/>
              </a:lnSpc>
              <a:buClrTx/>
            </a:pPr>
            <a:r>
              <a:rPr lang="en-US" sz="3600" b="1" kern="1200" dirty="0">
                <a:solidFill>
                  <a:srgbClr val="E3613D"/>
                </a:solidFill>
                <a:latin typeface="Montserrat"/>
                <a:ea typeface="+mn-ea"/>
                <a:cs typeface="+mn-cs"/>
              </a:rPr>
              <a:t>Primary </a:t>
            </a:r>
          </a:p>
          <a:p>
            <a:pPr algn="ctr" defTabSz="457223">
              <a:lnSpc>
                <a:spcPts val="5113"/>
              </a:lnSpc>
              <a:buClrTx/>
            </a:pPr>
            <a:endParaRPr lang="en-US" sz="3600" b="1" kern="1200" dirty="0">
              <a:solidFill>
                <a:srgbClr val="E3613D"/>
              </a:solidFill>
              <a:latin typeface="Montserrat"/>
              <a:ea typeface="+mn-ea"/>
              <a:cs typeface="+mn-cs"/>
            </a:endParaRPr>
          </a:p>
          <a:p>
            <a:pPr algn="ctr" defTabSz="457223">
              <a:lnSpc>
                <a:spcPts val="5113"/>
              </a:lnSpc>
              <a:buClrTx/>
            </a:pPr>
            <a:endParaRPr lang="en-US" sz="4250" kern="1200" dirty="0">
              <a:solidFill>
                <a:srgbClr val="E3613D"/>
              </a:solidFill>
              <a:latin typeface="Cy Grotesk Key Bold"/>
              <a:ea typeface="+mn-ea"/>
              <a:cs typeface="+mn-cs"/>
            </a:endParaRPr>
          </a:p>
        </p:txBody>
      </p:sp>
      <p:sp>
        <p:nvSpPr>
          <p:cNvPr id="14" name="Google Shape;941;p2">
            <a:extLst>
              <a:ext uri="{FF2B5EF4-FFF2-40B4-BE49-F238E27FC236}">
                <a16:creationId xmlns:a16="http://schemas.microsoft.com/office/drawing/2014/main" id="{E6C9D118-E0E9-9E60-CBA1-407E3E60E894}"/>
              </a:ext>
            </a:extLst>
          </p:cNvPr>
          <p:cNvSpPr/>
          <p:nvPr/>
        </p:nvSpPr>
        <p:spPr>
          <a:xfrm>
            <a:off x="2169921" y="4427157"/>
            <a:ext cx="4800229" cy="611240"/>
          </a:xfrm>
          <a:prstGeom prst="rect">
            <a:avLst/>
          </a:prstGeom>
          <a:solidFill>
            <a:srgbClr val="FFFFFF"/>
          </a:solidFill>
          <a:ln>
            <a:noFill/>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12" name="Google Shape;945;p2" descr="A black background with blue text&#10;&#10;Description automatically generated">
            <a:extLst>
              <a:ext uri="{FF2B5EF4-FFF2-40B4-BE49-F238E27FC236}">
                <a16:creationId xmlns:a16="http://schemas.microsoft.com/office/drawing/2014/main" id="{8B7C48BA-1478-9D8F-310B-06030FA81166}"/>
              </a:ext>
            </a:extLst>
          </p:cNvPr>
          <p:cNvPicPr preferRelativeResize="0"/>
          <p:nvPr/>
        </p:nvPicPr>
        <p:blipFill>
          <a:blip r:embed="rId13">
            <a:alphaModFix/>
          </a:blip>
          <a:stretch>
            <a:fillRect/>
          </a:stretch>
        </p:blipFill>
        <p:spPr>
          <a:xfrm>
            <a:off x="2344834" y="4469960"/>
            <a:ext cx="1322995" cy="518450"/>
          </a:xfrm>
          <a:prstGeom prst="rect">
            <a:avLst/>
          </a:prstGeom>
          <a:noFill/>
          <a:ln>
            <a:noFill/>
          </a:ln>
        </p:spPr>
      </p:pic>
      <p:pic>
        <p:nvPicPr>
          <p:cNvPr id="16" name="Picture 15" descr="Blue text on a black background&#10;&#10;Description automatically generated">
            <a:extLst>
              <a:ext uri="{FF2B5EF4-FFF2-40B4-BE49-F238E27FC236}">
                <a16:creationId xmlns:a16="http://schemas.microsoft.com/office/drawing/2014/main" id="{D5D2AADF-7999-5E89-DA31-F95064F41377}"/>
              </a:ext>
            </a:extLst>
          </p:cNvPr>
          <p:cNvPicPr>
            <a:picLocks noChangeAspect="1"/>
          </p:cNvPicPr>
          <p:nvPr/>
        </p:nvPicPr>
        <p:blipFill>
          <a:blip r:embed="rId14"/>
          <a:stretch>
            <a:fillRect/>
          </a:stretch>
        </p:blipFill>
        <p:spPr>
          <a:xfrm>
            <a:off x="3823630" y="4535542"/>
            <a:ext cx="1772637" cy="388226"/>
          </a:xfrm>
          <a:prstGeom prst="rect">
            <a:avLst/>
          </a:prstGeom>
        </p:spPr>
      </p:pic>
      <p:pic>
        <p:nvPicPr>
          <p:cNvPr id="18" name="Google Shape;942;p2" descr="A cell phone with a globe and text&#10;&#10;Description automatically generated">
            <a:extLst>
              <a:ext uri="{FF2B5EF4-FFF2-40B4-BE49-F238E27FC236}">
                <a16:creationId xmlns:a16="http://schemas.microsoft.com/office/drawing/2014/main" id="{0C6E8D10-84B4-C712-B3EB-647C5D6A5FFB}"/>
              </a:ext>
            </a:extLst>
          </p:cNvPr>
          <p:cNvPicPr preferRelativeResize="0"/>
          <p:nvPr/>
        </p:nvPicPr>
        <p:blipFill rotWithShape="1">
          <a:blip r:embed="rId15">
            <a:alphaModFix/>
          </a:blip>
          <a:srcRect/>
          <a:stretch/>
        </p:blipFill>
        <p:spPr>
          <a:xfrm>
            <a:off x="5438040" y="4199984"/>
            <a:ext cx="1479000" cy="105676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10</a:t>
            </a:fld>
            <a:endParaRPr/>
          </a:p>
        </p:txBody>
      </p:sp>
      <p:pic>
        <p:nvPicPr>
          <p:cNvPr id="961" name="Google Shape;961;p5"/>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p:cNvSpPr/>
          <p:nvPr/>
        </p:nvSpPr>
        <p:spPr>
          <a:xfrm>
            <a:off x="3417204" y="1446857"/>
            <a:ext cx="5206898" cy="2246729"/>
          </a:xfrm>
          <a:prstGeom prst="rect">
            <a:avLst/>
          </a:prstGeom>
          <a:solidFill>
            <a:schemeClr val="bg1"/>
          </a:solidFill>
          <a:ln>
            <a:noFill/>
          </a:ln>
        </p:spPr>
        <p:txBody>
          <a:bodyPr spcFirstLastPara="1" wrap="square" lIns="91425" tIns="45700" rIns="91425" bIns="45700" anchor="t" anchorCtr="0">
            <a:spAutoFit/>
          </a:bodyPr>
          <a:lstStyle/>
          <a:p>
            <a:r>
              <a:rPr lang="en" sz="2000" dirty="0">
                <a:solidFill>
                  <a:srgbClr val="00B0F0"/>
                </a:solidFill>
                <a:latin typeface="Montserrat"/>
              </a:rPr>
              <a:t>Technology companies design apps, games, social media using a technique called "persuasive design". </a:t>
            </a:r>
            <a:endParaRPr lang="en-US" sz="2000" dirty="0">
              <a:solidFill>
                <a:srgbClr val="00B0F0"/>
              </a:solidFill>
              <a:latin typeface="Montserrat"/>
            </a:endParaRPr>
          </a:p>
          <a:p>
            <a:endParaRPr lang="en" sz="2000" dirty="0">
              <a:solidFill>
                <a:srgbClr val="00B0F0"/>
              </a:solidFill>
              <a:latin typeface="Montserrat"/>
            </a:endParaRPr>
          </a:p>
          <a:p>
            <a:r>
              <a:rPr lang="en" sz="2000" dirty="0">
                <a:solidFill>
                  <a:srgbClr val="00B0F0"/>
                </a:solidFill>
                <a:latin typeface="Montserrat"/>
              </a:rPr>
              <a:t>This means they design social media, apps, games in a way to persuade you to stay using it for longer. </a:t>
            </a:r>
          </a:p>
        </p:txBody>
      </p:sp>
      <p:pic>
        <p:nvPicPr>
          <p:cNvPr id="4" name="Picture 3" descr="A computer screen with musical notes and arrows&#10;&#10;Description automatically generated">
            <a:extLst>
              <a:ext uri="{FF2B5EF4-FFF2-40B4-BE49-F238E27FC236}">
                <a16:creationId xmlns:a16="http://schemas.microsoft.com/office/drawing/2014/main" id="{E52794B9-50FF-3C67-B398-999A3F2DC58E}"/>
              </a:ext>
            </a:extLst>
          </p:cNvPr>
          <p:cNvPicPr>
            <a:picLocks noChangeAspect="1"/>
          </p:cNvPicPr>
          <p:nvPr/>
        </p:nvPicPr>
        <p:blipFill>
          <a:blip r:embed="rId4"/>
          <a:stretch>
            <a:fillRect/>
          </a:stretch>
        </p:blipFill>
        <p:spPr>
          <a:xfrm>
            <a:off x="-4396" y="1093177"/>
            <a:ext cx="2628900" cy="1866900"/>
          </a:xfrm>
          <a:prstGeom prst="rect">
            <a:avLst/>
          </a:prstGeom>
        </p:spPr>
      </p:pic>
      <p:pic>
        <p:nvPicPr>
          <p:cNvPr id="6" name="Picture 5">
            <a:extLst>
              <a:ext uri="{FF2B5EF4-FFF2-40B4-BE49-F238E27FC236}">
                <a16:creationId xmlns:a16="http://schemas.microsoft.com/office/drawing/2014/main" id="{9937AACB-FDC1-7CD1-7898-1AD5D82F55E9}"/>
              </a:ext>
            </a:extLst>
          </p:cNvPr>
          <p:cNvPicPr>
            <a:picLocks noChangeAspect="1"/>
          </p:cNvPicPr>
          <p:nvPr/>
        </p:nvPicPr>
        <p:blipFill>
          <a:blip r:embed="rId5"/>
          <a:stretch>
            <a:fillRect/>
          </a:stretch>
        </p:blipFill>
        <p:spPr>
          <a:xfrm>
            <a:off x="103310" y="2963741"/>
            <a:ext cx="1208943" cy="1730620"/>
          </a:xfrm>
          <a:prstGeom prst="rect">
            <a:avLst/>
          </a:prstGeom>
        </p:spPr>
      </p:pic>
      <p:pic>
        <p:nvPicPr>
          <p:cNvPr id="7" name="Picture 6" descr="A drawing of a drum with notes&#10;&#10;Description automatically generated">
            <a:extLst>
              <a:ext uri="{FF2B5EF4-FFF2-40B4-BE49-F238E27FC236}">
                <a16:creationId xmlns:a16="http://schemas.microsoft.com/office/drawing/2014/main" id="{CD5FCFF1-7E8C-0A7B-17DE-EF26E8C2A7A1}"/>
              </a:ext>
            </a:extLst>
          </p:cNvPr>
          <p:cNvPicPr>
            <a:picLocks noChangeAspect="1"/>
          </p:cNvPicPr>
          <p:nvPr/>
        </p:nvPicPr>
        <p:blipFill>
          <a:blip r:embed="rId6"/>
          <a:stretch>
            <a:fillRect/>
          </a:stretch>
        </p:blipFill>
        <p:spPr>
          <a:xfrm>
            <a:off x="1077059" y="3966063"/>
            <a:ext cx="1327638" cy="1176704"/>
          </a:xfrm>
          <a:prstGeom prst="rect">
            <a:avLst/>
          </a:prstGeom>
        </p:spPr>
      </p:pic>
      <p:pic>
        <p:nvPicPr>
          <p:cNvPr id="3" name="Picture 2" descr="A drawing of a cell phone&#10;&#10;Description automatically generated">
            <a:extLst>
              <a:ext uri="{FF2B5EF4-FFF2-40B4-BE49-F238E27FC236}">
                <a16:creationId xmlns:a16="http://schemas.microsoft.com/office/drawing/2014/main" id="{D2DCECA1-E266-599A-82F8-2EEB3F97D318}"/>
              </a:ext>
            </a:extLst>
          </p:cNvPr>
          <p:cNvPicPr>
            <a:picLocks noChangeAspect="1"/>
          </p:cNvPicPr>
          <p:nvPr/>
        </p:nvPicPr>
        <p:blipFill>
          <a:blip r:embed="rId7"/>
          <a:stretch>
            <a:fillRect/>
          </a:stretch>
        </p:blipFill>
        <p:spPr>
          <a:xfrm>
            <a:off x="1377461" y="2804014"/>
            <a:ext cx="1588477" cy="1162050"/>
          </a:xfrm>
          <a:prstGeom prst="rect">
            <a:avLst/>
          </a:prstGeom>
        </p:spPr>
      </p:pic>
      <p:sp>
        <p:nvSpPr>
          <p:cNvPr id="2" name="TextBox 1">
            <a:extLst>
              <a:ext uri="{FF2B5EF4-FFF2-40B4-BE49-F238E27FC236}">
                <a16:creationId xmlns:a16="http://schemas.microsoft.com/office/drawing/2014/main" id="{D7FDD374-EAD9-2AAE-B2E3-8A45D7AA421F}"/>
              </a:ext>
            </a:extLst>
          </p:cNvPr>
          <p:cNvSpPr txBox="1"/>
          <p:nvPr/>
        </p:nvSpPr>
        <p:spPr>
          <a:xfrm>
            <a:off x="4518791" y="295603"/>
            <a:ext cx="41029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GB" sz="2400" dirty="0">
                <a:solidFill>
                  <a:srgbClr val="FF0000"/>
                </a:solidFill>
                <a:latin typeface="Montserrat"/>
              </a:rPr>
              <a:t>What keeps us online?</a:t>
            </a:r>
          </a:p>
        </p:txBody>
      </p:sp>
    </p:spTree>
    <p:extLst>
      <p:ext uri="{BB962C8B-B14F-4D97-AF65-F5344CB8AC3E}">
        <p14:creationId xmlns:p14="http://schemas.microsoft.com/office/powerpoint/2010/main" val="2801886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11</a:t>
            </a:fld>
            <a:endParaRPr/>
          </a:p>
        </p:txBody>
      </p:sp>
      <p:pic>
        <p:nvPicPr>
          <p:cNvPr id="961" name="Google Shape;961;p5"/>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p:cNvSpPr/>
          <p:nvPr/>
        </p:nvSpPr>
        <p:spPr>
          <a:xfrm>
            <a:off x="3140702" y="1662269"/>
            <a:ext cx="5572279" cy="2554505"/>
          </a:xfrm>
          <a:prstGeom prst="rect">
            <a:avLst/>
          </a:prstGeom>
          <a:solidFill>
            <a:schemeClr val="bg1"/>
          </a:solidFill>
          <a:ln>
            <a:noFill/>
          </a:ln>
        </p:spPr>
        <p:txBody>
          <a:bodyPr spcFirstLastPara="1" wrap="square" lIns="91425" tIns="45700" rIns="91425" bIns="45700" anchor="t" anchorCtr="0">
            <a:spAutoFit/>
          </a:bodyPr>
          <a:lstStyle/>
          <a:p>
            <a:r>
              <a:rPr lang="en" sz="2000" b="1" dirty="0">
                <a:solidFill>
                  <a:srgbClr val="00B0F0"/>
                </a:solidFill>
                <a:latin typeface="Montserrat"/>
              </a:rPr>
              <a:t>Autoplay:</a:t>
            </a:r>
            <a:r>
              <a:rPr lang="en" sz="2000" dirty="0">
                <a:solidFill>
                  <a:srgbClr val="00B0F0"/>
                </a:solidFill>
                <a:latin typeface="Montserrat"/>
              </a:rPr>
              <a:t> most streaming services such as Netflix and Disney+ have an autoplay feature that automatically plays the next episode without you having to press play.</a:t>
            </a:r>
          </a:p>
          <a:p>
            <a:endParaRPr lang="en" sz="2000" b="1" dirty="0">
              <a:solidFill>
                <a:srgbClr val="00B0F0"/>
              </a:solidFill>
              <a:latin typeface="Montserrat"/>
            </a:endParaRPr>
          </a:p>
          <a:p>
            <a:r>
              <a:rPr lang="en" sz="2000" b="1" dirty="0">
                <a:solidFill>
                  <a:srgbClr val="00B0F0"/>
                </a:solidFill>
                <a:latin typeface="Montserrat"/>
              </a:rPr>
              <a:t>Have you come across this feature?</a:t>
            </a:r>
            <a:endParaRPr lang="en" sz="2000" dirty="0">
              <a:solidFill>
                <a:srgbClr val="00B0F0"/>
              </a:solidFill>
              <a:latin typeface="Montserrat"/>
            </a:endParaRPr>
          </a:p>
          <a:p>
            <a:endParaRPr lang="en" sz="2000" b="1" dirty="0">
              <a:solidFill>
                <a:srgbClr val="00B0F0"/>
              </a:solidFill>
              <a:latin typeface="Montserrat"/>
            </a:endParaRPr>
          </a:p>
          <a:p>
            <a:r>
              <a:rPr lang="en" sz="2000" b="1" dirty="0">
                <a:solidFill>
                  <a:srgbClr val="00B0F0"/>
                </a:solidFill>
                <a:latin typeface="Montserrat"/>
              </a:rPr>
              <a:t>Do you like it? Why? Or Why not?</a:t>
            </a:r>
            <a:endParaRPr lang="en" dirty="0">
              <a:solidFill>
                <a:srgbClr val="00B0F0"/>
              </a:solidFill>
            </a:endParaRPr>
          </a:p>
        </p:txBody>
      </p:sp>
      <p:sp>
        <p:nvSpPr>
          <p:cNvPr id="2" name="TextBox 1">
            <a:extLst>
              <a:ext uri="{FF2B5EF4-FFF2-40B4-BE49-F238E27FC236}">
                <a16:creationId xmlns:a16="http://schemas.microsoft.com/office/drawing/2014/main" id="{D7FDD374-EAD9-2AAE-B2E3-8A45D7AA421F}"/>
              </a:ext>
            </a:extLst>
          </p:cNvPr>
          <p:cNvSpPr txBox="1"/>
          <p:nvPr/>
        </p:nvSpPr>
        <p:spPr>
          <a:xfrm>
            <a:off x="2005017" y="465835"/>
            <a:ext cx="695668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GB" sz="2400" dirty="0">
                <a:solidFill>
                  <a:srgbClr val="FF0000"/>
                </a:solidFill>
                <a:latin typeface="Montserrat"/>
              </a:rPr>
              <a:t>Examples of persuasive design </a:t>
            </a:r>
          </a:p>
        </p:txBody>
      </p:sp>
      <p:pic>
        <p:nvPicPr>
          <p:cNvPr id="5" name="Picture 4" descr="A grey circle with a white play button&#10;&#10;Description automatically generated">
            <a:extLst>
              <a:ext uri="{FF2B5EF4-FFF2-40B4-BE49-F238E27FC236}">
                <a16:creationId xmlns:a16="http://schemas.microsoft.com/office/drawing/2014/main" id="{5A6A99B7-1647-8BDC-2636-F37B6396FB00}"/>
              </a:ext>
            </a:extLst>
          </p:cNvPr>
          <p:cNvPicPr>
            <a:picLocks noChangeAspect="1"/>
          </p:cNvPicPr>
          <p:nvPr/>
        </p:nvPicPr>
        <p:blipFill rotWithShape="1">
          <a:blip r:embed="rId4"/>
          <a:srcRect l="-1105" t="-543" r="552"/>
          <a:stretch/>
        </p:blipFill>
        <p:spPr>
          <a:xfrm>
            <a:off x="712909" y="1895374"/>
            <a:ext cx="1799936" cy="1828172"/>
          </a:xfrm>
          <a:custGeom>
            <a:avLst/>
            <a:gdLst>
              <a:gd name="connsiteX0" fmla="*/ 0 w 1799936"/>
              <a:gd name="connsiteY0" fmla="*/ 0 h 1828172"/>
              <a:gd name="connsiteX1" fmla="*/ 1799936 w 1799936"/>
              <a:gd name="connsiteY1" fmla="*/ 0 h 1828172"/>
              <a:gd name="connsiteX2" fmla="*/ 1799936 w 1799936"/>
              <a:gd name="connsiteY2" fmla="*/ 1828172 h 1828172"/>
              <a:gd name="connsiteX3" fmla="*/ 0 w 1799936"/>
              <a:gd name="connsiteY3" fmla="*/ 1828172 h 1828172"/>
              <a:gd name="connsiteX4" fmla="*/ 0 w 1799936"/>
              <a:gd name="connsiteY4" fmla="*/ 0 h 1828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9936" h="1828172" fill="none" extrusionOk="0">
                <a:moveTo>
                  <a:pt x="0" y="0"/>
                </a:moveTo>
                <a:cubicBezTo>
                  <a:pt x="894518" y="-58654"/>
                  <a:pt x="1323315" y="55569"/>
                  <a:pt x="1799936" y="0"/>
                </a:cubicBezTo>
                <a:cubicBezTo>
                  <a:pt x="1666456" y="514648"/>
                  <a:pt x="1884693" y="1078032"/>
                  <a:pt x="1799936" y="1828172"/>
                </a:cubicBezTo>
                <a:cubicBezTo>
                  <a:pt x="1572180" y="1685743"/>
                  <a:pt x="211094" y="1715103"/>
                  <a:pt x="0" y="1828172"/>
                </a:cubicBezTo>
                <a:cubicBezTo>
                  <a:pt x="-97284" y="1529141"/>
                  <a:pt x="161070" y="787814"/>
                  <a:pt x="0" y="0"/>
                </a:cubicBezTo>
                <a:close/>
              </a:path>
              <a:path w="1799936" h="1828172" stroke="0" extrusionOk="0">
                <a:moveTo>
                  <a:pt x="0" y="0"/>
                </a:moveTo>
                <a:cubicBezTo>
                  <a:pt x="758936" y="17655"/>
                  <a:pt x="1434668" y="-85610"/>
                  <a:pt x="1799936" y="0"/>
                </a:cubicBezTo>
                <a:cubicBezTo>
                  <a:pt x="1636012" y="901667"/>
                  <a:pt x="1848922" y="1539352"/>
                  <a:pt x="1799936" y="1828172"/>
                </a:cubicBezTo>
                <a:cubicBezTo>
                  <a:pt x="1531417" y="1955057"/>
                  <a:pt x="472917" y="1988094"/>
                  <a:pt x="0" y="1828172"/>
                </a:cubicBezTo>
                <a:cubicBezTo>
                  <a:pt x="119981" y="1364539"/>
                  <a:pt x="-82044" y="801302"/>
                  <a:pt x="0" y="0"/>
                </a:cubicBezTo>
                <a:close/>
              </a:path>
            </a:pathLst>
          </a:custGeom>
          <a:ln w="28575">
            <a:solidFill>
              <a:schemeClr val="tx1"/>
            </a:solidFill>
          </a:ln>
        </p:spPr>
      </p:pic>
    </p:spTree>
    <p:extLst>
      <p:ext uri="{BB962C8B-B14F-4D97-AF65-F5344CB8AC3E}">
        <p14:creationId xmlns:p14="http://schemas.microsoft.com/office/powerpoint/2010/main" val="3037046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43CAF721-D0D7-7FC0-4436-DFBE5D6D0822}"/>
            </a:ext>
          </a:extLst>
        </p:cNvPr>
        <p:cNvGrpSpPr/>
        <p:nvPr/>
      </p:nvGrpSpPr>
      <p:grpSpPr>
        <a:xfrm>
          <a:off x="0" y="0"/>
          <a:ext cx="0" cy="0"/>
          <a:chOff x="0" y="0"/>
          <a:chExt cx="0" cy="0"/>
        </a:xfrm>
      </p:grpSpPr>
      <p:sp>
        <p:nvSpPr>
          <p:cNvPr id="958" name="Google Shape;958;p5">
            <a:extLst>
              <a:ext uri="{FF2B5EF4-FFF2-40B4-BE49-F238E27FC236}">
                <a16:creationId xmlns:a16="http://schemas.microsoft.com/office/drawing/2014/main" id="{577A528A-10A5-7C72-0EC9-638423FBBC49}"/>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12</a:t>
            </a:fld>
            <a:endParaRPr/>
          </a:p>
        </p:txBody>
      </p:sp>
      <p:pic>
        <p:nvPicPr>
          <p:cNvPr id="961" name="Google Shape;961;p5">
            <a:extLst>
              <a:ext uri="{FF2B5EF4-FFF2-40B4-BE49-F238E27FC236}">
                <a16:creationId xmlns:a16="http://schemas.microsoft.com/office/drawing/2014/main" id="{5377F366-BE78-4086-A2F5-C00D0774BF39}"/>
              </a:ext>
            </a:extLst>
          </p:cNvPr>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a:extLst>
              <a:ext uri="{FF2B5EF4-FFF2-40B4-BE49-F238E27FC236}">
                <a16:creationId xmlns:a16="http://schemas.microsoft.com/office/drawing/2014/main" id="{4E8F00BF-A4A0-6A62-9DBD-94E66308092D}"/>
              </a:ext>
            </a:extLst>
          </p:cNvPr>
          <p:cNvSpPr/>
          <p:nvPr/>
        </p:nvSpPr>
        <p:spPr>
          <a:xfrm>
            <a:off x="3346846" y="1595855"/>
            <a:ext cx="5058035" cy="2862282"/>
          </a:xfrm>
          <a:prstGeom prst="rect">
            <a:avLst/>
          </a:prstGeom>
          <a:solidFill>
            <a:schemeClr val="bg1"/>
          </a:solidFill>
          <a:ln>
            <a:noFill/>
          </a:ln>
        </p:spPr>
        <p:txBody>
          <a:bodyPr spcFirstLastPara="1" wrap="square" lIns="91425" tIns="45700" rIns="91425" bIns="45700" anchor="t" anchorCtr="0">
            <a:spAutoFit/>
          </a:bodyPr>
          <a:lstStyle/>
          <a:p>
            <a:r>
              <a:rPr lang="en" sz="2000" b="1" dirty="0">
                <a:solidFill>
                  <a:srgbClr val="00B0F0"/>
                </a:solidFill>
                <a:latin typeface="Montserrat"/>
              </a:rPr>
              <a:t>Notifications:</a:t>
            </a:r>
            <a:r>
              <a:rPr lang="en" sz="2000" dirty="0">
                <a:solidFill>
                  <a:srgbClr val="00B0F0"/>
                </a:solidFill>
                <a:latin typeface="Montserrat"/>
              </a:rPr>
              <a:t> this can include the banner that appears across the top of the screen, a noise or vibration, and the red bubble all to signal something new.</a:t>
            </a:r>
            <a:endParaRPr lang="en" sz="2000" b="1" dirty="0">
              <a:solidFill>
                <a:srgbClr val="00B0F0"/>
              </a:solidFill>
              <a:latin typeface="Montserrat"/>
            </a:endParaRPr>
          </a:p>
          <a:p>
            <a:endParaRPr lang="en" sz="2000" dirty="0">
              <a:solidFill>
                <a:srgbClr val="00B0F0"/>
              </a:solidFill>
              <a:latin typeface="Montserrat"/>
            </a:endParaRPr>
          </a:p>
          <a:p>
            <a:r>
              <a:rPr lang="en" sz="2000" b="1" dirty="0">
                <a:solidFill>
                  <a:srgbClr val="00B0F0"/>
                </a:solidFill>
                <a:latin typeface="Montserrat"/>
              </a:rPr>
              <a:t>Have you come across this feature?</a:t>
            </a:r>
            <a:endParaRPr lang="en" sz="2000" dirty="0">
              <a:solidFill>
                <a:srgbClr val="00B0F0"/>
              </a:solidFill>
              <a:latin typeface="Montserrat"/>
            </a:endParaRPr>
          </a:p>
          <a:p>
            <a:endParaRPr lang="en" sz="2000" dirty="0">
              <a:solidFill>
                <a:srgbClr val="00B0F0"/>
              </a:solidFill>
              <a:latin typeface="Montserrat"/>
            </a:endParaRPr>
          </a:p>
          <a:p>
            <a:r>
              <a:rPr lang="en" sz="2000" b="1" dirty="0">
                <a:solidFill>
                  <a:srgbClr val="00B0F0"/>
                </a:solidFill>
                <a:latin typeface="Montserrat"/>
              </a:rPr>
              <a:t>Do you like it? Why? Or Why not?</a:t>
            </a:r>
            <a:endParaRPr lang="en" dirty="0">
              <a:solidFill>
                <a:srgbClr val="00B0F0"/>
              </a:solidFill>
              <a:latin typeface="Montserrat"/>
            </a:endParaRPr>
          </a:p>
        </p:txBody>
      </p:sp>
      <p:sp>
        <p:nvSpPr>
          <p:cNvPr id="2" name="TextBox 1">
            <a:extLst>
              <a:ext uri="{FF2B5EF4-FFF2-40B4-BE49-F238E27FC236}">
                <a16:creationId xmlns:a16="http://schemas.microsoft.com/office/drawing/2014/main" id="{D0850B9A-B671-A7B7-24F0-BB039B43BAEB}"/>
              </a:ext>
            </a:extLst>
          </p:cNvPr>
          <p:cNvSpPr txBox="1"/>
          <p:nvPr/>
        </p:nvSpPr>
        <p:spPr>
          <a:xfrm>
            <a:off x="2025568" y="473145"/>
            <a:ext cx="679842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GB" sz="2400" dirty="0">
                <a:solidFill>
                  <a:srgbClr val="FF0000"/>
                </a:solidFill>
                <a:latin typeface="Montserrat"/>
              </a:rPr>
              <a:t>Examples of persuasive design</a:t>
            </a:r>
          </a:p>
        </p:txBody>
      </p:sp>
      <p:pic>
        <p:nvPicPr>
          <p:cNvPr id="5" name="Picture 4" descr="A chat bubble with a message&#10;&#10;Description automatically generated">
            <a:extLst>
              <a:ext uri="{FF2B5EF4-FFF2-40B4-BE49-F238E27FC236}">
                <a16:creationId xmlns:a16="http://schemas.microsoft.com/office/drawing/2014/main" id="{DD95E5C7-2872-BC42-28B3-141F2F288D7A}"/>
              </a:ext>
            </a:extLst>
          </p:cNvPr>
          <p:cNvPicPr>
            <a:picLocks noChangeAspect="1"/>
          </p:cNvPicPr>
          <p:nvPr/>
        </p:nvPicPr>
        <p:blipFill>
          <a:blip r:embed="rId4"/>
          <a:stretch>
            <a:fillRect/>
          </a:stretch>
        </p:blipFill>
        <p:spPr>
          <a:xfrm>
            <a:off x="597731" y="1865938"/>
            <a:ext cx="2315654" cy="2073036"/>
          </a:xfrm>
          <a:prstGeom prst="rect">
            <a:avLst/>
          </a:prstGeom>
          <a:ln w="28575">
            <a:solidFill>
              <a:schemeClr val="tx1"/>
            </a:solidFill>
          </a:ln>
        </p:spPr>
      </p:pic>
    </p:spTree>
    <p:extLst>
      <p:ext uri="{BB962C8B-B14F-4D97-AF65-F5344CB8AC3E}">
        <p14:creationId xmlns:p14="http://schemas.microsoft.com/office/powerpoint/2010/main" val="2048773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DFCB9C66-539C-EA1D-17D9-5B87BDEF2141}"/>
            </a:ext>
          </a:extLst>
        </p:cNvPr>
        <p:cNvGrpSpPr/>
        <p:nvPr/>
      </p:nvGrpSpPr>
      <p:grpSpPr>
        <a:xfrm>
          <a:off x="0" y="0"/>
          <a:ext cx="0" cy="0"/>
          <a:chOff x="0" y="0"/>
          <a:chExt cx="0" cy="0"/>
        </a:xfrm>
      </p:grpSpPr>
      <p:sp>
        <p:nvSpPr>
          <p:cNvPr id="958" name="Google Shape;958;p5">
            <a:extLst>
              <a:ext uri="{FF2B5EF4-FFF2-40B4-BE49-F238E27FC236}">
                <a16:creationId xmlns:a16="http://schemas.microsoft.com/office/drawing/2014/main" id="{E7E0ABDB-EBAF-7AAD-407A-D4D66689B8BB}"/>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13</a:t>
            </a:fld>
            <a:endParaRPr/>
          </a:p>
        </p:txBody>
      </p:sp>
      <p:pic>
        <p:nvPicPr>
          <p:cNvPr id="961" name="Google Shape;961;p5">
            <a:extLst>
              <a:ext uri="{FF2B5EF4-FFF2-40B4-BE49-F238E27FC236}">
                <a16:creationId xmlns:a16="http://schemas.microsoft.com/office/drawing/2014/main" id="{3A78D61E-136B-462D-826D-184BD5ECD548}"/>
              </a:ext>
            </a:extLst>
          </p:cNvPr>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a:extLst>
              <a:ext uri="{FF2B5EF4-FFF2-40B4-BE49-F238E27FC236}">
                <a16:creationId xmlns:a16="http://schemas.microsoft.com/office/drawing/2014/main" id="{6A6F2E6D-7D0D-4520-5029-D3CE3F226101}"/>
              </a:ext>
            </a:extLst>
          </p:cNvPr>
          <p:cNvSpPr/>
          <p:nvPr/>
        </p:nvSpPr>
        <p:spPr>
          <a:xfrm>
            <a:off x="3676650" y="1222707"/>
            <a:ext cx="5073192" cy="3447057"/>
          </a:xfrm>
          <a:prstGeom prst="rect">
            <a:avLst/>
          </a:prstGeom>
          <a:solidFill>
            <a:schemeClr val="bg1"/>
          </a:solidFill>
          <a:ln>
            <a:noFill/>
          </a:ln>
        </p:spPr>
        <p:txBody>
          <a:bodyPr spcFirstLastPara="1" wrap="square" lIns="91425" tIns="45700" rIns="91425" bIns="45700" anchor="t" anchorCtr="0">
            <a:spAutoFit/>
          </a:bodyPr>
          <a:lstStyle/>
          <a:p>
            <a:r>
              <a:rPr lang="en" sz="2000" b="1" dirty="0">
                <a:solidFill>
                  <a:srgbClr val="00B0F0"/>
                </a:solidFill>
                <a:latin typeface="Montserrat"/>
              </a:rPr>
              <a:t>Pop Up: </a:t>
            </a:r>
            <a:r>
              <a:rPr lang="en" sz="2000" dirty="0">
                <a:solidFill>
                  <a:srgbClr val="00B0F0"/>
                </a:solidFill>
                <a:latin typeface="Montserrat"/>
              </a:rPr>
              <a:t>a small window that can</a:t>
            </a:r>
          </a:p>
          <a:p>
            <a:r>
              <a:rPr lang="en" sz="2000" dirty="0">
                <a:solidFill>
                  <a:srgbClr val="00B0F0"/>
                </a:solidFill>
                <a:latin typeface="Montserrat"/>
              </a:rPr>
              <a:t>appear on your screen, even when you haven’t done anything. They are mainly used for advertisements, trying to get you to buy something or see something nasty and some of them try to put a virus on your device.</a:t>
            </a:r>
          </a:p>
          <a:p>
            <a:endParaRPr lang="en" sz="2000" dirty="0">
              <a:solidFill>
                <a:srgbClr val="00B0F0"/>
              </a:solidFill>
              <a:latin typeface="Montserrat"/>
            </a:endParaRPr>
          </a:p>
          <a:p>
            <a:r>
              <a:rPr lang="en" sz="2000" b="1" dirty="0">
                <a:solidFill>
                  <a:srgbClr val="00B0F0"/>
                </a:solidFill>
                <a:latin typeface="Montserrat"/>
              </a:rPr>
              <a:t>Have you come across this feature?</a:t>
            </a:r>
            <a:endParaRPr lang="en" sz="2000" dirty="0">
              <a:solidFill>
                <a:srgbClr val="00B0F0"/>
              </a:solidFill>
              <a:latin typeface="Montserrat"/>
            </a:endParaRPr>
          </a:p>
          <a:p>
            <a:endParaRPr lang="en" sz="2000" b="1" dirty="0">
              <a:solidFill>
                <a:srgbClr val="00B0F0"/>
              </a:solidFill>
              <a:latin typeface="Montserrat"/>
            </a:endParaRPr>
          </a:p>
          <a:p>
            <a:r>
              <a:rPr lang="en" sz="2000" b="1" dirty="0">
                <a:solidFill>
                  <a:srgbClr val="00B0F0"/>
                </a:solidFill>
                <a:latin typeface="Montserrat"/>
              </a:rPr>
              <a:t>Do you like it? Why? Or Why not?</a:t>
            </a:r>
          </a:p>
        </p:txBody>
      </p:sp>
      <p:sp>
        <p:nvSpPr>
          <p:cNvPr id="2" name="TextBox 1">
            <a:extLst>
              <a:ext uri="{FF2B5EF4-FFF2-40B4-BE49-F238E27FC236}">
                <a16:creationId xmlns:a16="http://schemas.microsoft.com/office/drawing/2014/main" id="{FC3EB4E3-7D58-096C-ED8C-33631B93FDD5}"/>
              </a:ext>
            </a:extLst>
          </p:cNvPr>
          <p:cNvSpPr txBox="1"/>
          <p:nvPr/>
        </p:nvSpPr>
        <p:spPr>
          <a:xfrm>
            <a:off x="1964431" y="187846"/>
            <a:ext cx="686876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GB" sz="2400" dirty="0">
                <a:solidFill>
                  <a:srgbClr val="FF0000"/>
                </a:solidFill>
                <a:latin typeface="Montserrat"/>
              </a:rPr>
              <a:t>Examples of persuasive design</a:t>
            </a:r>
          </a:p>
        </p:txBody>
      </p:sp>
      <p:pic>
        <p:nvPicPr>
          <p:cNvPr id="3" name="Picture 2" descr="A screenshot of a computer game&#10;&#10;Description automatically generated">
            <a:extLst>
              <a:ext uri="{FF2B5EF4-FFF2-40B4-BE49-F238E27FC236}">
                <a16:creationId xmlns:a16="http://schemas.microsoft.com/office/drawing/2014/main" id="{694306DD-3FEB-06AC-BB60-965016827C33}"/>
              </a:ext>
            </a:extLst>
          </p:cNvPr>
          <p:cNvPicPr>
            <a:picLocks noChangeAspect="1"/>
          </p:cNvPicPr>
          <p:nvPr/>
        </p:nvPicPr>
        <p:blipFill>
          <a:blip r:embed="rId4"/>
          <a:stretch>
            <a:fillRect/>
          </a:stretch>
        </p:blipFill>
        <p:spPr>
          <a:xfrm>
            <a:off x="130066" y="1937102"/>
            <a:ext cx="3432032" cy="1924019"/>
          </a:xfrm>
          <a:prstGeom prst="rect">
            <a:avLst/>
          </a:prstGeom>
          <a:ln w="28575">
            <a:solidFill>
              <a:schemeClr val="tx1"/>
            </a:solidFill>
          </a:ln>
        </p:spPr>
      </p:pic>
    </p:spTree>
    <p:extLst>
      <p:ext uri="{BB962C8B-B14F-4D97-AF65-F5344CB8AC3E}">
        <p14:creationId xmlns:p14="http://schemas.microsoft.com/office/powerpoint/2010/main" val="2730352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E4B86774-8DF8-DADB-9A89-45EEE348F7A9}"/>
            </a:ext>
          </a:extLst>
        </p:cNvPr>
        <p:cNvGrpSpPr/>
        <p:nvPr/>
      </p:nvGrpSpPr>
      <p:grpSpPr>
        <a:xfrm>
          <a:off x="0" y="0"/>
          <a:ext cx="0" cy="0"/>
          <a:chOff x="0" y="0"/>
          <a:chExt cx="0" cy="0"/>
        </a:xfrm>
      </p:grpSpPr>
      <p:sp>
        <p:nvSpPr>
          <p:cNvPr id="958" name="Google Shape;958;p5">
            <a:extLst>
              <a:ext uri="{FF2B5EF4-FFF2-40B4-BE49-F238E27FC236}">
                <a16:creationId xmlns:a16="http://schemas.microsoft.com/office/drawing/2014/main" id="{267B8891-FC3D-4531-E56E-BD21FEDE585E}"/>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14</a:t>
            </a:fld>
            <a:endParaRPr/>
          </a:p>
        </p:txBody>
      </p:sp>
      <p:pic>
        <p:nvPicPr>
          <p:cNvPr id="961" name="Google Shape;961;p5">
            <a:extLst>
              <a:ext uri="{FF2B5EF4-FFF2-40B4-BE49-F238E27FC236}">
                <a16:creationId xmlns:a16="http://schemas.microsoft.com/office/drawing/2014/main" id="{362BCC1D-9A64-F96E-95B0-507248760C07}"/>
              </a:ext>
            </a:extLst>
          </p:cNvPr>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a:extLst>
              <a:ext uri="{FF2B5EF4-FFF2-40B4-BE49-F238E27FC236}">
                <a16:creationId xmlns:a16="http://schemas.microsoft.com/office/drawing/2014/main" id="{6093B66B-6D70-B7B6-4FB5-9F5DD3465659}"/>
              </a:ext>
            </a:extLst>
          </p:cNvPr>
          <p:cNvSpPr/>
          <p:nvPr/>
        </p:nvSpPr>
        <p:spPr>
          <a:xfrm>
            <a:off x="3402743" y="1558265"/>
            <a:ext cx="5051364" cy="2554505"/>
          </a:xfrm>
          <a:prstGeom prst="rect">
            <a:avLst/>
          </a:prstGeom>
          <a:solidFill>
            <a:schemeClr val="bg1"/>
          </a:solidFill>
          <a:ln>
            <a:noFill/>
          </a:ln>
        </p:spPr>
        <p:txBody>
          <a:bodyPr spcFirstLastPara="1" wrap="square" lIns="91425" tIns="45700" rIns="91425" bIns="45700" anchor="t" anchorCtr="0">
            <a:spAutoFit/>
          </a:bodyPr>
          <a:lstStyle/>
          <a:p>
            <a:r>
              <a:rPr lang="en" sz="2000" b="1" dirty="0">
                <a:solidFill>
                  <a:srgbClr val="00B0F0"/>
                </a:solidFill>
                <a:latin typeface="Montserrat"/>
              </a:rPr>
              <a:t>Streaks: </a:t>
            </a:r>
            <a:r>
              <a:rPr lang="en" sz="2000" dirty="0">
                <a:solidFill>
                  <a:srgbClr val="00B0F0"/>
                </a:solidFill>
                <a:latin typeface="Montserrat"/>
              </a:rPr>
              <a:t>a reward for doing something on an app over multiple days in a row.</a:t>
            </a:r>
            <a:endParaRPr lang="en" sz="2000" b="1" dirty="0">
              <a:solidFill>
                <a:srgbClr val="00B0F0"/>
              </a:solidFill>
              <a:latin typeface="Montserrat"/>
            </a:endParaRPr>
          </a:p>
          <a:p>
            <a:endParaRPr lang="en" sz="2000" dirty="0">
              <a:solidFill>
                <a:srgbClr val="00B0F0"/>
              </a:solidFill>
              <a:latin typeface="Montserrat"/>
            </a:endParaRPr>
          </a:p>
          <a:p>
            <a:r>
              <a:rPr lang="en" sz="2000" b="1" dirty="0">
                <a:solidFill>
                  <a:srgbClr val="00B0F0"/>
                </a:solidFill>
                <a:latin typeface="Montserrat"/>
              </a:rPr>
              <a:t>Have you come across this feature?</a:t>
            </a:r>
            <a:endParaRPr lang="en" sz="2000" dirty="0">
              <a:solidFill>
                <a:srgbClr val="00B0F0"/>
              </a:solidFill>
              <a:latin typeface="Montserrat"/>
            </a:endParaRPr>
          </a:p>
          <a:p>
            <a:endParaRPr lang="en" sz="2000" b="1" dirty="0">
              <a:solidFill>
                <a:srgbClr val="00B0F0"/>
              </a:solidFill>
              <a:latin typeface="Montserrat"/>
            </a:endParaRPr>
          </a:p>
          <a:p>
            <a:r>
              <a:rPr lang="en" sz="2000" b="1" dirty="0">
                <a:solidFill>
                  <a:srgbClr val="00B0F0"/>
                </a:solidFill>
                <a:latin typeface="Montserrat"/>
              </a:rPr>
              <a:t>Do you like it? Why Or Why not?</a:t>
            </a:r>
          </a:p>
          <a:p>
            <a:endParaRPr lang="en" sz="2000" b="1" dirty="0">
              <a:solidFill>
                <a:srgbClr val="FFA400"/>
              </a:solidFill>
              <a:latin typeface="Montserrat"/>
            </a:endParaRPr>
          </a:p>
        </p:txBody>
      </p:sp>
      <p:sp>
        <p:nvSpPr>
          <p:cNvPr id="2" name="TextBox 1">
            <a:extLst>
              <a:ext uri="{FF2B5EF4-FFF2-40B4-BE49-F238E27FC236}">
                <a16:creationId xmlns:a16="http://schemas.microsoft.com/office/drawing/2014/main" id="{E98D779A-7844-DE41-8006-6E18540D06BC}"/>
              </a:ext>
            </a:extLst>
          </p:cNvPr>
          <p:cNvSpPr txBox="1"/>
          <p:nvPr/>
        </p:nvSpPr>
        <p:spPr>
          <a:xfrm>
            <a:off x="2007983" y="235898"/>
            <a:ext cx="681600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GB" sz="2400" dirty="0">
                <a:solidFill>
                  <a:srgbClr val="FF0000"/>
                </a:solidFill>
                <a:latin typeface="Montserrat"/>
              </a:rPr>
              <a:t>Examples of persuasive design</a:t>
            </a:r>
          </a:p>
        </p:txBody>
      </p:sp>
      <p:pic>
        <p:nvPicPr>
          <p:cNvPr id="3" name="Picture 2">
            <a:extLst>
              <a:ext uri="{FF2B5EF4-FFF2-40B4-BE49-F238E27FC236}">
                <a16:creationId xmlns:a16="http://schemas.microsoft.com/office/drawing/2014/main" id="{DDD262B8-C034-E086-2BEA-8B32D42739A6}"/>
              </a:ext>
            </a:extLst>
          </p:cNvPr>
          <p:cNvPicPr>
            <a:picLocks noChangeAspect="1"/>
          </p:cNvPicPr>
          <p:nvPr/>
        </p:nvPicPr>
        <p:blipFill>
          <a:blip r:embed="rId4"/>
          <a:stretch>
            <a:fillRect/>
          </a:stretch>
        </p:blipFill>
        <p:spPr>
          <a:xfrm>
            <a:off x="689893" y="1630606"/>
            <a:ext cx="2057400" cy="2409825"/>
          </a:xfrm>
          <a:prstGeom prst="rect">
            <a:avLst/>
          </a:prstGeom>
          <a:ln w="28575">
            <a:solidFill>
              <a:schemeClr val="tx1"/>
            </a:solidFill>
          </a:ln>
        </p:spPr>
      </p:pic>
    </p:spTree>
    <p:extLst>
      <p:ext uri="{BB962C8B-B14F-4D97-AF65-F5344CB8AC3E}">
        <p14:creationId xmlns:p14="http://schemas.microsoft.com/office/powerpoint/2010/main" val="2594371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648F7981-1B18-61DE-6F32-22BF2468ED93}"/>
            </a:ext>
          </a:extLst>
        </p:cNvPr>
        <p:cNvGrpSpPr/>
        <p:nvPr/>
      </p:nvGrpSpPr>
      <p:grpSpPr>
        <a:xfrm>
          <a:off x="0" y="0"/>
          <a:ext cx="0" cy="0"/>
          <a:chOff x="0" y="0"/>
          <a:chExt cx="0" cy="0"/>
        </a:xfrm>
      </p:grpSpPr>
      <p:sp>
        <p:nvSpPr>
          <p:cNvPr id="958" name="Google Shape;958;p5">
            <a:extLst>
              <a:ext uri="{FF2B5EF4-FFF2-40B4-BE49-F238E27FC236}">
                <a16:creationId xmlns:a16="http://schemas.microsoft.com/office/drawing/2014/main" id="{4FB0DD7F-8C1F-82C2-643F-3CED13FF3CC9}"/>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15</a:t>
            </a:fld>
            <a:endParaRPr/>
          </a:p>
        </p:txBody>
      </p:sp>
      <p:pic>
        <p:nvPicPr>
          <p:cNvPr id="961" name="Google Shape;961;p5">
            <a:extLst>
              <a:ext uri="{FF2B5EF4-FFF2-40B4-BE49-F238E27FC236}">
                <a16:creationId xmlns:a16="http://schemas.microsoft.com/office/drawing/2014/main" id="{EE0B22A3-08F9-0ED8-E5E5-8D7CD3226619}"/>
              </a:ext>
            </a:extLst>
          </p:cNvPr>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a:extLst>
              <a:ext uri="{FF2B5EF4-FFF2-40B4-BE49-F238E27FC236}">
                <a16:creationId xmlns:a16="http://schemas.microsoft.com/office/drawing/2014/main" id="{66AB39C8-297B-E4BD-239F-CDBE65C77D90}"/>
              </a:ext>
            </a:extLst>
          </p:cNvPr>
          <p:cNvSpPr/>
          <p:nvPr/>
        </p:nvSpPr>
        <p:spPr>
          <a:xfrm>
            <a:off x="3563642" y="884151"/>
            <a:ext cx="5086836" cy="3170058"/>
          </a:xfrm>
          <a:prstGeom prst="rect">
            <a:avLst/>
          </a:prstGeom>
          <a:solidFill>
            <a:schemeClr val="bg1"/>
          </a:solidFill>
          <a:ln>
            <a:noFill/>
          </a:ln>
        </p:spPr>
        <p:txBody>
          <a:bodyPr spcFirstLastPara="1" wrap="square" lIns="91425" tIns="45700" rIns="91425" bIns="45700" anchor="t" anchorCtr="0">
            <a:spAutoFit/>
          </a:bodyPr>
          <a:lstStyle/>
          <a:p>
            <a:endParaRPr lang="en" sz="2000" b="1" dirty="0">
              <a:solidFill>
                <a:srgbClr val="FFA400"/>
              </a:solidFill>
              <a:latin typeface="Montserrat"/>
            </a:endParaRPr>
          </a:p>
          <a:p>
            <a:endParaRPr lang="en" sz="2000" b="1" dirty="0">
              <a:solidFill>
                <a:srgbClr val="00B0F0"/>
              </a:solidFill>
              <a:latin typeface="Montserrat"/>
            </a:endParaRPr>
          </a:p>
          <a:p>
            <a:r>
              <a:rPr lang="en" sz="2000" b="1" dirty="0">
                <a:solidFill>
                  <a:srgbClr val="00B0F0"/>
                </a:solidFill>
                <a:latin typeface="Montserrat"/>
              </a:rPr>
              <a:t>Loot boxes: </a:t>
            </a:r>
            <a:r>
              <a:rPr lang="en" sz="2000" dirty="0">
                <a:solidFill>
                  <a:srgbClr val="00B0F0"/>
                </a:solidFill>
                <a:latin typeface="Montserrat"/>
              </a:rPr>
              <a:t>a mystery bundle of items in a video game that a player can win as a reward or can buy with real money.</a:t>
            </a:r>
          </a:p>
          <a:p>
            <a:endParaRPr lang="en" sz="2000" dirty="0">
              <a:solidFill>
                <a:srgbClr val="00B0F0"/>
              </a:solidFill>
              <a:latin typeface="Montserrat"/>
            </a:endParaRPr>
          </a:p>
          <a:p>
            <a:r>
              <a:rPr lang="en" sz="2000" b="1" dirty="0">
                <a:solidFill>
                  <a:srgbClr val="00B0F0"/>
                </a:solidFill>
                <a:latin typeface="Montserrat"/>
              </a:rPr>
              <a:t>Have you come across this feature?</a:t>
            </a:r>
            <a:endParaRPr lang="en" sz="2000">
              <a:solidFill>
                <a:srgbClr val="00B0F0"/>
              </a:solidFill>
              <a:latin typeface="Montserrat"/>
            </a:endParaRPr>
          </a:p>
          <a:p>
            <a:endParaRPr lang="en" sz="2000" b="1" dirty="0">
              <a:solidFill>
                <a:srgbClr val="00B0F0"/>
              </a:solidFill>
              <a:latin typeface="Montserrat"/>
            </a:endParaRPr>
          </a:p>
          <a:p>
            <a:r>
              <a:rPr lang="en" sz="2000" b="1" dirty="0">
                <a:solidFill>
                  <a:srgbClr val="00B0F0"/>
                </a:solidFill>
                <a:latin typeface="Montserrat"/>
              </a:rPr>
              <a:t>Do you like it? Why Or Why not?</a:t>
            </a:r>
          </a:p>
        </p:txBody>
      </p:sp>
      <p:sp>
        <p:nvSpPr>
          <p:cNvPr id="2" name="TextBox 1">
            <a:extLst>
              <a:ext uri="{FF2B5EF4-FFF2-40B4-BE49-F238E27FC236}">
                <a16:creationId xmlns:a16="http://schemas.microsoft.com/office/drawing/2014/main" id="{75292B41-1E5E-7E12-6C76-BF6959893FD7}"/>
              </a:ext>
            </a:extLst>
          </p:cNvPr>
          <p:cNvSpPr txBox="1"/>
          <p:nvPr/>
        </p:nvSpPr>
        <p:spPr>
          <a:xfrm>
            <a:off x="1997043" y="161470"/>
            <a:ext cx="683359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GB" sz="2400" dirty="0">
                <a:solidFill>
                  <a:srgbClr val="FF0000"/>
                </a:solidFill>
                <a:latin typeface="Montserrat"/>
              </a:rPr>
              <a:t>Examples of persuasive design</a:t>
            </a:r>
          </a:p>
        </p:txBody>
      </p:sp>
      <p:pic>
        <p:nvPicPr>
          <p:cNvPr id="3" name="Picture 2" descr="A treasure chest with gold coins&#10;&#10;Description automatically generated">
            <a:extLst>
              <a:ext uri="{FF2B5EF4-FFF2-40B4-BE49-F238E27FC236}">
                <a16:creationId xmlns:a16="http://schemas.microsoft.com/office/drawing/2014/main" id="{33831DD9-A5ED-AB01-EC03-D8F47FE95079}"/>
              </a:ext>
            </a:extLst>
          </p:cNvPr>
          <p:cNvPicPr>
            <a:picLocks noChangeAspect="1"/>
          </p:cNvPicPr>
          <p:nvPr/>
        </p:nvPicPr>
        <p:blipFill>
          <a:blip r:embed="rId4"/>
          <a:stretch>
            <a:fillRect/>
          </a:stretch>
        </p:blipFill>
        <p:spPr>
          <a:xfrm>
            <a:off x="689059" y="1650578"/>
            <a:ext cx="2504747" cy="1973318"/>
          </a:xfrm>
          <a:prstGeom prst="rect">
            <a:avLst/>
          </a:prstGeom>
          <a:ln w="28575">
            <a:solidFill>
              <a:schemeClr val="tx1"/>
            </a:solidFill>
          </a:ln>
        </p:spPr>
      </p:pic>
    </p:spTree>
    <p:extLst>
      <p:ext uri="{BB962C8B-B14F-4D97-AF65-F5344CB8AC3E}">
        <p14:creationId xmlns:p14="http://schemas.microsoft.com/office/powerpoint/2010/main" val="2084850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B5ABD3CC-C42C-53CB-3F91-652FAD09EF2A}"/>
            </a:ext>
          </a:extLst>
        </p:cNvPr>
        <p:cNvGrpSpPr/>
        <p:nvPr/>
      </p:nvGrpSpPr>
      <p:grpSpPr>
        <a:xfrm>
          <a:off x="0" y="0"/>
          <a:ext cx="0" cy="0"/>
          <a:chOff x="0" y="0"/>
          <a:chExt cx="0" cy="0"/>
        </a:xfrm>
      </p:grpSpPr>
      <p:sp>
        <p:nvSpPr>
          <p:cNvPr id="958" name="Google Shape;958;p5">
            <a:extLst>
              <a:ext uri="{FF2B5EF4-FFF2-40B4-BE49-F238E27FC236}">
                <a16:creationId xmlns:a16="http://schemas.microsoft.com/office/drawing/2014/main" id="{6A8A04AF-444D-EDE3-DFDC-468CDF4D8F8F}"/>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16</a:t>
            </a:fld>
            <a:endParaRPr/>
          </a:p>
        </p:txBody>
      </p:sp>
      <p:pic>
        <p:nvPicPr>
          <p:cNvPr id="961" name="Google Shape;961;p5">
            <a:extLst>
              <a:ext uri="{FF2B5EF4-FFF2-40B4-BE49-F238E27FC236}">
                <a16:creationId xmlns:a16="http://schemas.microsoft.com/office/drawing/2014/main" id="{F298F01B-BC88-56D8-37E7-219F5CD58338}"/>
              </a:ext>
            </a:extLst>
          </p:cNvPr>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a:extLst>
              <a:ext uri="{FF2B5EF4-FFF2-40B4-BE49-F238E27FC236}">
                <a16:creationId xmlns:a16="http://schemas.microsoft.com/office/drawing/2014/main" id="{2C4A07E8-91A3-59F1-D213-A0BD5C45DB34}"/>
              </a:ext>
            </a:extLst>
          </p:cNvPr>
          <p:cNvSpPr/>
          <p:nvPr/>
        </p:nvSpPr>
        <p:spPr>
          <a:xfrm>
            <a:off x="4857626" y="1114872"/>
            <a:ext cx="4116198" cy="2246729"/>
          </a:xfrm>
          <a:prstGeom prst="rect">
            <a:avLst/>
          </a:prstGeom>
          <a:solidFill>
            <a:schemeClr val="bg1"/>
          </a:solidFill>
          <a:ln>
            <a:noFill/>
          </a:ln>
        </p:spPr>
        <p:txBody>
          <a:bodyPr spcFirstLastPara="1" wrap="square" lIns="91425" tIns="45700" rIns="91425" bIns="45700" anchor="t" anchorCtr="0">
            <a:spAutoFit/>
          </a:bodyPr>
          <a:lstStyle/>
          <a:p>
            <a:endParaRPr lang="en" sz="2000" b="1" dirty="0">
              <a:solidFill>
                <a:srgbClr val="FFA400"/>
              </a:solidFill>
              <a:latin typeface="Montserrat"/>
            </a:endParaRPr>
          </a:p>
          <a:p>
            <a:endParaRPr lang="en" sz="2400" b="1" dirty="0">
              <a:solidFill>
                <a:srgbClr val="FFA400"/>
              </a:solidFill>
              <a:latin typeface="Montserrat"/>
            </a:endParaRPr>
          </a:p>
          <a:p>
            <a:pPr algn="ctr"/>
            <a:r>
              <a:rPr lang="en" sz="2400" dirty="0">
                <a:solidFill>
                  <a:srgbClr val="00B0F0"/>
                </a:solidFill>
                <a:latin typeface="Montserrat"/>
              </a:rPr>
              <a:t>Can you think of one positive and one downside to these features?</a:t>
            </a:r>
          </a:p>
        </p:txBody>
      </p:sp>
      <p:sp>
        <p:nvSpPr>
          <p:cNvPr id="2" name="TextBox 1">
            <a:extLst>
              <a:ext uri="{FF2B5EF4-FFF2-40B4-BE49-F238E27FC236}">
                <a16:creationId xmlns:a16="http://schemas.microsoft.com/office/drawing/2014/main" id="{BEEC876B-E69E-6323-555F-A22FB24C39DE}"/>
              </a:ext>
            </a:extLst>
          </p:cNvPr>
          <p:cNvSpPr txBox="1"/>
          <p:nvPr/>
        </p:nvSpPr>
        <p:spPr>
          <a:xfrm>
            <a:off x="4975991" y="295603"/>
            <a:ext cx="364577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endParaRPr lang="en-US" sz="2400" b="1">
              <a:solidFill>
                <a:srgbClr val="FF0000"/>
              </a:solidFill>
              <a:latin typeface="Montserrat"/>
            </a:endParaRPr>
          </a:p>
        </p:txBody>
      </p:sp>
      <p:pic>
        <p:nvPicPr>
          <p:cNvPr id="8" name="Picture 7" descr="A grey circle with a white play button&#10;&#10;Description automatically generated">
            <a:extLst>
              <a:ext uri="{FF2B5EF4-FFF2-40B4-BE49-F238E27FC236}">
                <a16:creationId xmlns:a16="http://schemas.microsoft.com/office/drawing/2014/main" id="{B9C23F2B-A4C5-2F1A-6BB9-67F3014B0660}"/>
              </a:ext>
            </a:extLst>
          </p:cNvPr>
          <p:cNvPicPr>
            <a:picLocks noChangeAspect="1"/>
          </p:cNvPicPr>
          <p:nvPr/>
        </p:nvPicPr>
        <p:blipFill rotWithShape="1">
          <a:blip r:embed="rId4"/>
          <a:srcRect l="-1105" t="-543" r="552"/>
          <a:stretch/>
        </p:blipFill>
        <p:spPr>
          <a:xfrm>
            <a:off x="474606" y="1933575"/>
            <a:ext cx="903273" cy="921655"/>
          </a:xfrm>
          <a:custGeom>
            <a:avLst/>
            <a:gdLst>
              <a:gd name="connsiteX0" fmla="*/ 0 w 903273"/>
              <a:gd name="connsiteY0" fmla="*/ 0 h 921655"/>
              <a:gd name="connsiteX1" fmla="*/ 903273 w 903273"/>
              <a:gd name="connsiteY1" fmla="*/ 0 h 921655"/>
              <a:gd name="connsiteX2" fmla="*/ 903273 w 903273"/>
              <a:gd name="connsiteY2" fmla="*/ 921655 h 921655"/>
              <a:gd name="connsiteX3" fmla="*/ 0 w 903273"/>
              <a:gd name="connsiteY3" fmla="*/ 921655 h 921655"/>
              <a:gd name="connsiteX4" fmla="*/ 0 w 903273"/>
              <a:gd name="connsiteY4" fmla="*/ 0 h 921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273" h="921655" fill="none" extrusionOk="0">
                <a:moveTo>
                  <a:pt x="0" y="0"/>
                </a:moveTo>
                <a:cubicBezTo>
                  <a:pt x="392263" y="-8214"/>
                  <a:pt x="484658" y="-25273"/>
                  <a:pt x="903273" y="0"/>
                </a:cubicBezTo>
                <a:cubicBezTo>
                  <a:pt x="874698" y="199656"/>
                  <a:pt x="845994" y="631399"/>
                  <a:pt x="903273" y="921655"/>
                </a:cubicBezTo>
                <a:cubicBezTo>
                  <a:pt x="588472" y="873341"/>
                  <a:pt x="189534" y="875835"/>
                  <a:pt x="0" y="921655"/>
                </a:cubicBezTo>
                <a:cubicBezTo>
                  <a:pt x="-27820" y="737259"/>
                  <a:pt x="72984" y="369755"/>
                  <a:pt x="0" y="0"/>
                </a:cubicBezTo>
                <a:close/>
              </a:path>
              <a:path w="903273" h="921655" stroke="0" extrusionOk="0">
                <a:moveTo>
                  <a:pt x="0" y="0"/>
                </a:moveTo>
                <a:cubicBezTo>
                  <a:pt x="118654" y="25390"/>
                  <a:pt x="551014" y="28490"/>
                  <a:pt x="903273" y="0"/>
                </a:cubicBezTo>
                <a:cubicBezTo>
                  <a:pt x="888486" y="230386"/>
                  <a:pt x="949178" y="671323"/>
                  <a:pt x="903273" y="921655"/>
                </a:cubicBezTo>
                <a:cubicBezTo>
                  <a:pt x="681437" y="902417"/>
                  <a:pt x="169510" y="867129"/>
                  <a:pt x="0" y="921655"/>
                </a:cubicBezTo>
                <a:cubicBezTo>
                  <a:pt x="-16538" y="759372"/>
                  <a:pt x="-5041" y="224448"/>
                  <a:pt x="0" y="0"/>
                </a:cubicBezTo>
                <a:close/>
              </a:path>
            </a:pathLst>
          </a:custGeom>
          <a:ln w="28575">
            <a:solidFill>
              <a:schemeClr val="tx1"/>
            </a:solidFill>
          </a:ln>
        </p:spPr>
      </p:pic>
      <p:pic>
        <p:nvPicPr>
          <p:cNvPr id="10" name="Picture 9" descr="A chat bubble with a message&#10;&#10;Description automatically generated">
            <a:extLst>
              <a:ext uri="{FF2B5EF4-FFF2-40B4-BE49-F238E27FC236}">
                <a16:creationId xmlns:a16="http://schemas.microsoft.com/office/drawing/2014/main" id="{92157574-4846-D9A2-3130-6357A5250FFA}"/>
              </a:ext>
            </a:extLst>
          </p:cNvPr>
          <p:cNvPicPr>
            <a:picLocks noChangeAspect="1"/>
          </p:cNvPicPr>
          <p:nvPr/>
        </p:nvPicPr>
        <p:blipFill>
          <a:blip r:embed="rId5"/>
          <a:stretch>
            <a:fillRect/>
          </a:stretch>
        </p:blipFill>
        <p:spPr>
          <a:xfrm>
            <a:off x="1426936" y="1501209"/>
            <a:ext cx="1645620" cy="1471976"/>
          </a:xfrm>
          <a:prstGeom prst="rect">
            <a:avLst/>
          </a:prstGeom>
          <a:ln w="28575">
            <a:solidFill>
              <a:schemeClr val="tx1"/>
            </a:solidFill>
          </a:ln>
        </p:spPr>
      </p:pic>
      <p:pic>
        <p:nvPicPr>
          <p:cNvPr id="12" name="Picture 11" descr="A screenshot of a computer game&#10;&#10;Description automatically generated">
            <a:extLst>
              <a:ext uri="{FF2B5EF4-FFF2-40B4-BE49-F238E27FC236}">
                <a16:creationId xmlns:a16="http://schemas.microsoft.com/office/drawing/2014/main" id="{D34D7B33-C677-65DA-6451-C9C60E6BDDEC}"/>
              </a:ext>
            </a:extLst>
          </p:cNvPr>
          <p:cNvPicPr>
            <a:picLocks noChangeAspect="1"/>
          </p:cNvPicPr>
          <p:nvPr/>
        </p:nvPicPr>
        <p:blipFill>
          <a:blip r:embed="rId6"/>
          <a:stretch>
            <a:fillRect/>
          </a:stretch>
        </p:blipFill>
        <p:spPr>
          <a:xfrm>
            <a:off x="147802" y="2898041"/>
            <a:ext cx="3212225" cy="1800927"/>
          </a:xfrm>
          <a:prstGeom prst="rect">
            <a:avLst/>
          </a:prstGeom>
          <a:ln w="28575">
            <a:solidFill>
              <a:schemeClr val="tx1"/>
            </a:solidFill>
          </a:ln>
        </p:spPr>
      </p:pic>
      <p:pic>
        <p:nvPicPr>
          <p:cNvPr id="14" name="Picture 13" descr="A red and orange fire&#10;&#10;Description automatically generated">
            <a:extLst>
              <a:ext uri="{FF2B5EF4-FFF2-40B4-BE49-F238E27FC236}">
                <a16:creationId xmlns:a16="http://schemas.microsoft.com/office/drawing/2014/main" id="{DDB48540-0D98-201C-6167-1DCFA253E58A}"/>
              </a:ext>
            </a:extLst>
          </p:cNvPr>
          <p:cNvPicPr>
            <a:picLocks noChangeAspect="1"/>
          </p:cNvPicPr>
          <p:nvPr/>
        </p:nvPicPr>
        <p:blipFill>
          <a:blip r:embed="rId7"/>
          <a:stretch>
            <a:fillRect/>
          </a:stretch>
        </p:blipFill>
        <p:spPr>
          <a:xfrm>
            <a:off x="3119601" y="2095991"/>
            <a:ext cx="1229711" cy="1444188"/>
          </a:xfrm>
          <a:prstGeom prst="rect">
            <a:avLst/>
          </a:prstGeom>
          <a:ln w="28575">
            <a:solidFill>
              <a:schemeClr val="tx1"/>
            </a:solidFill>
          </a:ln>
        </p:spPr>
      </p:pic>
      <p:pic>
        <p:nvPicPr>
          <p:cNvPr id="16" name="Picture 15" descr="A treasure chest with gold coins&#10;&#10;Description automatically generated">
            <a:extLst>
              <a:ext uri="{FF2B5EF4-FFF2-40B4-BE49-F238E27FC236}">
                <a16:creationId xmlns:a16="http://schemas.microsoft.com/office/drawing/2014/main" id="{83C4D5DB-2C00-01A4-9CAA-7F3B81EB35F7}"/>
              </a:ext>
            </a:extLst>
          </p:cNvPr>
          <p:cNvPicPr>
            <a:picLocks noChangeAspect="1"/>
          </p:cNvPicPr>
          <p:nvPr/>
        </p:nvPicPr>
        <p:blipFill>
          <a:blip r:embed="rId8"/>
          <a:stretch>
            <a:fillRect/>
          </a:stretch>
        </p:blipFill>
        <p:spPr>
          <a:xfrm>
            <a:off x="3359040" y="3595193"/>
            <a:ext cx="1617937" cy="1254017"/>
          </a:xfrm>
          <a:prstGeom prst="rect">
            <a:avLst/>
          </a:prstGeom>
          <a:ln w="28575">
            <a:solidFill>
              <a:schemeClr val="tx1"/>
            </a:solidFill>
          </a:ln>
        </p:spPr>
      </p:pic>
    </p:spTree>
    <p:extLst>
      <p:ext uri="{BB962C8B-B14F-4D97-AF65-F5344CB8AC3E}">
        <p14:creationId xmlns:p14="http://schemas.microsoft.com/office/powerpoint/2010/main" val="41376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76">
          <a:extLst>
            <a:ext uri="{FF2B5EF4-FFF2-40B4-BE49-F238E27FC236}">
              <a16:creationId xmlns:a16="http://schemas.microsoft.com/office/drawing/2014/main" id="{1FDD829A-5B0F-64E9-F472-F4B219F70598}"/>
            </a:ext>
          </a:extLst>
        </p:cNvPr>
        <p:cNvGrpSpPr/>
        <p:nvPr/>
      </p:nvGrpSpPr>
      <p:grpSpPr>
        <a:xfrm>
          <a:off x="0" y="0"/>
          <a:ext cx="0" cy="0"/>
          <a:chOff x="0" y="0"/>
          <a:chExt cx="0" cy="0"/>
        </a:xfrm>
      </p:grpSpPr>
      <p:sp>
        <p:nvSpPr>
          <p:cNvPr id="1077" name="Google Shape;1077;g7fdba1de4f_0_33">
            <a:extLst>
              <a:ext uri="{FF2B5EF4-FFF2-40B4-BE49-F238E27FC236}">
                <a16:creationId xmlns:a16="http://schemas.microsoft.com/office/drawing/2014/main" id="{09D2583A-DB4A-0B07-84DD-FA2C63F1A135}"/>
              </a:ext>
            </a:extLst>
          </p:cNvPr>
          <p:cNvSpPr txBox="1">
            <a:spLocks noGrp="1"/>
          </p:cNvSpPr>
          <p:nvPr>
            <p:ph type="title"/>
          </p:nvPr>
        </p:nvSpPr>
        <p:spPr>
          <a:xfrm>
            <a:off x="1959367" y="159324"/>
            <a:ext cx="6662400" cy="802500"/>
          </a:xfrm>
          <a:prstGeom prst="rect">
            <a:avLst/>
          </a:prstGeom>
          <a:noFill/>
          <a:ln>
            <a:noFill/>
          </a:ln>
        </p:spPr>
        <p:txBody>
          <a:bodyPr spcFirstLastPara="1" wrap="square" lIns="91425" tIns="91425" rIns="91425" bIns="91425" anchor="b" anchorCtr="0">
            <a:noAutofit/>
          </a:bodyPr>
          <a:lstStyle/>
          <a:p>
            <a:pPr algn="r"/>
            <a:r>
              <a:rPr lang="en" dirty="0">
                <a:solidFill>
                  <a:srgbClr val="FF0000"/>
                </a:solidFill>
              </a:rPr>
              <a:t>Switching Off</a:t>
            </a:r>
            <a:endParaRPr lang="en-US">
              <a:solidFill>
                <a:srgbClr val="FF0000"/>
              </a:solidFill>
            </a:endParaRPr>
          </a:p>
        </p:txBody>
      </p:sp>
      <p:sp>
        <p:nvSpPr>
          <p:cNvPr id="1078" name="Google Shape;1078;g7fdba1de4f_0_33">
            <a:extLst>
              <a:ext uri="{FF2B5EF4-FFF2-40B4-BE49-F238E27FC236}">
                <a16:creationId xmlns:a16="http://schemas.microsoft.com/office/drawing/2014/main" id="{5E5ECD3D-D93E-B322-4A47-125ABBA99A4B}"/>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17</a:t>
            </a:fld>
            <a:endParaRPr/>
          </a:p>
        </p:txBody>
      </p:sp>
      <p:pic>
        <p:nvPicPr>
          <p:cNvPr id="1081" name="Google Shape;1081;g7fdba1de4f_0_33">
            <a:extLst>
              <a:ext uri="{FF2B5EF4-FFF2-40B4-BE49-F238E27FC236}">
                <a16:creationId xmlns:a16="http://schemas.microsoft.com/office/drawing/2014/main" id="{42A07896-6888-81A2-A286-9E01EBDEC377}"/>
              </a:ext>
            </a:extLst>
          </p:cNvPr>
          <p:cNvPicPr preferRelativeResize="0"/>
          <p:nvPr/>
        </p:nvPicPr>
        <p:blipFill rotWithShape="1">
          <a:blip r:embed="rId3">
            <a:alphaModFix/>
          </a:blip>
          <a:srcRect/>
          <a:stretch/>
        </p:blipFill>
        <p:spPr>
          <a:xfrm>
            <a:off x="299078" y="275115"/>
            <a:ext cx="1984393" cy="438735"/>
          </a:xfrm>
          <a:prstGeom prst="rect">
            <a:avLst/>
          </a:prstGeom>
          <a:noFill/>
          <a:ln>
            <a:noFill/>
          </a:ln>
        </p:spPr>
      </p:pic>
      <p:pic>
        <p:nvPicPr>
          <p:cNvPr id="4" name="Picture 3" descr="A cartoon of a person&#10;&#10;Description automatically generated">
            <a:extLst>
              <a:ext uri="{FF2B5EF4-FFF2-40B4-BE49-F238E27FC236}">
                <a16:creationId xmlns:a16="http://schemas.microsoft.com/office/drawing/2014/main" id="{75FE18E2-B645-4378-2AE5-BD9F2CE12096}"/>
              </a:ext>
            </a:extLst>
          </p:cNvPr>
          <p:cNvPicPr>
            <a:picLocks noChangeAspect="1"/>
          </p:cNvPicPr>
          <p:nvPr/>
        </p:nvPicPr>
        <p:blipFill>
          <a:blip r:embed="rId4"/>
          <a:stretch>
            <a:fillRect/>
          </a:stretch>
        </p:blipFill>
        <p:spPr>
          <a:xfrm>
            <a:off x="440781" y="1802423"/>
            <a:ext cx="3039808" cy="3086100"/>
          </a:xfrm>
          <a:prstGeom prst="rect">
            <a:avLst/>
          </a:prstGeom>
        </p:spPr>
      </p:pic>
      <p:sp>
        <p:nvSpPr>
          <p:cNvPr id="6" name="Thought Bubble: Cloud 5">
            <a:extLst>
              <a:ext uri="{FF2B5EF4-FFF2-40B4-BE49-F238E27FC236}">
                <a16:creationId xmlns:a16="http://schemas.microsoft.com/office/drawing/2014/main" id="{9D80CB6F-0A4C-2FE1-90E8-08B474E71771}"/>
              </a:ext>
            </a:extLst>
          </p:cNvPr>
          <p:cNvSpPr/>
          <p:nvPr/>
        </p:nvSpPr>
        <p:spPr>
          <a:xfrm>
            <a:off x="3541288" y="1099038"/>
            <a:ext cx="4806318" cy="3296161"/>
          </a:xfrm>
          <a:prstGeom prst="cloudCallout">
            <a:avLst/>
          </a:prstGeom>
          <a:solidFill>
            <a:srgbClr val="00B0F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295C64C2-2CCE-658A-47EC-EB9B6F425037}"/>
              </a:ext>
            </a:extLst>
          </p:cNvPr>
          <p:cNvSpPr txBox="1"/>
          <p:nvPr/>
        </p:nvSpPr>
        <p:spPr>
          <a:xfrm>
            <a:off x="4448908" y="1872761"/>
            <a:ext cx="3376245"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i="1" dirty="0">
                <a:solidFill>
                  <a:srgbClr val="FFC000"/>
                </a:solidFill>
                <a:latin typeface="Montserrat"/>
              </a:rPr>
              <a:t>What activities do you like to do offline?</a:t>
            </a:r>
            <a:endParaRPr lang="en-GB" sz="2800" dirty="0">
              <a:solidFill>
                <a:srgbClr val="FFC000"/>
              </a:solidFill>
              <a:latin typeface="Montserrat"/>
            </a:endParaRPr>
          </a:p>
          <a:p>
            <a:pPr algn="l"/>
            <a:endParaRPr lang="en-GB" dirty="0"/>
          </a:p>
        </p:txBody>
      </p:sp>
    </p:spTree>
    <p:extLst>
      <p:ext uri="{BB962C8B-B14F-4D97-AF65-F5344CB8AC3E}">
        <p14:creationId xmlns:p14="http://schemas.microsoft.com/office/powerpoint/2010/main" val="529109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7" name="Google Shape;1077;g7fdba1de4f_0_33"/>
          <p:cNvSpPr txBox="1">
            <a:spLocks noGrp="1"/>
          </p:cNvSpPr>
          <p:nvPr>
            <p:ph type="title"/>
          </p:nvPr>
        </p:nvSpPr>
        <p:spPr>
          <a:xfrm>
            <a:off x="1959367" y="159324"/>
            <a:ext cx="6662400" cy="554526"/>
          </a:xfrm>
          <a:prstGeom prst="rect">
            <a:avLst/>
          </a:prstGeom>
          <a:noFill/>
          <a:ln>
            <a:noFill/>
          </a:ln>
        </p:spPr>
        <p:txBody>
          <a:bodyPr spcFirstLastPara="1" wrap="square" lIns="91425" tIns="91425" rIns="91425" bIns="91425" anchor="b" anchorCtr="0">
            <a:noAutofit/>
          </a:bodyPr>
          <a:lstStyle/>
          <a:p>
            <a:pPr algn="r"/>
            <a:r>
              <a:rPr lang="en" dirty="0">
                <a:solidFill>
                  <a:srgbClr val="FF0000"/>
                </a:solidFill>
              </a:rPr>
              <a:t>Tips for Striking the Balance</a:t>
            </a:r>
            <a:endParaRPr lang="en-US">
              <a:solidFill>
                <a:srgbClr val="FF0000"/>
              </a:solidFill>
            </a:endParaRPr>
          </a:p>
        </p:txBody>
      </p:sp>
      <p:sp>
        <p:nvSpPr>
          <p:cNvPr id="1078" name="Google Shape;1078;g7fdba1de4f_0_3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18</a:t>
            </a:fld>
            <a:endParaRPr/>
          </a:p>
        </p:txBody>
      </p:sp>
      <p:sp>
        <p:nvSpPr>
          <p:cNvPr id="1080" name="Google Shape;1080;g7fdba1de4f_0_33"/>
          <p:cNvSpPr txBox="1">
            <a:spLocks noGrp="1"/>
          </p:cNvSpPr>
          <p:nvPr>
            <p:ph type="body" idx="1"/>
          </p:nvPr>
        </p:nvSpPr>
        <p:spPr>
          <a:xfrm>
            <a:off x="2432004" y="713850"/>
            <a:ext cx="6441929" cy="4153834"/>
          </a:xfrm>
          <a:prstGeom prst="rect">
            <a:avLst/>
          </a:prstGeom>
          <a:solidFill>
            <a:schemeClr val="bg1"/>
          </a:solidFill>
          <a:ln>
            <a:noFill/>
          </a:ln>
        </p:spPr>
        <p:txBody>
          <a:bodyPr spcFirstLastPara="1" wrap="square" lIns="91425" tIns="91425" rIns="91425" bIns="91425" anchor="t" anchorCtr="0">
            <a:noAutofit/>
          </a:bodyPr>
          <a:lstStyle/>
          <a:p>
            <a:pPr marL="546100" indent="-457200">
              <a:buSzPts val="1800"/>
              <a:buAutoNum type="arabicPeriod"/>
            </a:pPr>
            <a:r>
              <a:rPr lang="en-GB" sz="2000" dirty="0">
                <a:solidFill>
                  <a:srgbClr val="00B0F0"/>
                </a:solidFill>
                <a:latin typeface="Calibri"/>
                <a:cs typeface="Arial"/>
              </a:rPr>
              <a:t>Follow the rules – check with parents about when it is okay to go online and when it is not.</a:t>
            </a:r>
            <a:endParaRPr lang="en-US" sz="2000" dirty="0">
              <a:solidFill>
                <a:srgbClr val="00B0F0"/>
              </a:solidFill>
              <a:latin typeface="Calibri"/>
              <a:cs typeface="Arial"/>
            </a:endParaRPr>
          </a:p>
          <a:p>
            <a:pPr marL="546100" indent="-457200">
              <a:buSzPts val="1800"/>
              <a:buAutoNum type="arabicPeriod"/>
            </a:pPr>
            <a:r>
              <a:rPr lang="en-GB" sz="2000" dirty="0">
                <a:solidFill>
                  <a:srgbClr val="00B0F0"/>
                </a:solidFill>
                <a:latin typeface="Calibri"/>
                <a:cs typeface="Arial"/>
              </a:rPr>
              <a:t>Take regular breaks from your device.</a:t>
            </a:r>
            <a:endParaRPr lang="en-US" sz="2000" dirty="0">
              <a:solidFill>
                <a:srgbClr val="00B0F0"/>
              </a:solidFill>
              <a:latin typeface="Calibri"/>
              <a:cs typeface="Arial"/>
            </a:endParaRPr>
          </a:p>
          <a:p>
            <a:pPr marL="546100" indent="-457200">
              <a:buSzPts val="1800"/>
              <a:buAutoNum type="arabicPeriod"/>
            </a:pPr>
            <a:r>
              <a:rPr lang="en-GB" sz="2000" dirty="0">
                <a:solidFill>
                  <a:srgbClr val="00B0F0"/>
                </a:solidFill>
                <a:latin typeface="Calibri"/>
                <a:cs typeface="Arial"/>
              </a:rPr>
              <a:t>Switch off – Don't forget about all the other fun activities offline. </a:t>
            </a:r>
            <a:endParaRPr lang="en-US" sz="2000" dirty="0">
              <a:solidFill>
                <a:srgbClr val="00B0F0"/>
              </a:solidFill>
              <a:latin typeface="Calibri"/>
              <a:cs typeface="Arial"/>
            </a:endParaRPr>
          </a:p>
          <a:p>
            <a:pPr marL="546100" indent="-457200">
              <a:buSzPts val="1800"/>
              <a:buAutoNum type="arabicPeriod"/>
            </a:pPr>
            <a:r>
              <a:rPr lang="en-GB" sz="2000" dirty="0">
                <a:solidFill>
                  <a:srgbClr val="00B0F0"/>
                </a:solidFill>
                <a:latin typeface="Calibri"/>
                <a:cs typeface="Arial"/>
              </a:rPr>
              <a:t>Set a timer or use a screen time tracker/app to keep track of how much time you are spending online. </a:t>
            </a:r>
            <a:endParaRPr lang="en-US" sz="2000" dirty="0">
              <a:solidFill>
                <a:srgbClr val="00B0F0"/>
              </a:solidFill>
              <a:latin typeface="Calibri"/>
              <a:cs typeface="Arial"/>
            </a:endParaRPr>
          </a:p>
          <a:p>
            <a:pPr marL="546100" indent="-457200">
              <a:buSzPts val="1800"/>
              <a:buAutoNum type="arabicPeriod"/>
            </a:pPr>
            <a:r>
              <a:rPr lang="en-GB" sz="2000" dirty="0">
                <a:solidFill>
                  <a:srgbClr val="00B0F0"/>
                </a:solidFill>
                <a:latin typeface="Calibri"/>
                <a:cs typeface="Arial"/>
              </a:rPr>
              <a:t>Make the most of your time online. It can be easy to lose track of time online, choose activities that you are interest in. </a:t>
            </a:r>
            <a:endParaRPr lang="en-US" sz="2000" dirty="0">
              <a:solidFill>
                <a:srgbClr val="00B0F0"/>
              </a:solidFill>
              <a:latin typeface="Calibri"/>
              <a:cs typeface="Arial"/>
            </a:endParaRPr>
          </a:p>
          <a:p>
            <a:pPr marL="546100" indent="-457200">
              <a:buSzPts val="1800"/>
              <a:buAutoNum type="arabicPeriod"/>
            </a:pPr>
            <a:r>
              <a:rPr lang="en-GB" sz="2000" dirty="0">
                <a:solidFill>
                  <a:srgbClr val="00B0F0"/>
                </a:solidFill>
                <a:latin typeface="Calibri"/>
                <a:cs typeface="Arial"/>
              </a:rPr>
              <a:t>If you see something that bothers you online TELL a parent, guardian or trusted adult.</a:t>
            </a:r>
            <a:endParaRPr lang="en-US" sz="2000" dirty="0">
              <a:solidFill>
                <a:srgbClr val="00B0F0"/>
              </a:solidFill>
              <a:latin typeface="Calibri"/>
              <a:cs typeface="Arial"/>
            </a:endParaRPr>
          </a:p>
          <a:p>
            <a:pPr marL="431800" indent="-342900">
              <a:buSzPts val="1800"/>
              <a:buAutoNum type="arabicPeriod"/>
            </a:pPr>
            <a:endParaRPr lang="en-GB" sz="1800" dirty="0">
              <a:solidFill>
                <a:srgbClr val="FFC000"/>
              </a:solidFill>
              <a:latin typeface="Montserrat"/>
              <a:cs typeface="Arial"/>
            </a:endParaRPr>
          </a:p>
          <a:p>
            <a:pPr marL="431800" indent="-342900">
              <a:buSzPts val="1800"/>
              <a:buAutoNum type="arabicPeriod"/>
            </a:pPr>
            <a:endParaRPr lang="en-GB" sz="1800" dirty="0">
              <a:solidFill>
                <a:srgbClr val="FFC000"/>
              </a:solidFill>
              <a:latin typeface="Montserrat"/>
              <a:cs typeface="Arial"/>
            </a:endParaRPr>
          </a:p>
          <a:p>
            <a:pPr marL="431800" indent="-342900">
              <a:buSzPts val="1800"/>
              <a:buAutoNum type="arabicPeriod"/>
            </a:pPr>
            <a:endParaRPr lang="en-GB" sz="1800" dirty="0">
              <a:solidFill>
                <a:srgbClr val="FFC000"/>
              </a:solidFill>
              <a:latin typeface="Montserrat"/>
              <a:cs typeface="Arial"/>
            </a:endParaRPr>
          </a:p>
          <a:p>
            <a:pPr marL="431800" indent="-342900">
              <a:buSzPts val="1800"/>
              <a:buAutoNum type="arabicPeriod"/>
            </a:pPr>
            <a:endParaRPr lang="en-GB" sz="1800" dirty="0">
              <a:solidFill>
                <a:srgbClr val="FFC000"/>
              </a:solidFill>
              <a:latin typeface="Montserrat"/>
              <a:cs typeface="Arial"/>
            </a:endParaRPr>
          </a:p>
          <a:p>
            <a:pPr marL="431800" indent="-342900">
              <a:buSzPts val="1800"/>
              <a:buAutoNum type="arabicPeriod"/>
            </a:pPr>
            <a:endParaRPr lang="en-GB" sz="1800" dirty="0">
              <a:solidFill>
                <a:srgbClr val="FFC000"/>
              </a:solidFill>
              <a:latin typeface="Montserrat"/>
              <a:cs typeface="Arial"/>
            </a:endParaRPr>
          </a:p>
          <a:p>
            <a:pPr marL="431800" indent="-342900">
              <a:buSzPts val="1800"/>
              <a:buAutoNum type="arabicPeriod"/>
            </a:pPr>
            <a:endParaRPr lang="en-GB" sz="1800" dirty="0">
              <a:solidFill>
                <a:srgbClr val="FFC000"/>
              </a:solidFill>
              <a:latin typeface="Montserrat"/>
              <a:cs typeface="Arial"/>
            </a:endParaRPr>
          </a:p>
          <a:p>
            <a:pPr marL="400050" indent="-285750">
              <a:buClr>
                <a:srgbClr val="1155CC"/>
              </a:buClr>
              <a:buSzPts val="1800"/>
              <a:buAutoNum type="arabicPeriod"/>
            </a:pPr>
            <a:endParaRPr lang="en" dirty="0">
              <a:cs typeface="Arial"/>
            </a:endParaRPr>
          </a:p>
          <a:p>
            <a:pPr marL="114300" indent="0">
              <a:buClr>
                <a:srgbClr val="274E13"/>
              </a:buClr>
              <a:buSzPts val="1800"/>
              <a:buNone/>
            </a:pPr>
            <a:endParaRPr lang="en-GB" sz="1800" b="1" dirty="0">
              <a:solidFill>
                <a:srgbClr val="141414"/>
              </a:solidFill>
              <a:latin typeface="Montserrat"/>
            </a:endParaRPr>
          </a:p>
        </p:txBody>
      </p:sp>
      <p:pic>
        <p:nvPicPr>
          <p:cNvPr id="1081" name="Google Shape;1081;g7fdba1de4f_0_33"/>
          <p:cNvPicPr preferRelativeResize="0"/>
          <p:nvPr/>
        </p:nvPicPr>
        <p:blipFill rotWithShape="1">
          <a:blip r:embed="rId3">
            <a:alphaModFix/>
          </a:blip>
          <a:srcRect/>
          <a:stretch/>
        </p:blipFill>
        <p:spPr>
          <a:xfrm>
            <a:off x="299078" y="275115"/>
            <a:ext cx="1984393" cy="438735"/>
          </a:xfrm>
          <a:prstGeom prst="rect">
            <a:avLst/>
          </a:prstGeom>
          <a:noFill/>
          <a:ln>
            <a:noFill/>
          </a:ln>
        </p:spPr>
      </p:pic>
      <p:pic>
        <p:nvPicPr>
          <p:cNvPr id="5" name="Google Shape;960;p5" descr="A group of people with their faces in different poses&#10;&#10;Description automatically generated">
            <a:extLst>
              <a:ext uri="{FF2B5EF4-FFF2-40B4-BE49-F238E27FC236}">
                <a16:creationId xmlns:a16="http://schemas.microsoft.com/office/drawing/2014/main" id="{3047F502-D58F-7DB3-E961-ED24769DD55D}"/>
              </a:ext>
            </a:extLst>
          </p:cNvPr>
          <p:cNvPicPr preferRelativeResize="0"/>
          <p:nvPr/>
        </p:nvPicPr>
        <p:blipFill rotWithShape="1">
          <a:blip r:embed="rId4">
            <a:alphaModFix/>
          </a:blip>
          <a:srcRect/>
          <a:stretch/>
        </p:blipFill>
        <p:spPr>
          <a:xfrm>
            <a:off x="112340" y="2292483"/>
            <a:ext cx="2202933" cy="163221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Google Shape;1051;g7f98d56b6c_1_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solidFill>
                  <a:srgbClr val="FFFFFF"/>
                </a:solidFill>
              </a:rPr>
              <a:t>19</a:t>
            </a:fld>
            <a:endParaRPr>
              <a:solidFill>
                <a:srgbClr val="FFFFFF"/>
              </a:solidFill>
            </a:endParaRPr>
          </a:p>
        </p:txBody>
      </p:sp>
      <p:sp>
        <p:nvSpPr>
          <p:cNvPr id="1052" name="Google Shape;1052;g7f98d56b6c_1_23"/>
          <p:cNvSpPr txBox="1"/>
          <p:nvPr/>
        </p:nvSpPr>
        <p:spPr>
          <a:xfrm>
            <a:off x="399500" y="382850"/>
            <a:ext cx="8356200" cy="1653900"/>
          </a:xfrm>
          <a:prstGeom prst="rect">
            <a:avLst/>
          </a:prstGeom>
          <a:noFill/>
          <a:ln>
            <a:noFill/>
          </a:ln>
        </p:spPr>
        <p:txBody>
          <a:bodyPr spcFirstLastPara="1" wrap="square" lIns="91425" tIns="91425" rIns="91425" bIns="91425" anchor="t" anchorCtr="0">
            <a:noAutofit/>
          </a:bodyPr>
          <a:lstStyle/>
          <a:p>
            <a:pPr algn="ctr">
              <a:lnSpc>
                <a:spcPct val="90000"/>
              </a:lnSpc>
              <a:buClr>
                <a:schemeClr val="dk1"/>
              </a:buClr>
              <a:buSzPts val="1100"/>
            </a:pPr>
            <a:r>
              <a:rPr lang="en" sz="3000" b="1" i="0" u="none" strike="noStrike" cap="none" dirty="0">
                <a:solidFill>
                  <a:srgbClr val="FF0000"/>
                </a:solidFill>
                <a:latin typeface="Montserrat Bold"/>
                <a:ea typeface="Montserrat"/>
                <a:cs typeface="Montserrat"/>
                <a:sym typeface="Montserrat"/>
              </a:rPr>
              <a:t>Take Home Safer Internet Day Activity</a:t>
            </a:r>
            <a:r>
              <a:rPr lang="en" sz="3000" b="1" dirty="0">
                <a:solidFill>
                  <a:srgbClr val="FF0000"/>
                </a:solidFill>
                <a:latin typeface="Montserrat Bold"/>
                <a:ea typeface="Montserrat"/>
                <a:cs typeface="Montserrat"/>
                <a:sym typeface="Montserrat"/>
              </a:rPr>
              <a:t> </a:t>
            </a:r>
            <a:endParaRPr lang="en-US" sz="3000" b="0" i="0" u="none" strike="noStrike" cap="none">
              <a:solidFill>
                <a:srgbClr val="FF0000"/>
              </a:solidFill>
              <a:latin typeface="Montserrat Bold"/>
              <a:ea typeface="Montserrat Light"/>
              <a:cs typeface="Montserrat Light"/>
            </a:endParaRPr>
          </a:p>
        </p:txBody>
      </p:sp>
      <p:pic>
        <p:nvPicPr>
          <p:cNvPr id="1053" name="Google Shape;1053;g7f98d56b6c_1_23"/>
          <p:cNvPicPr preferRelativeResize="0"/>
          <p:nvPr/>
        </p:nvPicPr>
        <p:blipFill rotWithShape="1">
          <a:blip r:embed="rId3">
            <a:alphaModFix/>
          </a:blip>
          <a:srcRect/>
          <a:stretch/>
        </p:blipFill>
        <p:spPr>
          <a:xfrm>
            <a:off x="3781674" y="4663241"/>
            <a:ext cx="1570000" cy="347116"/>
          </a:xfrm>
          <a:prstGeom prst="rect">
            <a:avLst/>
          </a:prstGeom>
          <a:noFill/>
          <a:ln>
            <a:noFill/>
          </a:ln>
        </p:spPr>
      </p:pic>
      <p:pic>
        <p:nvPicPr>
          <p:cNvPr id="1054" name="Google Shape;1054;g7f98d56b6c_1_23"/>
          <p:cNvPicPr preferRelativeResize="0"/>
          <p:nvPr/>
        </p:nvPicPr>
        <p:blipFill rotWithShape="1">
          <a:blip r:embed="rId4">
            <a:alphaModFix/>
          </a:blip>
          <a:srcRect/>
          <a:stretch/>
        </p:blipFill>
        <p:spPr>
          <a:xfrm>
            <a:off x="3237996" y="990700"/>
            <a:ext cx="2750390" cy="275039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a:t>
            </a:fld>
            <a:endParaRPr/>
          </a:p>
        </p:txBody>
      </p:sp>
      <p:pic>
        <p:nvPicPr>
          <p:cNvPr id="951" name="Google Shape;951;p3" descr="SID2.png"/>
          <p:cNvPicPr preferRelativeResize="0"/>
          <p:nvPr/>
        </p:nvPicPr>
        <p:blipFill rotWithShape="1">
          <a:blip r:embed="rId3">
            <a:alphaModFix/>
          </a:blip>
          <a:srcRect/>
          <a:stretch/>
        </p:blipFill>
        <p:spPr>
          <a:xfrm>
            <a:off x="-1" y="0"/>
            <a:ext cx="9247463" cy="5201698"/>
          </a:xfrm>
          <a:prstGeom prst="rect">
            <a:avLst/>
          </a:prstGeom>
          <a:noFill/>
          <a:ln>
            <a:noFill/>
          </a:ln>
        </p:spPr>
      </p:pic>
      <p:sp>
        <p:nvSpPr>
          <p:cNvPr id="952" name="Google Shape;952;p3"/>
          <p:cNvSpPr/>
          <p:nvPr/>
        </p:nvSpPr>
        <p:spPr>
          <a:xfrm>
            <a:off x="2536672" y="1541612"/>
            <a:ext cx="5824634" cy="3222380"/>
          </a:xfrm>
          <a:prstGeom prst="rect">
            <a:avLst/>
          </a:prstGeom>
          <a:noFill/>
          <a:ln>
            <a:noFill/>
          </a:ln>
        </p:spPr>
        <p:txBody>
          <a:bodyPr spcFirstLastPara="1" wrap="square" lIns="91425" tIns="45700" rIns="91425" bIns="45700" anchor="t" anchorCtr="0">
            <a:spAutoFit/>
          </a:bodyPr>
          <a:lstStyle/>
          <a:p>
            <a:pPr indent="457200">
              <a:lnSpc>
                <a:spcPct val="115000"/>
              </a:lnSpc>
              <a:buSzPts val="1800"/>
            </a:pPr>
            <a:r>
              <a:rPr lang="en" sz="1800" b="1" dirty="0">
                <a:solidFill>
                  <a:srgbClr val="FFFFFF"/>
                </a:solidFill>
                <a:latin typeface="Calibri"/>
                <a:ea typeface="Montserrat"/>
                <a:cs typeface="Montserrat"/>
                <a:sym typeface="Montserrat"/>
              </a:rPr>
              <a:t>    </a:t>
            </a:r>
            <a:r>
              <a:rPr lang="en" sz="1800" b="1" dirty="0">
                <a:solidFill>
                  <a:srgbClr val="FFFFFF"/>
                </a:solidFill>
                <a:latin typeface="Montserrat" pitchFamily="2" charset="77"/>
                <a:ea typeface="Montserrat"/>
                <a:cs typeface="Montserrat"/>
                <a:sym typeface="Montserrat"/>
              </a:rPr>
              <a:t>  </a:t>
            </a:r>
            <a:r>
              <a:rPr lang="en" sz="1800" b="1" i="0" u="none" strike="noStrike" cap="none" dirty="0">
                <a:solidFill>
                  <a:srgbClr val="FFFFFF"/>
                </a:solidFill>
                <a:latin typeface="Montserrat" pitchFamily="2" charset="77"/>
                <a:ea typeface="Montserrat"/>
                <a:cs typeface="Montserrat"/>
                <a:sym typeface="Montserrat"/>
              </a:rPr>
              <a:t> What is Safer Internet Day?</a:t>
            </a:r>
            <a:endParaRPr lang="en-US" sz="1800" b="0" i="0" u="none" strike="noStrike" cap="none" dirty="0">
              <a:solidFill>
                <a:srgbClr val="000000"/>
              </a:solidFill>
              <a:latin typeface="Montserrat" pitchFamily="2" charset="77"/>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dirty="0">
              <a:solidFill>
                <a:srgbClr val="FFFFFF"/>
              </a:solidFill>
              <a:latin typeface="Montserrat" pitchFamily="2" charset="77"/>
              <a:ea typeface="Montserrat"/>
              <a:cs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dirty="0">
                <a:solidFill>
                  <a:srgbClr val="FFFFFF"/>
                </a:solidFill>
                <a:latin typeface="Montserrat" pitchFamily="2" charset="77"/>
                <a:ea typeface="Montserrat"/>
                <a:cs typeface="Montserrat"/>
                <a:sym typeface="Montserrat"/>
              </a:rPr>
              <a:t>A day to create awareness of a better internet for </a:t>
            </a:r>
            <a:r>
              <a:rPr lang="en" sz="1800" b="1" i="0" u="none" strike="noStrike" cap="none" dirty="0">
                <a:solidFill>
                  <a:srgbClr val="FFFFFF"/>
                </a:solidFill>
                <a:latin typeface="Montserrat" pitchFamily="2" charset="77"/>
                <a:ea typeface="Montserrat"/>
                <a:cs typeface="Montserrat"/>
                <a:sym typeface="Montserrat"/>
              </a:rPr>
              <a:t>ALL</a:t>
            </a:r>
            <a:r>
              <a:rPr lang="en" sz="1800" b="0" i="0" u="none" strike="noStrike" cap="none" dirty="0">
                <a:solidFill>
                  <a:srgbClr val="FFFFFF"/>
                </a:solidFill>
                <a:latin typeface="Montserrat" pitchFamily="2" charset="77"/>
                <a:ea typeface="Montserrat"/>
                <a:cs typeface="Montserrat"/>
                <a:sym typeface="Montserrat"/>
              </a:rPr>
              <a:t> users</a:t>
            </a:r>
            <a:endParaRPr sz="1800" b="0" i="0" u="none" strike="noStrike" cap="none" dirty="0">
              <a:solidFill>
                <a:srgbClr val="000000"/>
              </a:solidFill>
              <a:latin typeface="Montserrat" pitchFamily="2" charset="77"/>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Montserrat" pitchFamily="2" charset="77"/>
              <a:ea typeface="Montserrat"/>
              <a:cs typeface="Montserrat"/>
            </a:endParaRPr>
          </a:p>
          <a:p>
            <a:pPr marL="914400" indent="-342900">
              <a:buClr>
                <a:srgbClr val="FFFFFF"/>
              </a:buClr>
              <a:buSzPts val="1800"/>
              <a:buFont typeface="Montserrat"/>
              <a:buChar char="●"/>
            </a:pPr>
            <a:r>
              <a:rPr lang="en" sz="1800" b="0" i="0" u="none" strike="noStrike" cap="none" dirty="0">
                <a:solidFill>
                  <a:srgbClr val="FFFFFF"/>
                </a:solidFill>
                <a:latin typeface="Montserrat" pitchFamily="2" charset="77"/>
                <a:ea typeface="Montserrat"/>
                <a:cs typeface="Montserrat"/>
                <a:sym typeface="Montserrat"/>
              </a:rPr>
              <a:t>The theme for Safer Internet </a:t>
            </a:r>
            <a:r>
              <a:rPr lang="en" sz="1800" dirty="0">
                <a:solidFill>
                  <a:srgbClr val="FFFFFF"/>
                </a:solidFill>
                <a:latin typeface="Montserrat" pitchFamily="2" charset="77"/>
                <a:ea typeface="Montserrat"/>
                <a:cs typeface="Montserrat"/>
                <a:sym typeface="Montserrat"/>
              </a:rPr>
              <a:t>Day </a:t>
            </a:r>
            <a:r>
              <a:rPr lang="en" sz="1800" b="0" i="0" u="none" strike="noStrike" cap="none" dirty="0">
                <a:solidFill>
                  <a:srgbClr val="FFFFFF"/>
                </a:solidFill>
                <a:latin typeface="Montserrat" pitchFamily="2" charset="77"/>
                <a:ea typeface="Montserrat"/>
                <a:cs typeface="Montserrat"/>
                <a:sym typeface="Montserrat"/>
              </a:rPr>
              <a:t>is </a:t>
            </a:r>
            <a:r>
              <a:rPr lang="en" sz="1800" b="1" i="1" u="none" strike="noStrike" cap="none" dirty="0">
                <a:solidFill>
                  <a:srgbClr val="FFFFFF"/>
                </a:solidFill>
                <a:latin typeface="Montserrat" pitchFamily="2" charset="77"/>
                <a:ea typeface="Montserrat"/>
                <a:cs typeface="Montserrat"/>
                <a:sym typeface="Montserrat"/>
              </a:rPr>
              <a:t>“Together for a Better Internet”</a:t>
            </a:r>
            <a:r>
              <a:rPr lang="en" sz="1800" i="1" dirty="0">
                <a:solidFill>
                  <a:srgbClr val="FFFFFF"/>
                </a:solidFill>
                <a:latin typeface="Montserrat" pitchFamily="2" charset="77"/>
                <a:ea typeface="Montserrat"/>
                <a:cs typeface="Montserrat"/>
                <a:sym typeface="Montserrat"/>
              </a:rPr>
              <a:t> </a:t>
            </a:r>
            <a:endParaRPr sz="1800" b="0" i="0" u="none" strike="noStrike" cap="none" dirty="0">
              <a:solidFill>
                <a:srgbClr val="FFFFFF"/>
              </a:solidFill>
              <a:latin typeface="Montserrat" pitchFamily="2" charset="77"/>
              <a:ea typeface="Montserrat"/>
              <a:cs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Montserrat" pitchFamily="2" charset="77"/>
              <a:ea typeface="Montserrat"/>
              <a:cs typeface="Montserrat"/>
            </a:endParaRPr>
          </a:p>
          <a:p>
            <a:pPr marL="914400" indent="-342900">
              <a:buClr>
                <a:srgbClr val="FFFFFF"/>
              </a:buClr>
              <a:buSzPts val="1800"/>
              <a:buFont typeface="Montserrat"/>
              <a:buChar char="●"/>
            </a:pPr>
            <a:r>
              <a:rPr lang="en-IE" sz="1800" b="0" i="0" u="none" strike="noStrike" dirty="0">
                <a:solidFill>
                  <a:srgbClr val="FFFFFF"/>
                </a:solidFill>
                <a:effectLst/>
                <a:latin typeface="Montserrat" pitchFamily="2" charset="77"/>
              </a:rPr>
              <a:t>Safer Internet Day began as an EU wide initiative and is now celebrated in over 180 countries worldwide</a:t>
            </a:r>
            <a:endParaRPr lang="en" sz="1800" b="0" i="0" u="none" strike="noStrike" cap="none" dirty="0">
              <a:solidFill>
                <a:srgbClr val="FFFFFF"/>
              </a:solidFill>
              <a:latin typeface="Montserrat" pitchFamily="2" charset="77"/>
              <a:ea typeface="Montserrat Light"/>
              <a:cs typeface="Montserrat Light"/>
            </a:endParaRPr>
          </a:p>
        </p:txBody>
      </p:sp>
      <p:pic>
        <p:nvPicPr>
          <p:cNvPr id="953" name="Google Shape;953;p3" descr="50051923_2178198305577176_3469331361729347584_o.jpg"/>
          <p:cNvPicPr preferRelativeResize="0"/>
          <p:nvPr/>
        </p:nvPicPr>
        <p:blipFill rotWithShape="1">
          <a:blip r:embed="rId4">
            <a:alphaModFix/>
          </a:blip>
          <a:srcRect l="21037" r="9240"/>
          <a:stretch/>
        </p:blipFill>
        <p:spPr>
          <a:xfrm rot="-472466">
            <a:off x="420249" y="2133853"/>
            <a:ext cx="2452118" cy="23446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3AF80-27CE-4BA0-B649-1C54DBB59C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F17C57-F130-CBEE-16CE-938BDD50EF25}"/>
              </a:ext>
            </a:extLst>
          </p:cNvPr>
          <p:cNvSpPr>
            <a:spLocks noGrp="1"/>
          </p:cNvSpPr>
          <p:nvPr>
            <p:ph type="title"/>
          </p:nvPr>
        </p:nvSpPr>
        <p:spPr>
          <a:xfrm>
            <a:off x="2441390" y="320118"/>
            <a:ext cx="6455700" cy="668100"/>
          </a:xfrm>
        </p:spPr>
        <p:txBody>
          <a:bodyPr/>
          <a:lstStyle/>
          <a:p>
            <a:pPr algn="r"/>
            <a:r>
              <a:rPr lang="en-GB" b="0" dirty="0">
                <a:solidFill>
                  <a:srgbClr val="FF0000"/>
                </a:solidFill>
                <a:latin typeface="Montserrat Bold"/>
              </a:rPr>
              <a:t>Tech in Our World</a:t>
            </a:r>
          </a:p>
        </p:txBody>
      </p:sp>
      <p:sp>
        <p:nvSpPr>
          <p:cNvPr id="3" name="Text Placeholder 2">
            <a:extLst>
              <a:ext uri="{FF2B5EF4-FFF2-40B4-BE49-F238E27FC236}">
                <a16:creationId xmlns:a16="http://schemas.microsoft.com/office/drawing/2014/main" id="{5E887637-1646-6177-695E-2D8E1B3F11FE}"/>
              </a:ext>
            </a:extLst>
          </p:cNvPr>
          <p:cNvSpPr>
            <a:spLocks noGrp="1"/>
          </p:cNvSpPr>
          <p:nvPr>
            <p:ph type="body" idx="1"/>
          </p:nvPr>
        </p:nvSpPr>
        <p:spPr>
          <a:xfrm>
            <a:off x="1160054" y="1284452"/>
            <a:ext cx="7263683" cy="3020286"/>
          </a:xfrm>
          <a:solidFill>
            <a:schemeClr val="bg1"/>
          </a:solidFill>
        </p:spPr>
        <p:txBody>
          <a:bodyPr/>
          <a:lstStyle/>
          <a:p>
            <a:pPr marL="88900" indent="0">
              <a:buNone/>
            </a:pPr>
            <a:r>
              <a:rPr lang="en-GB" sz="2000" dirty="0">
                <a:solidFill>
                  <a:srgbClr val="00B0F0"/>
                </a:solidFill>
                <a:latin typeface="Montserrat"/>
              </a:rPr>
              <a:t>On Safer Internet Day you have learned:</a:t>
            </a:r>
            <a:endParaRPr lang="en-US" sz="2000" dirty="0">
              <a:solidFill>
                <a:srgbClr val="00B0F0"/>
              </a:solidFill>
              <a:latin typeface="Montserrat"/>
            </a:endParaRPr>
          </a:p>
          <a:p>
            <a:pPr marL="88900" indent="0">
              <a:buNone/>
            </a:pPr>
            <a:endParaRPr lang="en-GB" sz="2000" dirty="0">
              <a:solidFill>
                <a:srgbClr val="00B0F0"/>
              </a:solidFill>
              <a:latin typeface="Montserrat"/>
            </a:endParaRPr>
          </a:p>
          <a:p>
            <a:pPr marL="431800" indent="-342900"/>
            <a:r>
              <a:rPr lang="en-GB" sz="2000" dirty="0">
                <a:solidFill>
                  <a:srgbClr val="00B0F0"/>
                </a:solidFill>
                <a:latin typeface="Montserrat"/>
              </a:rPr>
              <a:t>The role of technology plays in your daily life</a:t>
            </a:r>
          </a:p>
          <a:p>
            <a:pPr marL="431800" indent="-342900"/>
            <a:r>
              <a:rPr lang="en-GB" sz="2000" dirty="0">
                <a:solidFill>
                  <a:srgbClr val="00B0F0"/>
                </a:solidFill>
                <a:latin typeface="Montserrat"/>
              </a:rPr>
              <a:t>Some examples of these technology features</a:t>
            </a:r>
          </a:p>
          <a:p>
            <a:pPr marL="431800" indent="-342900"/>
            <a:r>
              <a:rPr lang="en-GB" sz="2000" dirty="0">
                <a:solidFill>
                  <a:srgbClr val="00B0F0"/>
                </a:solidFill>
                <a:latin typeface="Montserrat"/>
              </a:rPr>
              <a:t>Tips to make the most of our time online</a:t>
            </a:r>
          </a:p>
          <a:p>
            <a:pPr marL="88900" indent="0">
              <a:buNone/>
            </a:pPr>
            <a:endParaRPr lang="en-GB" sz="2000" b="1" dirty="0">
              <a:solidFill>
                <a:srgbClr val="FFC000"/>
              </a:solidFill>
              <a:latin typeface="Montserrat"/>
            </a:endParaRPr>
          </a:p>
          <a:p>
            <a:pPr marL="88900" indent="0">
              <a:buNone/>
            </a:pPr>
            <a:endParaRPr lang="en-GB" sz="2000" b="1" dirty="0">
              <a:solidFill>
                <a:srgbClr val="FFC000"/>
              </a:solidFill>
              <a:latin typeface="Montserrat"/>
            </a:endParaRPr>
          </a:p>
          <a:p>
            <a:pPr marL="88900" indent="0">
              <a:buNone/>
            </a:pPr>
            <a:endParaRPr lang="en-GB" dirty="0"/>
          </a:p>
        </p:txBody>
      </p:sp>
      <p:sp>
        <p:nvSpPr>
          <p:cNvPr id="4" name="Slide Number Placeholder 3">
            <a:extLst>
              <a:ext uri="{FF2B5EF4-FFF2-40B4-BE49-F238E27FC236}">
                <a16:creationId xmlns:a16="http://schemas.microsoft.com/office/drawing/2014/main" id="{08F2852A-EA15-826F-E026-9D60F380840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a:t>20</a:t>
            </a:fld>
            <a:endParaRPr lang="en"/>
          </a:p>
        </p:txBody>
      </p:sp>
      <p:pic>
        <p:nvPicPr>
          <p:cNvPr id="6" name="Google Shape;961;p5" descr="A red and yellow logo&#10;&#10;Description automatically generated">
            <a:extLst>
              <a:ext uri="{FF2B5EF4-FFF2-40B4-BE49-F238E27FC236}">
                <a16:creationId xmlns:a16="http://schemas.microsoft.com/office/drawing/2014/main" id="{F0126102-E680-4860-76F9-507AF70A7416}"/>
              </a:ext>
            </a:extLst>
          </p:cNvPr>
          <p:cNvPicPr preferRelativeResize="0"/>
          <p:nvPr/>
        </p:nvPicPr>
        <p:blipFill rotWithShape="1">
          <a:blip r:embed="rId3">
            <a:alphaModFix/>
          </a:blip>
          <a:srcRect/>
          <a:stretch/>
        </p:blipFill>
        <p:spPr>
          <a:xfrm>
            <a:off x="239839" y="119787"/>
            <a:ext cx="2420910" cy="535268"/>
          </a:xfrm>
          <a:prstGeom prst="rect">
            <a:avLst/>
          </a:prstGeom>
          <a:noFill/>
          <a:ln>
            <a:noFill/>
          </a:ln>
        </p:spPr>
      </p:pic>
      <p:pic>
        <p:nvPicPr>
          <p:cNvPr id="7" name="Google Shape;942;p2" descr="A cell phone with a globe and text&#10;&#10;Description automatically generated">
            <a:extLst>
              <a:ext uri="{FF2B5EF4-FFF2-40B4-BE49-F238E27FC236}">
                <a16:creationId xmlns:a16="http://schemas.microsoft.com/office/drawing/2014/main" id="{DD96525B-7B7E-A6E9-707B-3805CC7ED6D7}"/>
              </a:ext>
            </a:extLst>
          </p:cNvPr>
          <p:cNvPicPr preferRelativeResize="0"/>
          <p:nvPr/>
        </p:nvPicPr>
        <p:blipFill rotWithShape="1">
          <a:blip r:embed="rId4">
            <a:alphaModFix/>
          </a:blip>
          <a:srcRect/>
          <a:stretch/>
        </p:blipFill>
        <p:spPr>
          <a:xfrm>
            <a:off x="2791555" y="-653370"/>
            <a:ext cx="3219878" cy="2621792"/>
          </a:xfrm>
          <a:prstGeom prst="rect">
            <a:avLst/>
          </a:prstGeom>
          <a:noFill/>
          <a:ln>
            <a:noFill/>
          </a:ln>
        </p:spPr>
      </p:pic>
      <p:pic>
        <p:nvPicPr>
          <p:cNvPr id="12" name="Google Shape;945;p2" descr="A black background with blue text&#10;&#10;Description automatically generated">
            <a:extLst>
              <a:ext uri="{FF2B5EF4-FFF2-40B4-BE49-F238E27FC236}">
                <a16:creationId xmlns:a16="http://schemas.microsoft.com/office/drawing/2014/main" id="{0B0C98C1-3B04-5CA6-85EA-DD29D7E06D7A}"/>
              </a:ext>
            </a:extLst>
          </p:cNvPr>
          <p:cNvPicPr preferRelativeResize="0"/>
          <p:nvPr/>
        </p:nvPicPr>
        <p:blipFill>
          <a:blip r:embed="rId5">
            <a:alphaModFix/>
          </a:blip>
          <a:stretch>
            <a:fillRect/>
          </a:stretch>
        </p:blipFill>
        <p:spPr>
          <a:xfrm>
            <a:off x="375357" y="4461169"/>
            <a:ext cx="1569179" cy="544826"/>
          </a:xfrm>
          <a:prstGeom prst="rect">
            <a:avLst/>
          </a:prstGeom>
          <a:noFill/>
          <a:ln>
            <a:noFill/>
          </a:ln>
        </p:spPr>
      </p:pic>
      <p:pic>
        <p:nvPicPr>
          <p:cNvPr id="14" name="Picture 13" descr="Blue text on a black background&#10;&#10;Description automatically generated">
            <a:extLst>
              <a:ext uri="{FF2B5EF4-FFF2-40B4-BE49-F238E27FC236}">
                <a16:creationId xmlns:a16="http://schemas.microsoft.com/office/drawing/2014/main" id="{11EF6D6E-3941-E693-D061-2266EFD5BC3E}"/>
              </a:ext>
            </a:extLst>
          </p:cNvPr>
          <p:cNvPicPr>
            <a:picLocks noChangeAspect="1"/>
          </p:cNvPicPr>
          <p:nvPr/>
        </p:nvPicPr>
        <p:blipFill>
          <a:blip r:embed="rId6"/>
          <a:stretch>
            <a:fillRect/>
          </a:stretch>
        </p:blipFill>
        <p:spPr>
          <a:xfrm>
            <a:off x="2153092" y="4561919"/>
            <a:ext cx="1772637" cy="388226"/>
          </a:xfrm>
          <a:prstGeom prst="rect">
            <a:avLst/>
          </a:prstGeom>
        </p:spPr>
      </p:pic>
    </p:spTree>
    <p:extLst>
      <p:ext uri="{BB962C8B-B14F-4D97-AF65-F5344CB8AC3E}">
        <p14:creationId xmlns:p14="http://schemas.microsoft.com/office/powerpoint/2010/main" val="939000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14"/>
        <p:cNvGrpSpPr/>
        <p:nvPr/>
      </p:nvGrpSpPr>
      <p:grpSpPr>
        <a:xfrm>
          <a:off x="0" y="0"/>
          <a:ext cx="0" cy="0"/>
          <a:chOff x="0" y="0"/>
          <a:chExt cx="0" cy="0"/>
        </a:xfrm>
      </p:grpSpPr>
      <p:sp>
        <p:nvSpPr>
          <p:cNvPr id="1215" name="Google Shape;1215;p1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21</a:t>
            </a:fld>
            <a:endParaRPr/>
          </a:p>
        </p:txBody>
      </p:sp>
      <p:sp>
        <p:nvSpPr>
          <p:cNvPr id="1216" name="Google Shape;1216;p13"/>
          <p:cNvSpPr txBox="1"/>
          <p:nvPr/>
        </p:nvSpPr>
        <p:spPr>
          <a:xfrm>
            <a:off x="175620" y="1467030"/>
            <a:ext cx="4392051" cy="2023312"/>
          </a:xfrm>
          <a:prstGeom prst="rect">
            <a:avLst/>
          </a:prstGeom>
          <a:noFill/>
          <a:ln>
            <a:noFill/>
          </a:ln>
        </p:spPr>
        <p:txBody>
          <a:bodyPr spcFirstLastPara="1" wrap="square" lIns="91425" tIns="91425" rIns="91425" bIns="91425" anchor="t" anchorCtr="0">
            <a:noAutofit/>
          </a:bodyPr>
          <a:lstStyle/>
          <a:p>
            <a:pPr algn="ctr">
              <a:lnSpc>
                <a:spcPct val="115000"/>
              </a:lnSpc>
              <a:buSzPts val="1600"/>
            </a:pPr>
            <a:r>
              <a:rPr lang="en" sz="1800" i="0" u="none" strike="noStrike" cap="none" dirty="0" err="1">
                <a:solidFill>
                  <a:srgbClr val="00B0F0"/>
                </a:solidFill>
                <a:latin typeface="Montserrat"/>
                <a:ea typeface="Montserrat"/>
                <a:cs typeface="Montserrat"/>
                <a:sym typeface="Montserrat"/>
              </a:rPr>
              <a:t>Webwise</a:t>
            </a:r>
            <a:r>
              <a:rPr lang="en" sz="1800" i="0" u="none" strike="noStrike" cap="none" dirty="0">
                <a:solidFill>
                  <a:srgbClr val="00B0F0"/>
                </a:solidFill>
                <a:latin typeface="Montserrat"/>
                <a:ea typeface="Montserrat"/>
                <a:cs typeface="Montserrat"/>
                <a:sym typeface="Montserrat"/>
              </a:rPr>
              <a:t> love seeing all your photos from your online safety campaigns and Safer Internet Day activities.</a:t>
            </a:r>
            <a:r>
              <a:rPr lang="en" sz="1800" dirty="0">
                <a:solidFill>
                  <a:srgbClr val="00B0F0"/>
                </a:solidFill>
                <a:latin typeface="Montserrat"/>
                <a:ea typeface="Montserrat"/>
                <a:cs typeface="Montserrat"/>
                <a:sym typeface="Montserrat"/>
              </a:rPr>
              <a:t> </a:t>
            </a:r>
            <a:endParaRPr lang="en-US" sz="1800" i="0" u="none" strike="noStrike" cap="none" dirty="0">
              <a:solidFill>
                <a:srgbClr val="00B0F0"/>
              </a:solidFill>
              <a:latin typeface="Montserrat"/>
              <a:ea typeface="Montserrat"/>
              <a:cs typeface="Montserrat"/>
            </a:endParaRPr>
          </a:p>
          <a:p>
            <a:pPr marL="0" marR="0" lvl="0" indent="0" algn="ctr" rtl="0">
              <a:lnSpc>
                <a:spcPct val="115000"/>
              </a:lnSpc>
              <a:spcBef>
                <a:spcPts val="0"/>
              </a:spcBef>
              <a:spcAft>
                <a:spcPts val="0"/>
              </a:spcAft>
              <a:buClr>
                <a:srgbClr val="000000"/>
              </a:buClr>
              <a:buSzPts val="1600"/>
              <a:buFont typeface="Arial"/>
              <a:buNone/>
            </a:pPr>
            <a:r>
              <a:rPr lang="en" sz="1800" i="0" u="none" strike="noStrike" cap="none" dirty="0">
                <a:solidFill>
                  <a:srgbClr val="00B0F0"/>
                </a:solidFill>
                <a:latin typeface="Montserrat"/>
                <a:ea typeface="Montserrat"/>
                <a:cs typeface="Montserrat"/>
                <a:sym typeface="Montserrat"/>
              </a:rPr>
              <a:t>Send in your photos, videos and posters to </a:t>
            </a:r>
            <a:r>
              <a:rPr lang="en" sz="1800" i="0" u="none" strike="noStrike" cap="none" dirty="0" err="1">
                <a:solidFill>
                  <a:srgbClr val="00B0F0"/>
                </a:solidFill>
                <a:latin typeface="Montserrat"/>
                <a:ea typeface="Montserrat"/>
                <a:cs typeface="Montserrat"/>
                <a:sym typeface="Montserrat"/>
              </a:rPr>
              <a:t>Webwise</a:t>
            </a:r>
            <a:r>
              <a:rPr lang="en" sz="1800" i="0" u="none" strike="noStrike" cap="none" dirty="0">
                <a:solidFill>
                  <a:srgbClr val="00B0F0"/>
                </a:solidFill>
                <a:latin typeface="Montserrat"/>
                <a:ea typeface="Montserrat"/>
                <a:cs typeface="Montserrat"/>
                <a:sym typeface="Montserrat"/>
              </a:rPr>
              <a:t>.</a:t>
            </a:r>
            <a:endParaRPr sz="1800" i="0" u="none" strike="noStrike" cap="none" dirty="0">
              <a:solidFill>
                <a:srgbClr val="00B0F0"/>
              </a:solidFill>
              <a:latin typeface="Montserrat"/>
              <a:ea typeface="Montserrat"/>
              <a:cs typeface="Montserrat"/>
              <a:sym typeface="Montserrat"/>
            </a:endParaRPr>
          </a:p>
        </p:txBody>
      </p:sp>
      <p:sp>
        <p:nvSpPr>
          <p:cNvPr id="1217" name="Google Shape;1217;p13"/>
          <p:cNvSpPr txBox="1"/>
          <p:nvPr/>
        </p:nvSpPr>
        <p:spPr>
          <a:xfrm>
            <a:off x="2174875" y="243448"/>
            <a:ext cx="6722700" cy="708900"/>
          </a:xfrm>
          <a:prstGeom prst="rect">
            <a:avLst/>
          </a:prstGeom>
          <a:noFill/>
          <a:ln>
            <a:noFill/>
          </a:ln>
        </p:spPr>
        <p:txBody>
          <a:bodyPr spcFirstLastPara="1" wrap="square" lIns="91425" tIns="91425" rIns="91425" bIns="91425" anchor="t" anchorCtr="0">
            <a:noAutofit/>
          </a:bodyPr>
          <a:lstStyle/>
          <a:p>
            <a:pPr marL="0" marR="0" lvl="0" indent="0" algn="r" rtl="0">
              <a:lnSpc>
                <a:spcPct val="90000"/>
              </a:lnSpc>
              <a:spcBef>
                <a:spcPts val="0"/>
              </a:spcBef>
              <a:spcAft>
                <a:spcPts val="0"/>
              </a:spcAft>
              <a:buClr>
                <a:schemeClr val="dk1"/>
              </a:buClr>
              <a:buSzPts val="1100"/>
              <a:buFont typeface="Arial"/>
              <a:buNone/>
            </a:pPr>
            <a:r>
              <a:rPr lang="en" sz="2400" b="1" i="0" u="none" strike="noStrike" cap="none" dirty="0">
                <a:solidFill>
                  <a:srgbClr val="FF0000"/>
                </a:solidFill>
                <a:latin typeface="Montserrat Bold"/>
                <a:ea typeface="Montserrat"/>
                <a:cs typeface="Montserrat"/>
                <a:sym typeface="Montserrat"/>
              </a:rPr>
              <a:t>Safer Internet Day Selfie</a:t>
            </a:r>
            <a:endParaRPr lang="en-US" sz="2400" b="0" i="0" u="none" strike="noStrike" cap="none">
              <a:solidFill>
                <a:srgbClr val="FF0000"/>
              </a:solidFill>
              <a:latin typeface="Montserrat Bold"/>
              <a:ea typeface="Montserrat Light"/>
              <a:cs typeface="Montserrat Light"/>
            </a:endParaRPr>
          </a:p>
        </p:txBody>
      </p:sp>
      <p:pic>
        <p:nvPicPr>
          <p:cNvPr id="1218" name="Google Shape;1218;p13"/>
          <p:cNvPicPr preferRelativeResize="0"/>
          <p:nvPr/>
        </p:nvPicPr>
        <p:blipFill rotWithShape="1">
          <a:blip r:embed="rId3">
            <a:alphaModFix/>
          </a:blip>
          <a:srcRect/>
          <a:stretch/>
        </p:blipFill>
        <p:spPr>
          <a:xfrm>
            <a:off x="1369834" y="-245954"/>
            <a:ext cx="2617074" cy="1869911"/>
          </a:xfrm>
          <a:prstGeom prst="rect">
            <a:avLst/>
          </a:prstGeom>
          <a:noFill/>
          <a:ln>
            <a:noFill/>
          </a:ln>
        </p:spPr>
      </p:pic>
      <p:pic>
        <p:nvPicPr>
          <p:cNvPr id="1219" name="Google Shape;1219;p13"/>
          <p:cNvPicPr preferRelativeResize="0"/>
          <p:nvPr/>
        </p:nvPicPr>
        <p:blipFill rotWithShape="1">
          <a:blip r:embed="rId4">
            <a:alphaModFix/>
          </a:blip>
          <a:srcRect/>
          <a:stretch/>
        </p:blipFill>
        <p:spPr>
          <a:xfrm>
            <a:off x="5023417" y="4489514"/>
            <a:ext cx="2355000" cy="520674"/>
          </a:xfrm>
          <a:prstGeom prst="rect">
            <a:avLst/>
          </a:prstGeom>
          <a:noFill/>
          <a:ln>
            <a:noFill/>
          </a:ln>
        </p:spPr>
      </p:pic>
      <p:pic>
        <p:nvPicPr>
          <p:cNvPr id="1220" name="Google Shape;1220;p13"/>
          <p:cNvPicPr preferRelativeResize="0"/>
          <p:nvPr/>
        </p:nvPicPr>
        <p:blipFill rotWithShape="1">
          <a:blip r:embed="rId5">
            <a:alphaModFix/>
          </a:blip>
          <a:srcRect t="13410"/>
          <a:stretch/>
        </p:blipFill>
        <p:spPr>
          <a:xfrm>
            <a:off x="111125" y="0"/>
            <a:ext cx="1778838" cy="1540294"/>
          </a:xfrm>
          <a:prstGeom prst="rect">
            <a:avLst/>
          </a:prstGeom>
          <a:noFill/>
          <a:ln>
            <a:noFill/>
          </a:ln>
        </p:spPr>
      </p:pic>
      <p:pic>
        <p:nvPicPr>
          <p:cNvPr id="4" name="Picture 3" descr="A couple of kids hugging&#10;&#10;Description automatically generated">
            <a:extLst>
              <a:ext uri="{FF2B5EF4-FFF2-40B4-BE49-F238E27FC236}">
                <a16:creationId xmlns:a16="http://schemas.microsoft.com/office/drawing/2014/main" id="{81EB4EE1-7021-6E42-980F-3193C57303EC}"/>
              </a:ext>
            </a:extLst>
          </p:cNvPr>
          <p:cNvPicPr>
            <a:picLocks noChangeAspect="1"/>
          </p:cNvPicPr>
          <p:nvPr/>
        </p:nvPicPr>
        <p:blipFill>
          <a:blip r:embed="rId6"/>
          <a:stretch>
            <a:fillRect/>
          </a:stretch>
        </p:blipFill>
        <p:spPr>
          <a:xfrm>
            <a:off x="4749362" y="1094380"/>
            <a:ext cx="3596509" cy="2402946"/>
          </a:xfrm>
          <a:prstGeom prst="rect">
            <a:avLst/>
          </a:prstGeom>
          <a:ln w="57150">
            <a:solidFill>
              <a:schemeClr val="tx1"/>
            </a:solid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27"/>
        <p:cNvGrpSpPr/>
        <p:nvPr/>
      </p:nvGrpSpPr>
      <p:grpSpPr>
        <a:xfrm>
          <a:off x="0" y="0"/>
          <a:ext cx="0" cy="0"/>
          <a:chOff x="0" y="0"/>
          <a:chExt cx="0" cy="0"/>
        </a:xfrm>
      </p:grpSpPr>
      <p:sp>
        <p:nvSpPr>
          <p:cNvPr id="3328" name="Google Shape;3328;p104"/>
          <p:cNvSpPr txBox="1"/>
          <p:nvPr/>
        </p:nvSpPr>
        <p:spPr>
          <a:xfrm>
            <a:off x="2661303" y="1420652"/>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en-GB" sz="2250" b="1" i="0" u="none" strike="noStrike" cap="none" dirty="0">
                <a:solidFill>
                  <a:srgbClr val="00B0F0"/>
                </a:solidFill>
                <a:latin typeface="Montserrat"/>
                <a:ea typeface="Montserrat"/>
                <a:cs typeface="Montserrat"/>
                <a:sym typeface="Montserrat"/>
              </a:rPr>
              <a:t>THANKS! </a:t>
            </a:r>
            <a:endParaRPr sz="1400" b="0" i="0" u="none" strike="noStrike" cap="none" dirty="0">
              <a:solidFill>
                <a:srgbClr val="000000"/>
              </a:solidFill>
              <a:latin typeface="Arial"/>
              <a:ea typeface="Arial"/>
              <a:cs typeface="Arial"/>
              <a:sym typeface="Arial"/>
            </a:endParaRPr>
          </a:p>
          <a:p>
            <a:pPr algn="ctr">
              <a:spcBef>
                <a:spcPts val="900"/>
              </a:spcBef>
              <a:buSzPts val="2250"/>
            </a:pPr>
            <a:r>
              <a:rPr lang="en-GB" sz="2250" b="1" dirty="0">
                <a:solidFill>
                  <a:schemeClr val="dk1"/>
                </a:solidFill>
                <a:latin typeface="Montserrat"/>
                <a:ea typeface="Montserrat"/>
                <a:cs typeface="Montserrat"/>
                <a:sym typeface="Montserrat"/>
              </a:rPr>
              <a:t>WANT TO FIND OUT MORE?</a:t>
            </a:r>
            <a:endParaRPr lang="en-GB" sz="2250" b="1" dirty="0">
              <a:solidFill>
                <a:schemeClr val="dk1"/>
              </a:solidFill>
              <a:latin typeface="Montserrat"/>
              <a:ea typeface="Montserrat"/>
              <a:cs typeface="Montserrat"/>
            </a:endParaRPr>
          </a:p>
          <a:p>
            <a:pPr algn="ctr">
              <a:spcBef>
                <a:spcPts val="900"/>
              </a:spcBef>
              <a:buSzPts val="2250"/>
            </a:pPr>
            <a:endParaRPr lang="en-GB" sz="2250" b="1" dirty="0">
              <a:solidFill>
                <a:schemeClr val="dk1"/>
              </a:solidFill>
              <a:latin typeface="Montserrat"/>
              <a:ea typeface="Montserrat"/>
              <a:cs typeface="Montserrat"/>
            </a:endParaRPr>
          </a:p>
        </p:txBody>
      </p:sp>
      <p:pic>
        <p:nvPicPr>
          <p:cNvPr id="3329" name="Google Shape;3329;p104"/>
          <p:cNvPicPr preferRelativeResize="0"/>
          <p:nvPr/>
        </p:nvPicPr>
        <p:blipFill rotWithShape="1">
          <a:blip r:embed="rId3">
            <a:alphaModFix/>
          </a:blip>
          <a:srcRect/>
          <a:stretch/>
        </p:blipFill>
        <p:spPr>
          <a:xfrm>
            <a:off x="5345495" y="2488576"/>
            <a:ext cx="3221516" cy="712284"/>
          </a:xfrm>
          <a:prstGeom prst="rect">
            <a:avLst/>
          </a:prstGeom>
          <a:noFill/>
          <a:ln>
            <a:noFill/>
          </a:ln>
        </p:spPr>
      </p:pic>
      <p:pic>
        <p:nvPicPr>
          <p:cNvPr id="3330" name="Google Shape;3330;p104"/>
          <p:cNvPicPr preferRelativeResize="0"/>
          <p:nvPr/>
        </p:nvPicPr>
        <p:blipFill rotWithShape="1">
          <a:blip r:embed="rId4">
            <a:alphaModFix/>
          </a:blip>
          <a:srcRect/>
          <a:stretch/>
        </p:blipFill>
        <p:spPr>
          <a:xfrm>
            <a:off x="1557990" y="3985897"/>
            <a:ext cx="1228199" cy="429899"/>
          </a:xfrm>
          <a:prstGeom prst="rect">
            <a:avLst/>
          </a:prstGeom>
          <a:noFill/>
          <a:ln>
            <a:noFill/>
          </a:ln>
        </p:spPr>
      </p:pic>
      <p:sp>
        <p:nvSpPr>
          <p:cNvPr id="3331" name="Google Shape;3331;p104"/>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3332" name="Google Shape;3332;p104"/>
          <p:cNvSpPr txBox="1"/>
          <p:nvPr/>
        </p:nvSpPr>
        <p:spPr>
          <a:xfrm>
            <a:off x="598266" y="4415796"/>
            <a:ext cx="8444400"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This work is made available under the terms of the Creative Commons Attribution Share Alike 3.0 Licence </a:t>
            </a:r>
            <a:r>
              <a:rPr lang="en-GB" sz="1200" b="0" i="0" u="sng" strike="noStrike" cap="none">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en-GB" sz="1200" b="0" i="0" u="none" strike="noStrike" cap="none">
                <a:solidFill>
                  <a:srgbClr val="000000"/>
                </a:solidFill>
                <a:latin typeface="Arial"/>
                <a:ea typeface="Arial"/>
                <a:cs typeface="Arial"/>
                <a:sym typeface="Arial"/>
              </a:rPr>
              <a:t>. You may use and re-use this material (not including images and logos) free of charge in any format or medium, under the terms of the Creative Commons Attribution Share Alike Licence.</a:t>
            </a:r>
            <a:endParaRPr sz="1400" b="0" i="0" u="none" strike="noStrike" cap="none">
              <a:solidFill>
                <a:srgbClr val="000000"/>
              </a:solidFill>
              <a:latin typeface="Arial"/>
              <a:ea typeface="Arial"/>
              <a:cs typeface="Arial"/>
              <a:sym typeface="Arial"/>
            </a:endParaRPr>
          </a:p>
        </p:txBody>
      </p:sp>
      <p:pic>
        <p:nvPicPr>
          <p:cNvPr id="3336" name="Google Shape;3336;p104"/>
          <p:cNvPicPr preferRelativeResize="0"/>
          <p:nvPr/>
        </p:nvPicPr>
        <p:blipFill rotWithShape="1">
          <a:blip r:embed="rId6">
            <a:alphaModFix/>
          </a:blip>
          <a:srcRect/>
          <a:stretch/>
        </p:blipFill>
        <p:spPr>
          <a:xfrm>
            <a:off x="7741263" y="182232"/>
            <a:ext cx="1183949" cy="432466"/>
          </a:xfrm>
          <a:prstGeom prst="rect">
            <a:avLst/>
          </a:prstGeom>
          <a:noFill/>
          <a:ln>
            <a:noFill/>
          </a:ln>
        </p:spPr>
      </p:pic>
      <p:pic>
        <p:nvPicPr>
          <p:cNvPr id="3" name="Picture 2">
            <a:extLst>
              <a:ext uri="{FF2B5EF4-FFF2-40B4-BE49-F238E27FC236}">
                <a16:creationId xmlns:a16="http://schemas.microsoft.com/office/drawing/2014/main" id="{0B74AE88-9064-6346-93C4-53341FD6FB4E}"/>
              </a:ext>
            </a:extLst>
          </p:cNvPr>
          <p:cNvPicPr>
            <a:picLocks noChangeAspect="1"/>
          </p:cNvPicPr>
          <p:nvPr/>
        </p:nvPicPr>
        <p:blipFill>
          <a:blip r:embed="rId7"/>
          <a:stretch>
            <a:fillRect/>
          </a:stretch>
        </p:blipFill>
        <p:spPr>
          <a:xfrm>
            <a:off x="473932" y="830135"/>
            <a:ext cx="4007353" cy="2667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Blue text on a black background&#10;&#10;Description automatically generated">
            <a:extLst>
              <a:ext uri="{FF2B5EF4-FFF2-40B4-BE49-F238E27FC236}">
                <a16:creationId xmlns:a16="http://schemas.microsoft.com/office/drawing/2014/main" id="{519A3FED-0DE5-2095-914A-212A4D78F470}"/>
              </a:ext>
            </a:extLst>
          </p:cNvPr>
          <p:cNvPicPr>
            <a:picLocks noChangeAspect="1"/>
          </p:cNvPicPr>
          <p:nvPr/>
        </p:nvPicPr>
        <p:blipFill>
          <a:blip r:embed="rId8"/>
          <a:stretch>
            <a:fillRect/>
          </a:stretch>
        </p:blipFill>
        <p:spPr>
          <a:xfrm>
            <a:off x="6149043" y="239439"/>
            <a:ext cx="1431051" cy="31596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9C692-8CAA-C939-40E0-EA114C751E8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F1C762-D316-6119-9041-E1027CFE4EA0}"/>
              </a:ext>
            </a:extLst>
          </p:cNvPr>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3" name="Freeform 3">
            <a:extLst>
              <a:ext uri="{FF2B5EF4-FFF2-40B4-BE49-F238E27FC236}">
                <a16:creationId xmlns:a16="http://schemas.microsoft.com/office/drawing/2014/main" id="{D0D97E1A-B3F3-1FB9-27FC-85EBAA416C53}"/>
              </a:ext>
            </a:extLst>
          </p:cNvPr>
          <p:cNvSpPr/>
          <p:nvPr/>
        </p:nvSpPr>
        <p:spPr>
          <a:xfrm rot="240586">
            <a:off x="-1337225" y="399185"/>
            <a:ext cx="3365890" cy="2057400"/>
          </a:xfrm>
          <a:custGeom>
            <a:avLst/>
            <a:gdLst/>
            <a:ahLst/>
            <a:cxnLst/>
            <a:rect l="l" t="t" r="r" b="b"/>
            <a:pathLst>
              <a:path w="6731779" h="4114800">
                <a:moveTo>
                  <a:pt x="0" y="0"/>
                </a:moveTo>
                <a:lnTo>
                  <a:pt x="6731779" y="0"/>
                </a:lnTo>
                <a:lnTo>
                  <a:pt x="673177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4" name="Freeform 4">
            <a:extLst>
              <a:ext uri="{FF2B5EF4-FFF2-40B4-BE49-F238E27FC236}">
                <a16:creationId xmlns:a16="http://schemas.microsoft.com/office/drawing/2014/main" id="{677D69DD-8F6C-19FF-04D3-6365D48EEC47}"/>
              </a:ext>
            </a:extLst>
          </p:cNvPr>
          <p:cNvSpPr/>
          <p:nvPr/>
        </p:nvSpPr>
        <p:spPr>
          <a:xfrm rot="21383083">
            <a:off x="7143420" y="3186580"/>
            <a:ext cx="2726740" cy="1792832"/>
          </a:xfrm>
          <a:custGeom>
            <a:avLst/>
            <a:gdLst/>
            <a:ahLst/>
            <a:cxnLst/>
            <a:rect l="l" t="t" r="r" b="b"/>
            <a:pathLst>
              <a:path w="5453480" h="3585663">
                <a:moveTo>
                  <a:pt x="0" y="0"/>
                </a:moveTo>
                <a:lnTo>
                  <a:pt x="5453480" y="0"/>
                </a:lnTo>
                <a:lnTo>
                  <a:pt x="5453480" y="3585664"/>
                </a:lnTo>
                <a:lnTo>
                  <a:pt x="0" y="35856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5" name="Freeform 5">
            <a:extLst>
              <a:ext uri="{FF2B5EF4-FFF2-40B4-BE49-F238E27FC236}">
                <a16:creationId xmlns:a16="http://schemas.microsoft.com/office/drawing/2014/main" id="{8E2ACDF1-95F8-DE21-F003-8DBA5BE997F7}"/>
              </a:ext>
            </a:extLst>
          </p:cNvPr>
          <p:cNvSpPr/>
          <p:nvPr/>
        </p:nvSpPr>
        <p:spPr>
          <a:xfrm rot="21280724">
            <a:off x="7525155" y="394024"/>
            <a:ext cx="1252852" cy="1629725"/>
          </a:xfrm>
          <a:custGeom>
            <a:avLst/>
            <a:gdLst/>
            <a:ahLst/>
            <a:cxnLst/>
            <a:rect l="l" t="t" r="r" b="b"/>
            <a:pathLst>
              <a:path w="2505703" h="3259451">
                <a:moveTo>
                  <a:pt x="0" y="0"/>
                </a:moveTo>
                <a:lnTo>
                  <a:pt x="2505703" y="0"/>
                </a:lnTo>
                <a:lnTo>
                  <a:pt x="2505703" y="3259452"/>
                </a:lnTo>
                <a:lnTo>
                  <a:pt x="0" y="32594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6" name="Freeform 6">
            <a:extLst>
              <a:ext uri="{FF2B5EF4-FFF2-40B4-BE49-F238E27FC236}">
                <a16:creationId xmlns:a16="http://schemas.microsoft.com/office/drawing/2014/main" id="{563EAEC4-AF41-8CA7-86B8-D8CD900E629C}"/>
              </a:ext>
            </a:extLst>
          </p:cNvPr>
          <p:cNvSpPr/>
          <p:nvPr/>
        </p:nvSpPr>
        <p:spPr>
          <a:xfrm rot="528754">
            <a:off x="603217" y="3288901"/>
            <a:ext cx="1228079" cy="1254743"/>
          </a:xfrm>
          <a:custGeom>
            <a:avLst/>
            <a:gdLst/>
            <a:ahLst/>
            <a:cxnLst/>
            <a:rect l="l" t="t" r="r" b="b"/>
            <a:pathLst>
              <a:path w="2456159" h="2509485">
                <a:moveTo>
                  <a:pt x="0" y="0"/>
                </a:moveTo>
                <a:lnTo>
                  <a:pt x="2456159" y="0"/>
                </a:lnTo>
                <a:lnTo>
                  <a:pt x="2456159" y="2509485"/>
                </a:lnTo>
                <a:lnTo>
                  <a:pt x="0" y="250948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7" name="Freeform 7">
            <a:extLst>
              <a:ext uri="{FF2B5EF4-FFF2-40B4-BE49-F238E27FC236}">
                <a16:creationId xmlns:a16="http://schemas.microsoft.com/office/drawing/2014/main" id="{DFBA8D2B-9153-818C-926E-37C9350E592D}"/>
              </a:ext>
            </a:extLst>
          </p:cNvPr>
          <p:cNvSpPr/>
          <p:nvPr/>
        </p:nvSpPr>
        <p:spPr>
          <a:xfrm>
            <a:off x="3337716" y="339440"/>
            <a:ext cx="2468568" cy="545806"/>
          </a:xfrm>
          <a:custGeom>
            <a:avLst/>
            <a:gdLst/>
            <a:ahLst/>
            <a:cxnLst/>
            <a:rect l="l" t="t" r="r" b="b"/>
            <a:pathLst>
              <a:path w="4937136" h="1091611">
                <a:moveTo>
                  <a:pt x="0" y="0"/>
                </a:moveTo>
                <a:lnTo>
                  <a:pt x="4937136" y="0"/>
                </a:lnTo>
                <a:lnTo>
                  <a:pt x="4937136" y="1091611"/>
                </a:lnTo>
                <a:lnTo>
                  <a:pt x="0" y="1091611"/>
                </a:lnTo>
                <a:lnTo>
                  <a:pt x="0" y="0"/>
                </a:lnTo>
                <a:close/>
              </a:path>
            </a:pathLst>
          </a:custGeom>
          <a:blipFill>
            <a:blip r:embed="rId12"/>
            <a:stretch>
              <a:fillRect/>
            </a:stretch>
          </a:blip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457223">
              <a:buClrTx/>
            </a:pPr>
            <a:endParaRPr lang="en-US" sz="900" kern="1200">
              <a:solidFill>
                <a:prstClr val="black"/>
              </a:solidFill>
              <a:latin typeface="Calibri"/>
              <a:ea typeface="+mn-ea"/>
              <a:cs typeface="+mn-cs"/>
            </a:endParaRPr>
          </a:p>
        </p:txBody>
      </p:sp>
      <p:sp>
        <p:nvSpPr>
          <p:cNvPr id="9" name="TextBox 9">
            <a:extLst>
              <a:ext uri="{FF2B5EF4-FFF2-40B4-BE49-F238E27FC236}">
                <a16:creationId xmlns:a16="http://schemas.microsoft.com/office/drawing/2014/main" id="{0D57783B-7324-9DAC-AC72-82A354EBAB27}"/>
              </a:ext>
            </a:extLst>
          </p:cNvPr>
          <p:cNvSpPr txBox="1"/>
          <p:nvPr/>
        </p:nvSpPr>
        <p:spPr>
          <a:xfrm>
            <a:off x="1797281" y="1270285"/>
            <a:ext cx="5816949" cy="730160"/>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algn="ctr" defTabSz="457223">
              <a:lnSpc>
                <a:spcPts val="6373"/>
              </a:lnSpc>
            </a:pPr>
            <a:r>
              <a:rPr lang="en-US" sz="3800" b="1" kern="1200" dirty="0">
                <a:solidFill>
                  <a:srgbClr val="243037"/>
                </a:solidFill>
                <a:latin typeface="Montserrat"/>
                <a:ea typeface="+mn-ea"/>
                <a:cs typeface="+mn-cs"/>
              </a:rPr>
              <a:t>SAFER INTERNET DAY</a:t>
            </a:r>
            <a:endParaRPr lang="en-US" sz="3800" b="1">
              <a:latin typeface="Montserrat"/>
              <a:ea typeface="+mn-ea"/>
              <a:cs typeface="+mn-cs"/>
            </a:endParaRPr>
          </a:p>
        </p:txBody>
      </p:sp>
      <p:sp>
        <p:nvSpPr>
          <p:cNvPr id="10" name="TextBox 10">
            <a:extLst>
              <a:ext uri="{FF2B5EF4-FFF2-40B4-BE49-F238E27FC236}">
                <a16:creationId xmlns:a16="http://schemas.microsoft.com/office/drawing/2014/main" id="{174543B5-D77A-6F61-4F91-7AACE66A82B3}"/>
              </a:ext>
            </a:extLst>
          </p:cNvPr>
          <p:cNvSpPr txBox="1"/>
          <p:nvPr/>
        </p:nvSpPr>
        <p:spPr>
          <a:xfrm>
            <a:off x="1618633" y="2118491"/>
            <a:ext cx="6084459" cy="3924151"/>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algn="ctr" defTabSz="457223">
              <a:lnSpc>
                <a:spcPts val="5113"/>
              </a:lnSpc>
              <a:buClrTx/>
            </a:pPr>
            <a:r>
              <a:rPr lang="en-US" sz="3600" b="1" kern="1200" dirty="0">
                <a:solidFill>
                  <a:srgbClr val="E3613D"/>
                </a:solidFill>
                <a:latin typeface="Montserrat"/>
                <a:ea typeface="+mn-ea"/>
                <a:cs typeface="+mn-cs"/>
              </a:rPr>
              <a:t>TECH IN OUR WORLD</a:t>
            </a:r>
          </a:p>
          <a:p>
            <a:pPr algn="ctr" defTabSz="457223">
              <a:lnSpc>
                <a:spcPts val="5113"/>
              </a:lnSpc>
              <a:buClrTx/>
            </a:pPr>
            <a:r>
              <a:rPr lang="en-US" sz="3600" b="1" kern="1200">
                <a:solidFill>
                  <a:srgbClr val="E3613D"/>
                </a:solidFill>
                <a:latin typeface="Montserrat"/>
                <a:ea typeface="+mn-ea"/>
                <a:cs typeface="+mn-cs"/>
              </a:rPr>
              <a:t>Primary</a:t>
            </a:r>
          </a:p>
          <a:p>
            <a:pPr algn="ctr" defTabSz="457223">
              <a:lnSpc>
                <a:spcPts val="5113"/>
              </a:lnSpc>
              <a:buClrTx/>
            </a:pPr>
            <a:r>
              <a:rPr lang="en-US" sz="3600" b="1" kern="1200">
                <a:solidFill>
                  <a:srgbClr val="E3613D"/>
                </a:solidFill>
                <a:latin typeface="Montserrat"/>
                <a:ea typeface="+mn-ea"/>
                <a:cs typeface="+mn-cs"/>
              </a:rPr>
              <a:t>Extension Activities</a:t>
            </a:r>
            <a:endParaRPr lang="en-US" sz="3600" b="1" kern="1200" dirty="0">
              <a:solidFill>
                <a:srgbClr val="E3613D"/>
              </a:solidFill>
              <a:latin typeface="Montserrat"/>
              <a:ea typeface="+mn-ea"/>
              <a:cs typeface="+mn-cs"/>
            </a:endParaRPr>
          </a:p>
          <a:p>
            <a:pPr algn="ctr" defTabSz="457223">
              <a:lnSpc>
                <a:spcPts val="5113"/>
              </a:lnSpc>
              <a:buClrTx/>
            </a:pPr>
            <a:endParaRPr lang="en-US" sz="3600" b="1" kern="1200" dirty="0">
              <a:solidFill>
                <a:srgbClr val="E3613D"/>
              </a:solidFill>
              <a:latin typeface="Montserrat"/>
              <a:ea typeface="+mn-ea"/>
              <a:cs typeface="+mn-cs"/>
            </a:endParaRPr>
          </a:p>
          <a:p>
            <a:pPr algn="ctr" defTabSz="457223">
              <a:lnSpc>
                <a:spcPts val="5113"/>
              </a:lnSpc>
              <a:buClrTx/>
            </a:pPr>
            <a:endParaRPr lang="en-US" sz="3600" b="1" kern="1200" dirty="0">
              <a:solidFill>
                <a:srgbClr val="E3613D"/>
              </a:solidFill>
              <a:latin typeface="Montserrat"/>
              <a:ea typeface="+mn-ea"/>
              <a:cs typeface="+mn-cs"/>
            </a:endParaRPr>
          </a:p>
          <a:p>
            <a:pPr algn="ctr" defTabSz="457223">
              <a:lnSpc>
                <a:spcPts val="5113"/>
              </a:lnSpc>
              <a:buClrTx/>
            </a:pPr>
            <a:endParaRPr lang="en-US" sz="4250" kern="1200" dirty="0">
              <a:solidFill>
                <a:srgbClr val="E3613D"/>
              </a:solidFill>
              <a:latin typeface="Cy Grotesk Key Bold"/>
              <a:ea typeface="+mn-ea"/>
              <a:cs typeface="+mn-cs"/>
            </a:endParaRPr>
          </a:p>
        </p:txBody>
      </p:sp>
      <p:sp>
        <p:nvSpPr>
          <p:cNvPr id="14" name="Google Shape;941;p2">
            <a:extLst>
              <a:ext uri="{FF2B5EF4-FFF2-40B4-BE49-F238E27FC236}">
                <a16:creationId xmlns:a16="http://schemas.microsoft.com/office/drawing/2014/main" id="{A0138982-0F72-68AF-352A-2D81BB29115F}"/>
              </a:ext>
            </a:extLst>
          </p:cNvPr>
          <p:cNvSpPr/>
          <p:nvPr/>
        </p:nvSpPr>
        <p:spPr>
          <a:xfrm>
            <a:off x="2169921" y="4427157"/>
            <a:ext cx="4800229" cy="611240"/>
          </a:xfrm>
          <a:prstGeom prst="rect">
            <a:avLst/>
          </a:prstGeom>
          <a:solidFill>
            <a:srgbClr val="FFFFFF"/>
          </a:solidFill>
          <a:ln>
            <a:noFill/>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12" name="Google Shape;945;p2" descr="A black background with blue text&#10;&#10;Description automatically generated">
            <a:extLst>
              <a:ext uri="{FF2B5EF4-FFF2-40B4-BE49-F238E27FC236}">
                <a16:creationId xmlns:a16="http://schemas.microsoft.com/office/drawing/2014/main" id="{87FB7CBA-FE6D-70CA-567F-893BE1FBC3BB}"/>
              </a:ext>
            </a:extLst>
          </p:cNvPr>
          <p:cNvPicPr preferRelativeResize="0"/>
          <p:nvPr/>
        </p:nvPicPr>
        <p:blipFill>
          <a:blip r:embed="rId13">
            <a:alphaModFix/>
          </a:blip>
          <a:stretch>
            <a:fillRect/>
          </a:stretch>
        </p:blipFill>
        <p:spPr>
          <a:xfrm>
            <a:off x="2344834" y="4469960"/>
            <a:ext cx="1322995" cy="518450"/>
          </a:xfrm>
          <a:prstGeom prst="rect">
            <a:avLst/>
          </a:prstGeom>
          <a:noFill/>
          <a:ln>
            <a:noFill/>
          </a:ln>
        </p:spPr>
      </p:pic>
      <p:pic>
        <p:nvPicPr>
          <p:cNvPr id="16" name="Picture 15" descr="Blue text on a black background&#10;&#10;Description automatically generated">
            <a:extLst>
              <a:ext uri="{FF2B5EF4-FFF2-40B4-BE49-F238E27FC236}">
                <a16:creationId xmlns:a16="http://schemas.microsoft.com/office/drawing/2014/main" id="{D1FF6725-1794-875F-E4C1-AC0FEA7C37B1}"/>
              </a:ext>
            </a:extLst>
          </p:cNvPr>
          <p:cNvPicPr>
            <a:picLocks noChangeAspect="1"/>
          </p:cNvPicPr>
          <p:nvPr/>
        </p:nvPicPr>
        <p:blipFill>
          <a:blip r:embed="rId14"/>
          <a:stretch>
            <a:fillRect/>
          </a:stretch>
        </p:blipFill>
        <p:spPr>
          <a:xfrm>
            <a:off x="3823630" y="4535542"/>
            <a:ext cx="1772637" cy="388226"/>
          </a:xfrm>
          <a:prstGeom prst="rect">
            <a:avLst/>
          </a:prstGeom>
        </p:spPr>
      </p:pic>
      <p:pic>
        <p:nvPicPr>
          <p:cNvPr id="18" name="Google Shape;942;p2" descr="A cell phone with a globe and text&#10;&#10;Description automatically generated">
            <a:extLst>
              <a:ext uri="{FF2B5EF4-FFF2-40B4-BE49-F238E27FC236}">
                <a16:creationId xmlns:a16="http://schemas.microsoft.com/office/drawing/2014/main" id="{4182BA87-9211-3A31-1715-38E773A89461}"/>
              </a:ext>
            </a:extLst>
          </p:cNvPr>
          <p:cNvPicPr preferRelativeResize="0"/>
          <p:nvPr/>
        </p:nvPicPr>
        <p:blipFill rotWithShape="1">
          <a:blip r:embed="rId15">
            <a:alphaModFix/>
          </a:blip>
          <a:srcRect/>
          <a:stretch/>
        </p:blipFill>
        <p:spPr>
          <a:xfrm>
            <a:off x="5438040" y="4199984"/>
            <a:ext cx="1479000" cy="1056762"/>
          </a:xfrm>
          <a:prstGeom prst="rect">
            <a:avLst/>
          </a:prstGeom>
          <a:noFill/>
          <a:ln>
            <a:noFill/>
          </a:ln>
        </p:spPr>
      </p:pic>
    </p:spTree>
    <p:extLst>
      <p:ext uri="{BB962C8B-B14F-4D97-AF65-F5344CB8AC3E}">
        <p14:creationId xmlns:p14="http://schemas.microsoft.com/office/powerpoint/2010/main" val="1838388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F20BD540-EED9-37C7-FD61-B5A3611431DE}"/>
            </a:ext>
          </a:extLst>
        </p:cNvPr>
        <p:cNvGrpSpPr/>
        <p:nvPr/>
      </p:nvGrpSpPr>
      <p:grpSpPr>
        <a:xfrm>
          <a:off x="0" y="0"/>
          <a:ext cx="0" cy="0"/>
          <a:chOff x="0" y="0"/>
          <a:chExt cx="0" cy="0"/>
        </a:xfrm>
      </p:grpSpPr>
      <p:pic>
        <p:nvPicPr>
          <p:cNvPr id="13" name="Picture 12" descr="A black video game controller&#10;&#10;Description automatically generated">
            <a:extLst>
              <a:ext uri="{FF2B5EF4-FFF2-40B4-BE49-F238E27FC236}">
                <a16:creationId xmlns:a16="http://schemas.microsoft.com/office/drawing/2014/main" id="{72F8BF74-3862-D42D-2507-06E59CABC84D}"/>
              </a:ext>
            </a:extLst>
          </p:cNvPr>
          <p:cNvPicPr>
            <a:picLocks noChangeAspect="1"/>
          </p:cNvPicPr>
          <p:nvPr/>
        </p:nvPicPr>
        <p:blipFill>
          <a:blip r:embed="rId3"/>
          <a:stretch>
            <a:fillRect/>
          </a:stretch>
        </p:blipFill>
        <p:spPr>
          <a:xfrm>
            <a:off x="723167" y="3853962"/>
            <a:ext cx="1560635" cy="1172308"/>
          </a:xfrm>
          <a:prstGeom prst="rect">
            <a:avLst/>
          </a:prstGeom>
        </p:spPr>
      </p:pic>
      <p:sp>
        <p:nvSpPr>
          <p:cNvPr id="958" name="Google Shape;958;p5">
            <a:extLst>
              <a:ext uri="{FF2B5EF4-FFF2-40B4-BE49-F238E27FC236}">
                <a16:creationId xmlns:a16="http://schemas.microsoft.com/office/drawing/2014/main" id="{A43B459A-8F9D-07F2-C665-5953AC124B9E}"/>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24</a:t>
            </a:fld>
            <a:endParaRPr/>
          </a:p>
        </p:txBody>
      </p:sp>
      <p:pic>
        <p:nvPicPr>
          <p:cNvPr id="961" name="Google Shape;961;p5">
            <a:extLst>
              <a:ext uri="{FF2B5EF4-FFF2-40B4-BE49-F238E27FC236}">
                <a16:creationId xmlns:a16="http://schemas.microsoft.com/office/drawing/2014/main" id="{4010E31A-4D58-CC0B-2698-41E3904D9B61}"/>
              </a:ext>
            </a:extLst>
          </p:cNvPr>
          <p:cNvPicPr preferRelativeResize="0"/>
          <p:nvPr/>
        </p:nvPicPr>
        <p:blipFill rotWithShape="1">
          <a:blip r:embed="rId4">
            <a:alphaModFix/>
          </a:blip>
          <a:srcRect/>
          <a:stretch/>
        </p:blipFill>
        <p:spPr>
          <a:xfrm>
            <a:off x="249692" y="346416"/>
            <a:ext cx="2420910" cy="535268"/>
          </a:xfrm>
          <a:prstGeom prst="rect">
            <a:avLst/>
          </a:prstGeom>
          <a:noFill/>
          <a:ln>
            <a:noFill/>
          </a:ln>
        </p:spPr>
      </p:pic>
      <p:pic>
        <p:nvPicPr>
          <p:cNvPr id="4" name="Picture 3" descr="A computer screen with musical notes and arrows&#10;&#10;Description automatically generated">
            <a:extLst>
              <a:ext uri="{FF2B5EF4-FFF2-40B4-BE49-F238E27FC236}">
                <a16:creationId xmlns:a16="http://schemas.microsoft.com/office/drawing/2014/main" id="{7F337027-EC73-5B97-B0DE-0AF08FD257D9}"/>
              </a:ext>
            </a:extLst>
          </p:cNvPr>
          <p:cNvPicPr>
            <a:picLocks noChangeAspect="1"/>
          </p:cNvPicPr>
          <p:nvPr/>
        </p:nvPicPr>
        <p:blipFill>
          <a:blip r:embed="rId5"/>
          <a:stretch>
            <a:fillRect/>
          </a:stretch>
        </p:blipFill>
        <p:spPr>
          <a:xfrm>
            <a:off x="48358" y="1119554"/>
            <a:ext cx="2628900" cy="1866900"/>
          </a:xfrm>
          <a:prstGeom prst="rect">
            <a:avLst/>
          </a:prstGeom>
        </p:spPr>
      </p:pic>
      <p:pic>
        <p:nvPicPr>
          <p:cNvPr id="7" name="Picture 6" descr="A drawing of a drum with notes&#10;&#10;Description automatically generated">
            <a:extLst>
              <a:ext uri="{FF2B5EF4-FFF2-40B4-BE49-F238E27FC236}">
                <a16:creationId xmlns:a16="http://schemas.microsoft.com/office/drawing/2014/main" id="{D1C3F89E-2166-CABA-9061-53F5B0087C2C}"/>
              </a:ext>
            </a:extLst>
          </p:cNvPr>
          <p:cNvPicPr>
            <a:picLocks noChangeAspect="1"/>
          </p:cNvPicPr>
          <p:nvPr/>
        </p:nvPicPr>
        <p:blipFill>
          <a:blip r:embed="rId6"/>
          <a:stretch>
            <a:fillRect/>
          </a:stretch>
        </p:blipFill>
        <p:spPr>
          <a:xfrm>
            <a:off x="180244" y="2867025"/>
            <a:ext cx="1327638" cy="1176704"/>
          </a:xfrm>
          <a:prstGeom prst="rect">
            <a:avLst/>
          </a:prstGeom>
        </p:spPr>
      </p:pic>
      <p:pic>
        <p:nvPicPr>
          <p:cNvPr id="3" name="Picture 2" descr="A drawing of a cell phone&#10;&#10;Description automatically generated">
            <a:extLst>
              <a:ext uri="{FF2B5EF4-FFF2-40B4-BE49-F238E27FC236}">
                <a16:creationId xmlns:a16="http://schemas.microsoft.com/office/drawing/2014/main" id="{188A5318-A867-5CCE-68B0-EB332DB340DE}"/>
              </a:ext>
            </a:extLst>
          </p:cNvPr>
          <p:cNvPicPr>
            <a:picLocks noChangeAspect="1"/>
          </p:cNvPicPr>
          <p:nvPr/>
        </p:nvPicPr>
        <p:blipFill>
          <a:blip r:embed="rId7"/>
          <a:stretch>
            <a:fillRect/>
          </a:stretch>
        </p:blipFill>
        <p:spPr>
          <a:xfrm>
            <a:off x="1465384" y="2865560"/>
            <a:ext cx="1588477" cy="1162050"/>
          </a:xfrm>
          <a:prstGeom prst="rect">
            <a:avLst/>
          </a:prstGeom>
        </p:spPr>
      </p:pic>
      <p:sp>
        <p:nvSpPr>
          <p:cNvPr id="2" name="TextBox 1">
            <a:extLst>
              <a:ext uri="{FF2B5EF4-FFF2-40B4-BE49-F238E27FC236}">
                <a16:creationId xmlns:a16="http://schemas.microsoft.com/office/drawing/2014/main" id="{551B8AF5-B9B3-9245-046B-A68326A2BE30}"/>
              </a:ext>
            </a:extLst>
          </p:cNvPr>
          <p:cNvSpPr txBox="1"/>
          <p:nvPr/>
        </p:nvSpPr>
        <p:spPr>
          <a:xfrm>
            <a:off x="5028745" y="172511"/>
            <a:ext cx="364577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 sz="2400" dirty="0">
                <a:solidFill>
                  <a:srgbClr val="FF0000"/>
                </a:solidFill>
                <a:latin typeface="Montserrat"/>
              </a:rPr>
              <a:t>Key Points </a:t>
            </a:r>
            <a:endParaRPr lang="en-GB" sz="2400" dirty="0">
              <a:solidFill>
                <a:srgbClr val="FF0000"/>
              </a:solidFill>
              <a:latin typeface="Montserrat"/>
            </a:endParaRPr>
          </a:p>
          <a:p>
            <a:pPr algn="r"/>
            <a:endParaRPr lang="en-GB" sz="2400" b="1" dirty="0">
              <a:solidFill>
                <a:srgbClr val="00B0F0"/>
              </a:solidFill>
              <a:latin typeface="Montserrat"/>
            </a:endParaRPr>
          </a:p>
        </p:txBody>
      </p:sp>
      <p:sp>
        <p:nvSpPr>
          <p:cNvPr id="8" name="Google Shape;962;p5">
            <a:extLst>
              <a:ext uri="{FF2B5EF4-FFF2-40B4-BE49-F238E27FC236}">
                <a16:creationId xmlns:a16="http://schemas.microsoft.com/office/drawing/2014/main" id="{5EDE7B73-BB2C-907C-8AFC-0325FD12C440}"/>
              </a:ext>
            </a:extLst>
          </p:cNvPr>
          <p:cNvSpPr/>
          <p:nvPr/>
        </p:nvSpPr>
        <p:spPr>
          <a:xfrm>
            <a:off x="3057417" y="1056536"/>
            <a:ext cx="5769530" cy="3770832"/>
          </a:xfrm>
          <a:prstGeom prst="rect">
            <a:avLst/>
          </a:prstGeom>
          <a:solidFill>
            <a:schemeClr val="bg1"/>
          </a:solidFill>
          <a:ln>
            <a:noFill/>
          </a:ln>
        </p:spPr>
        <p:txBody>
          <a:bodyPr spcFirstLastPara="1" wrap="square" lIns="91425" tIns="45700" rIns="91425" bIns="45700" anchor="t" anchorCtr="0">
            <a:spAutoFit/>
          </a:bodyPr>
          <a:lstStyle/>
          <a:p>
            <a:r>
              <a:rPr lang="en" sz="2000" dirty="0">
                <a:solidFill>
                  <a:srgbClr val="00B0F0"/>
                </a:solidFill>
                <a:latin typeface="Calibri"/>
              </a:rPr>
              <a:t>Technology includes lots of brilliant smart devices that allow you to use the internet to do lots of things. </a:t>
            </a:r>
          </a:p>
          <a:p>
            <a:endParaRPr lang="en" sz="2000" dirty="0">
              <a:solidFill>
                <a:srgbClr val="00B0F0"/>
              </a:solidFill>
              <a:latin typeface="Calibri"/>
            </a:endParaRPr>
          </a:p>
          <a:p>
            <a:r>
              <a:rPr lang="en" sz="2000" dirty="0">
                <a:solidFill>
                  <a:srgbClr val="00B0F0"/>
                </a:solidFill>
                <a:latin typeface="Calibri"/>
              </a:rPr>
              <a:t>Technology companies design apps, games, social media in a way to persuade you to stay using it for longer. </a:t>
            </a:r>
          </a:p>
          <a:p>
            <a:endParaRPr lang="en" sz="2000" dirty="0">
              <a:solidFill>
                <a:srgbClr val="00B0F0"/>
              </a:solidFill>
              <a:latin typeface="Calibri"/>
            </a:endParaRPr>
          </a:p>
          <a:p>
            <a:r>
              <a:rPr lang="en" sz="2000" dirty="0">
                <a:solidFill>
                  <a:srgbClr val="00B0F0"/>
                </a:solidFill>
                <a:latin typeface="Calibri"/>
              </a:rPr>
              <a:t>Examples of this include features like autoplay, pop ups, streaks, loot boxes and notifications.</a:t>
            </a:r>
          </a:p>
          <a:p>
            <a:endParaRPr lang="en" sz="2000" dirty="0">
              <a:solidFill>
                <a:srgbClr val="00B0F0"/>
              </a:solidFill>
              <a:latin typeface="Calibri"/>
            </a:endParaRPr>
          </a:p>
          <a:p>
            <a:r>
              <a:rPr lang="en" sz="2000" dirty="0">
                <a:solidFill>
                  <a:srgbClr val="00B0F0"/>
                </a:solidFill>
                <a:latin typeface="Calibri"/>
              </a:rPr>
              <a:t>A healthy balance is important when it comes to time online.</a:t>
            </a:r>
          </a:p>
        </p:txBody>
      </p:sp>
    </p:spTree>
    <p:extLst>
      <p:ext uri="{BB962C8B-B14F-4D97-AF65-F5344CB8AC3E}">
        <p14:creationId xmlns:p14="http://schemas.microsoft.com/office/powerpoint/2010/main" val="1314444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B9F617C3-A0B6-2989-4467-30CCEA59E1F5}"/>
            </a:ext>
          </a:extLst>
        </p:cNvPr>
        <p:cNvGrpSpPr/>
        <p:nvPr/>
      </p:nvGrpSpPr>
      <p:grpSpPr>
        <a:xfrm>
          <a:off x="0" y="0"/>
          <a:ext cx="0" cy="0"/>
          <a:chOff x="0" y="0"/>
          <a:chExt cx="0" cy="0"/>
        </a:xfrm>
      </p:grpSpPr>
      <p:pic>
        <p:nvPicPr>
          <p:cNvPr id="18" name="Picture 17" descr="A cartoon of a tablet&#10;&#10;Description automatically generated">
            <a:extLst>
              <a:ext uri="{FF2B5EF4-FFF2-40B4-BE49-F238E27FC236}">
                <a16:creationId xmlns:a16="http://schemas.microsoft.com/office/drawing/2014/main" id="{FEDB437F-D769-7625-3182-3396CE9B3BCF}"/>
              </a:ext>
            </a:extLst>
          </p:cNvPr>
          <p:cNvPicPr>
            <a:picLocks noChangeAspect="1"/>
          </p:cNvPicPr>
          <p:nvPr/>
        </p:nvPicPr>
        <p:blipFill>
          <a:blip r:embed="rId3"/>
          <a:stretch>
            <a:fillRect/>
          </a:stretch>
        </p:blipFill>
        <p:spPr>
          <a:xfrm>
            <a:off x="7175255" y="2935164"/>
            <a:ext cx="1932843" cy="1726223"/>
          </a:xfrm>
          <a:prstGeom prst="rect">
            <a:avLst/>
          </a:prstGeom>
        </p:spPr>
      </p:pic>
      <p:pic>
        <p:nvPicPr>
          <p:cNvPr id="13" name="Picture 12" descr="A black video game controller&#10;&#10;Description automatically generated">
            <a:extLst>
              <a:ext uri="{FF2B5EF4-FFF2-40B4-BE49-F238E27FC236}">
                <a16:creationId xmlns:a16="http://schemas.microsoft.com/office/drawing/2014/main" id="{DF7C1645-41E1-F042-1339-EB46AE81EF83}"/>
              </a:ext>
            </a:extLst>
          </p:cNvPr>
          <p:cNvPicPr>
            <a:picLocks noChangeAspect="1"/>
          </p:cNvPicPr>
          <p:nvPr/>
        </p:nvPicPr>
        <p:blipFill>
          <a:blip r:embed="rId4"/>
          <a:stretch>
            <a:fillRect/>
          </a:stretch>
        </p:blipFill>
        <p:spPr>
          <a:xfrm>
            <a:off x="248382" y="3853962"/>
            <a:ext cx="1560635" cy="1172308"/>
          </a:xfrm>
          <a:prstGeom prst="rect">
            <a:avLst/>
          </a:prstGeom>
        </p:spPr>
      </p:pic>
      <p:sp>
        <p:nvSpPr>
          <p:cNvPr id="958" name="Google Shape;958;p5">
            <a:extLst>
              <a:ext uri="{FF2B5EF4-FFF2-40B4-BE49-F238E27FC236}">
                <a16:creationId xmlns:a16="http://schemas.microsoft.com/office/drawing/2014/main" id="{CC261DE5-504D-85B1-063E-4E758FEB1503}"/>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25</a:t>
            </a:fld>
            <a:endParaRPr/>
          </a:p>
        </p:txBody>
      </p:sp>
      <p:pic>
        <p:nvPicPr>
          <p:cNvPr id="961" name="Google Shape;961;p5">
            <a:extLst>
              <a:ext uri="{FF2B5EF4-FFF2-40B4-BE49-F238E27FC236}">
                <a16:creationId xmlns:a16="http://schemas.microsoft.com/office/drawing/2014/main" id="{E816034E-8F06-AB60-D66A-2EAE74667075}"/>
              </a:ext>
            </a:extLst>
          </p:cNvPr>
          <p:cNvPicPr preferRelativeResize="0"/>
          <p:nvPr/>
        </p:nvPicPr>
        <p:blipFill rotWithShape="1">
          <a:blip r:embed="rId5">
            <a:alphaModFix/>
          </a:blip>
          <a:srcRect/>
          <a:stretch/>
        </p:blipFill>
        <p:spPr>
          <a:xfrm>
            <a:off x="249692" y="346416"/>
            <a:ext cx="2420910" cy="535268"/>
          </a:xfrm>
          <a:prstGeom prst="rect">
            <a:avLst/>
          </a:prstGeom>
          <a:noFill/>
          <a:ln>
            <a:noFill/>
          </a:ln>
        </p:spPr>
      </p:pic>
      <p:pic>
        <p:nvPicPr>
          <p:cNvPr id="4" name="Picture 3" descr="A computer screen with musical notes and arrows&#10;&#10;Description automatically generated">
            <a:extLst>
              <a:ext uri="{FF2B5EF4-FFF2-40B4-BE49-F238E27FC236}">
                <a16:creationId xmlns:a16="http://schemas.microsoft.com/office/drawing/2014/main" id="{6AB32D58-5948-C46B-788F-9E0165C9C440}"/>
              </a:ext>
            </a:extLst>
          </p:cNvPr>
          <p:cNvPicPr>
            <a:picLocks noChangeAspect="1"/>
          </p:cNvPicPr>
          <p:nvPr/>
        </p:nvPicPr>
        <p:blipFill>
          <a:blip r:embed="rId6"/>
          <a:stretch>
            <a:fillRect/>
          </a:stretch>
        </p:blipFill>
        <p:spPr>
          <a:xfrm>
            <a:off x="-4396" y="1216269"/>
            <a:ext cx="2628900" cy="1866900"/>
          </a:xfrm>
          <a:prstGeom prst="rect">
            <a:avLst/>
          </a:prstGeom>
        </p:spPr>
      </p:pic>
      <p:pic>
        <p:nvPicPr>
          <p:cNvPr id="6" name="Picture 5">
            <a:extLst>
              <a:ext uri="{FF2B5EF4-FFF2-40B4-BE49-F238E27FC236}">
                <a16:creationId xmlns:a16="http://schemas.microsoft.com/office/drawing/2014/main" id="{2A2ACD15-2CDB-108E-1C5A-0EB5F2EAD8B6}"/>
              </a:ext>
            </a:extLst>
          </p:cNvPr>
          <p:cNvPicPr>
            <a:picLocks noChangeAspect="1"/>
          </p:cNvPicPr>
          <p:nvPr/>
        </p:nvPicPr>
        <p:blipFill>
          <a:blip r:embed="rId7"/>
          <a:stretch>
            <a:fillRect/>
          </a:stretch>
        </p:blipFill>
        <p:spPr>
          <a:xfrm>
            <a:off x="4138979" y="3218718"/>
            <a:ext cx="1208943" cy="1730620"/>
          </a:xfrm>
          <a:prstGeom prst="rect">
            <a:avLst/>
          </a:prstGeom>
        </p:spPr>
      </p:pic>
      <p:pic>
        <p:nvPicPr>
          <p:cNvPr id="7" name="Picture 6" descr="A drawing of a drum with notes&#10;&#10;Description automatically generated">
            <a:extLst>
              <a:ext uri="{FF2B5EF4-FFF2-40B4-BE49-F238E27FC236}">
                <a16:creationId xmlns:a16="http://schemas.microsoft.com/office/drawing/2014/main" id="{D2613C9C-D8A0-0549-0B37-170EB311E08D}"/>
              </a:ext>
            </a:extLst>
          </p:cNvPr>
          <p:cNvPicPr>
            <a:picLocks noChangeAspect="1"/>
          </p:cNvPicPr>
          <p:nvPr/>
        </p:nvPicPr>
        <p:blipFill>
          <a:blip r:embed="rId8"/>
          <a:stretch>
            <a:fillRect/>
          </a:stretch>
        </p:blipFill>
        <p:spPr>
          <a:xfrm>
            <a:off x="2677259" y="3711087"/>
            <a:ext cx="1327638" cy="1176704"/>
          </a:xfrm>
          <a:prstGeom prst="rect">
            <a:avLst/>
          </a:prstGeom>
        </p:spPr>
      </p:pic>
      <p:pic>
        <p:nvPicPr>
          <p:cNvPr id="3" name="Picture 2" descr="A drawing of a cell phone&#10;&#10;Description automatically generated">
            <a:extLst>
              <a:ext uri="{FF2B5EF4-FFF2-40B4-BE49-F238E27FC236}">
                <a16:creationId xmlns:a16="http://schemas.microsoft.com/office/drawing/2014/main" id="{C48338D8-9D2B-D3A8-D033-39B398883F1F}"/>
              </a:ext>
            </a:extLst>
          </p:cNvPr>
          <p:cNvPicPr>
            <a:picLocks noChangeAspect="1"/>
          </p:cNvPicPr>
          <p:nvPr/>
        </p:nvPicPr>
        <p:blipFill>
          <a:blip r:embed="rId9"/>
          <a:stretch>
            <a:fillRect/>
          </a:stretch>
        </p:blipFill>
        <p:spPr>
          <a:xfrm>
            <a:off x="1025769" y="2935898"/>
            <a:ext cx="1588477" cy="1162050"/>
          </a:xfrm>
          <a:prstGeom prst="rect">
            <a:avLst/>
          </a:prstGeom>
        </p:spPr>
      </p:pic>
      <p:sp>
        <p:nvSpPr>
          <p:cNvPr id="2" name="TextBox 1">
            <a:extLst>
              <a:ext uri="{FF2B5EF4-FFF2-40B4-BE49-F238E27FC236}">
                <a16:creationId xmlns:a16="http://schemas.microsoft.com/office/drawing/2014/main" id="{392586C9-E820-8BF8-8A00-D769D3A5E329}"/>
              </a:ext>
            </a:extLst>
          </p:cNvPr>
          <p:cNvSpPr txBox="1"/>
          <p:nvPr/>
        </p:nvSpPr>
        <p:spPr>
          <a:xfrm>
            <a:off x="4975991" y="295603"/>
            <a:ext cx="36457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GB" sz="2400" dirty="0">
                <a:solidFill>
                  <a:srgbClr val="FF0000"/>
                </a:solidFill>
                <a:latin typeface="Montserrat"/>
              </a:rPr>
              <a:t>Let's consider...</a:t>
            </a:r>
          </a:p>
        </p:txBody>
      </p:sp>
      <p:sp>
        <p:nvSpPr>
          <p:cNvPr id="8" name="Google Shape;962;p5">
            <a:extLst>
              <a:ext uri="{FF2B5EF4-FFF2-40B4-BE49-F238E27FC236}">
                <a16:creationId xmlns:a16="http://schemas.microsoft.com/office/drawing/2014/main" id="{8B8476F8-7541-4AE1-73DD-C948F625F855}"/>
              </a:ext>
            </a:extLst>
          </p:cNvPr>
          <p:cNvSpPr/>
          <p:nvPr/>
        </p:nvSpPr>
        <p:spPr>
          <a:xfrm>
            <a:off x="2545868" y="1218435"/>
            <a:ext cx="6084410" cy="1960518"/>
          </a:xfrm>
          <a:prstGeom prst="rect">
            <a:avLst/>
          </a:prstGeom>
          <a:noFill/>
          <a:ln>
            <a:noFill/>
          </a:ln>
        </p:spPr>
        <p:txBody>
          <a:bodyPr spcFirstLastPara="1" wrap="square" lIns="91425" tIns="45700" rIns="91425" bIns="45700" anchor="t" anchorCtr="0">
            <a:spAutoFit/>
          </a:bodyPr>
          <a:lstStyle/>
          <a:p>
            <a:pPr algn="ctr"/>
            <a:r>
              <a:rPr lang="en" sz="2000" dirty="0">
                <a:solidFill>
                  <a:srgbClr val="00B0F0"/>
                </a:solidFill>
                <a:latin typeface="Montserrat"/>
              </a:rPr>
              <a:t>A lot of the technology we use nowadays is called "smart" but why is that?</a:t>
            </a:r>
            <a:endParaRPr lang="en-US" sz="2000" dirty="0">
              <a:solidFill>
                <a:srgbClr val="00B0F0"/>
              </a:solidFill>
              <a:latin typeface="Montserrat"/>
            </a:endParaRPr>
          </a:p>
          <a:p>
            <a:pPr algn="ctr"/>
            <a:endParaRPr lang="en" sz="2000" dirty="0">
              <a:solidFill>
                <a:srgbClr val="00B0F0"/>
              </a:solidFill>
              <a:latin typeface="Montserrat"/>
            </a:endParaRPr>
          </a:p>
          <a:p>
            <a:pPr algn="ctr"/>
            <a:r>
              <a:rPr lang="en" sz="2000" dirty="0">
                <a:solidFill>
                  <a:srgbClr val="00B0F0"/>
                </a:solidFill>
                <a:latin typeface="Montserrat"/>
              </a:rPr>
              <a:t>They are called 'smart' because they work using something called Artificial Intelligence or A.I. </a:t>
            </a:r>
            <a:endParaRPr lang="en-US" sz="2000" dirty="0">
              <a:solidFill>
                <a:srgbClr val="00B0F0"/>
              </a:solidFill>
              <a:latin typeface="Montserrat"/>
            </a:endParaRPr>
          </a:p>
        </p:txBody>
      </p:sp>
      <p:pic>
        <p:nvPicPr>
          <p:cNvPr id="15" name="Picture 14" descr="A computer with a mouse cursor&#10;&#10;Description automatically generated">
            <a:extLst>
              <a:ext uri="{FF2B5EF4-FFF2-40B4-BE49-F238E27FC236}">
                <a16:creationId xmlns:a16="http://schemas.microsoft.com/office/drawing/2014/main" id="{929A5FB2-04CA-B39F-CABE-10001199F517}"/>
              </a:ext>
            </a:extLst>
          </p:cNvPr>
          <p:cNvPicPr>
            <a:picLocks noChangeAspect="1"/>
          </p:cNvPicPr>
          <p:nvPr/>
        </p:nvPicPr>
        <p:blipFill>
          <a:blip r:embed="rId10"/>
          <a:stretch>
            <a:fillRect/>
          </a:stretch>
        </p:blipFill>
        <p:spPr>
          <a:xfrm>
            <a:off x="5443904" y="3461971"/>
            <a:ext cx="1878624" cy="1428750"/>
          </a:xfrm>
          <a:prstGeom prst="rect">
            <a:avLst/>
          </a:prstGeom>
        </p:spPr>
      </p:pic>
    </p:spTree>
    <p:extLst>
      <p:ext uri="{BB962C8B-B14F-4D97-AF65-F5344CB8AC3E}">
        <p14:creationId xmlns:p14="http://schemas.microsoft.com/office/powerpoint/2010/main" val="22690391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26</a:t>
            </a:fld>
            <a:endParaRPr/>
          </a:p>
        </p:txBody>
      </p:sp>
      <p:pic>
        <p:nvPicPr>
          <p:cNvPr id="961" name="Google Shape;961;p5"/>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p:cNvSpPr/>
          <p:nvPr/>
        </p:nvSpPr>
        <p:spPr>
          <a:xfrm>
            <a:off x="3284904" y="500481"/>
            <a:ext cx="5409646" cy="3893333"/>
          </a:xfrm>
          <a:prstGeom prst="rect">
            <a:avLst/>
          </a:prstGeom>
          <a:solidFill>
            <a:schemeClr val="bg1"/>
          </a:solidFill>
          <a:ln>
            <a:noFill/>
          </a:ln>
        </p:spPr>
        <p:txBody>
          <a:bodyPr spcFirstLastPara="1" wrap="square" lIns="91425" tIns="45700" rIns="91425" bIns="45700" anchor="t" anchorCtr="0">
            <a:spAutoFit/>
          </a:bodyPr>
          <a:lstStyle/>
          <a:p>
            <a:r>
              <a:rPr lang="en" sz="2400" b="1" dirty="0">
                <a:solidFill>
                  <a:srgbClr val="FF0000"/>
                </a:solidFill>
                <a:latin typeface="Montserrat"/>
              </a:rPr>
              <a:t>What is Artificial intelligence (A.I.)?</a:t>
            </a:r>
            <a:endParaRPr lang="en-US" sz="2400" dirty="0">
              <a:solidFill>
                <a:srgbClr val="FF0000"/>
              </a:solidFill>
              <a:latin typeface="Montserrat"/>
            </a:endParaRPr>
          </a:p>
          <a:p>
            <a:endParaRPr lang="en" sz="2100" dirty="0">
              <a:solidFill>
                <a:srgbClr val="FFA400"/>
              </a:solidFill>
              <a:latin typeface="Montserrat"/>
            </a:endParaRPr>
          </a:p>
          <a:p>
            <a:r>
              <a:rPr lang="en" sz="2000" dirty="0">
                <a:solidFill>
                  <a:srgbClr val="00B0F0"/>
                </a:solidFill>
                <a:latin typeface="Montserrat"/>
              </a:rPr>
              <a:t>A.I. is when technology is able to gather information and put it together to perform a task in a human like way like make recommendations or solve problems.</a:t>
            </a:r>
          </a:p>
          <a:p>
            <a:endParaRPr lang="en" sz="2000" dirty="0">
              <a:solidFill>
                <a:srgbClr val="00B0F0"/>
              </a:solidFill>
              <a:latin typeface="Montserrat"/>
            </a:endParaRPr>
          </a:p>
          <a:p>
            <a:r>
              <a:rPr lang="en" sz="2000" dirty="0">
                <a:solidFill>
                  <a:srgbClr val="00B0F0"/>
                </a:solidFill>
                <a:latin typeface="Montserrat"/>
              </a:rPr>
              <a:t>Watch this video to find out more: </a:t>
            </a:r>
            <a:r>
              <a:rPr lang="en" sz="1800" dirty="0">
                <a:solidFill>
                  <a:srgbClr val="FFA400"/>
                </a:solidFill>
                <a:latin typeface="Montserrat"/>
                <a:hlinkClick r:id="rId4"/>
              </a:rPr>
              <a:t>https://www.youtube.com/watch?v=kQPC4_DsJ8I&amp;t=17s</a:t>
            </a:r>
            <a:r>
              <a:rPr lang="en" sz="1800" dirty="0">
                <a:solidFill>
                  <a:srgbClr val="FFA400"/>
                </a:solidFill>
                <a:latin typeface="Montserrat"/>
              </a:rPr>
              <a:t> </a:t>
            </a:r>
          </a:p>
        </p:txBody>
      </p:sp>
      <p:pic>
        <p:nvPicPr>
          <p:cNvPr id="2" name="Picture 1" descr="A computer with a cartoon robot on the screen&#10;&#10;Description automatically generated">
            <a:extLst>
              <a:ext uri="{FF2B5EF4-FFF2-40B4-BE49-F238E27FC236}">
                <a16:creationId xmlns:a16="http://schemas.microsoft.com/office/drawing/2014/main" id="{FAA33263-2580-C856-F2FC-66D18790F5F5}"/>
              </a:ext>
            </a:extLst>
          </p:cNvPr>
          <p:cNvPicPr>
            <a:picLocks noChangeAspect="1"/>
          </p:cNvPicPr>
          <p:nvPr/>
        </p:nvPicPr>
        <p:blipFill>
          <a:blip r:embed="rId5"/>
          <a:stretch>
            <a:fillRect/>
          </a:stretch>
        </p:blipFill>
        <p:spPr>
          <a:xfrm>
            <a:off x="-4396" y="1169377"/>
            <a:ext cx="3086100" cy="3086100"/>
          </a:xfrm>
          <a:prstGeom prst="rect">
            <a:avLst/>
          </a:prstGeom>
        </p:spPr>
      </p:pic>
    </p:spTree>
    <p:extLst>
      <p:ext uri="{BB962C8B-B14F-4D97-AF65-F5344CB8AC3E}">
        <p14:creationId xmlns:p14="http://schemas.microsoft.com/office/powerpoint/2010/main" val="4118483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89C0F34E-ED4A-DB06-73FB-F2742336837F}"/>
            </a:ext>
          </a:extLst>
        </p:cNvPr>
        <p:cNvGrpSpPr/>
        <p:nvPr/>
      </p:nvGrpSpPr>
      <p:grpSpPr>
        <a:xfrm>
          <a:off x="0" y="0"/>
          <a:ext cx="0" cy="0"/>
          <a:chOff x="0" y="0"/>
          <a:chExt cx="0" cy="0"/>
        </a:xfrm>
      </p:grpSpPr>
      <p:sp>
        <p:nvSpPr>
          <p:cNvPr id="958" name="Google Shape;958;p5">
            <a:extLst>
              <a:ext uri="{FF2B5EF4-FFF2-40B4-BE49-F238E27FC236}">
                <a16:creationId xmlns:a16="http://schemas.microsoft.com/office/drawing/2014/main" id="{7B80F99F-25A8-1347-84B6-E948CFDD2759}"/>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27</a:t>
            </a:fld>
            <a:endParaRPr/>
          </a:p>
        </p:txBody>
      </p:sp>
      <p:pic>
        <p:nvPicPr>
          <p:cNvPr id="961" name="Google Shape;961;p5">
            <a:extLst>
              <a:ext uri="{FF2B5EF4-FFF2-40B4-BE49-F238E27FC236}">
                <a16:creationId xmlns:a16="http://schemas.microsoft.com/office/drawing/2014/main" id="{168A5988-40F9-125E-8632-8FF9A01B2D51}"/>
              </a:ext>
            </a:extLst>
          </p:cNvPr>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a:extLst>
              <a:ext uri="{FF2B5EF4-FFF2-40B4-BE49-F238E27FC236}">
                <a16:creationId xmlns:a16="http://schemas.microsoft.com/office/drawing/2014/main" id="{5E51CC5C-EC7F-77CD-6030-8A7387C831D7}"/>
              </a:ext>
            </a:extLst>
          </p:cNvPr>
          <p:cNvSpPr/>
          <p:nvPr/>
        </p:nvSpPr>
        <p:spPr>
          <a:xfrm>
            <a:off x="3235031" y="513623"/>
            <a:ext cx="5678803" cy="3370113"/>
          </a:xfrm>
          <a:prstGeom prst="rect">
            <a:avLst/>
          </a:prstGeom>
          <a:solidFill>
            <a:schemeClr val="bg1"/>
          </a:solidFill>
          <a:ln>
            <a:noFill/>
          </a:ln>
        </p:spPr>
        <p:txBody>
          <a:bodyPr spcFirstLastPara="1" wrap="square" lIns="91425" tIns="45700" rIns="91425" bIns="45700" anchor="t" anchorCtr="0">
            <a:spAutoFit/>
          </a:bodyPr>
          <a:lstStyle/>
          <a:p>
            <a:r>
              <a:rPr lang="en" sz="2400" b="1" dirty="0">
                <a:solidFill>
                  <a:srgbClr val="FF0000"/>
                </a:solidFill>
                <a:latin typeface="Montserrat Bold"/>
              </a:rPr>
              <a:t>Examples of Artificial Intelligence include:</a:t>
            </a:r>
            <a:endParaRPr lang="en-US" sz="2400" b="1" dirty="0">
              <a:solidFill>
                <a:srgbClr val="FF0000"/>
              </a:solidFill>
              <a:latin typeface="Montserrat Bold"/>
            </a:endParaRPr>
          </a:p>
          <a:p>
            <a:endParaRPr lang="en" sz="2000" b="1" dirty="0">
              <a:solidFill>
                <a:srgbClr val="FFA400"/>
              </a:solidFill>
              <a:latin typeface="Montserrat"/>
            </a:endParaRPr>
          </a:p>
          <a:p>
            <a:pPr marL="342900" indent="-342900">
              <a:buChar char="•"/>
            </a:pPr>
            <a:r>
              <a:rPr lang="en" sz="2000" dirty="0">
                <a:solidFill>
                  <a:srgbClr val="00B0F0"/>
                </a:solidFill>
                <a:latin typeface="Montserrat"/>
              </a:rPr>
              <a:t>Digital assistants like Alex or Siri</a:t>
            </a:r>
          </a:p>
          <a:p>
            <a:pPr marL="342900" indent="-342900">
              <a:buChar char="•"/>
            </a:pPr>
            <a:r>
              <a:rPr lang="en" sz="2000" dirty="0">
                <a:solidFill>
                  <a:srgbClr val="00B0F0"/>
                </a:solidFill>
                <a:latin typeface="Montserrat"/>
              </a:rPr>
              <a:t>Autoplay</a:t>
            </a:r>
          </a:p>
          <a:p>
            <a:pPr marL="342900" indent="-342900">
              <a:buChar char="•"/>
            </a:pPr>
            <a:r>
              <a:rPr lang="en" sz="2000" dirty="0">
                <a:solidFill>
                  <a:srgbClr val="00B0F0"/>
                </a:solidFill>
                <a:latin typeface="Montserrat"/>
              </a:rPr>
              <a:t>TV Show/Movie Recommendations</a:t>
            </a:r>
          </a:p>
          <a:p>
            <a:endParaRPr lang="en" sz="2000" b="1" dirty="0">
              <a:solidFill>
                <a:srgbClr val="00B0F0"/>
              </a:solidFill>
              <a:latin typeface="Montserrat"/>
            </a:endParaRPr>
          </a:p>
          <a:p>
            <a:r>
              <a:rPr lang="en" sz="2200" dirty="0">
                <a:solidFill>
                  <a:srgbClr val="00B0F0"/>
                </a:solidFill>
                <a:latin typeface="Montserrat"/>
              </a:rPr>
              <a:t>Can you think of any other examples of artificial intelligence?</a:t>
            </a:r>
            <a:endParaRPr lang="en" sz="2200" dirty="0">
              <a:latin typeface="Montserrat"/>
            </a:endParaRPr>
          </a:p>
          <a:p>
            <a:endParaRPr lang="en" sz="2100" b="1" dirty="0">
              <a:solidFill>
                <a:srgbClr val="FFA400"/>
              </a:solidFill>
              <a:latin typeface="Montserrat"/>
            </a:endParaRPr>
          </a:p>
        </p:txBody>
      </p:sp>
      <p:pic>
        <p:nvPicPr>
          <p:cNvPr id="2" name="Picture 1" descr="A computer with a cartoon robot on the screen&#10;&#10;Description automatically generated">
            <a:extLst>
              <a:ext uri="{FF2B5EF4-FFF2-40B4-BE49-F238E27FC236}">
                <a16:creationId xmlns:a16="http://schemas.microsoft.com/office/drawing/2014/main" id="{D387AD49-117B-2896-4B1C-B3E17302A7C4}"/>
              </a:ext>
            </a:extLst>
          </p:cNvPr>
          <p:cNvPicPr>
            <a:picLocks noChangeAspect="1"/>
          </p:cNvPicPr>
          <p:nvPr/>
        </p:nvPicPr>
        <p:blipFill>
          <a:blip r:embed="rId4"/>
          <a:stretch>
            <a:fillRect/>
          </a:stretch>
        </p:blipFill>
        <p:spPr>
          <a:xfrm>
            <a:off x="-4396" y="1169377"/>
            <a:ext cx="3086100" cy="3086100"/>
          </a:xfrm>
          <a:prstGeom prst="rect">
            <a:avLst/>
          </a:prstGeom>
        </p:spPr>
      </p:pic>
    </p:spTree>
    <p:extLst>
      <p:ext uri="{BB962C8B-B14F-4D97-AF65-F5344CB8AC3E}">
        <p14:creationId xmlns:p14="http://schemas.microsoft.com/office/powerpoint/2010/main" val="111409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B2BD3D32-EE08-9289-8E50-27D81E6E1E9E}"/>
            </a:ext>
          </a:extLst>
        </p:cNvPr>
        <p:cNvGrpSpPr/>
        <p:nvPr/>
      </p:nvGrpSpPr>
      <p:grpSpPr>
        <a:xfrm>
          <a:off x="0" y="0"/>
          <a:ext cx="0" cy="0"/>
          <a:chOff x="0" y="0"/>
          <a:chExt cx="0" cy="0"/>
        </a:xfrm>
      </p:grpSpPr>
      <p:sp>
        <p:nvSpPr>
          <p:cNvPr id="958" name="Google Shape;958;p5">
            <a:extLst>
              <a:ext uri="{FF2B5EF4-FFF2-40B4-BE49-F238E27FC236}">
                <a16:creationId xmlns:a16="http://schemas.microsoft.com/office/drawing/2014/main" id="{8707718E-E046-76AB-2572-6ACAC52001D6}"/>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28</a:t>
            </a:fld>
            <a:endParaRPr/>
          </a:p>
        </p:txBody>
      </p:sp>
      <p:pic>
        <p:nvPicPr>
          <p:cNvPr id="961" name="Google Shape;961;p5">
            <a:extLst>
              <a:ext uri="{FF2B5EF4-FFF2-40B4-BE49-F238E27FC236}">
                <a16:creationId xmlns:a16="http://schemas.microsoft.com/office/drawing/2014/main" id="{2BE81D90-981B-0DB3-5F89-EB357339C3AE}"/>
              </a:ext>
            </a:extLst>
          </p:cNvPr>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a:extLst>
              <a:ext uri="{FF2B5EF4-FFF2-40B4-BE49-F238E27FC236}">
                <a16:creationId xmlns:a16="http://schemas.microsoft.com/office/drawing/2014/main" id="{8AD4E47E-E88C-AE10-CED5-CB2828B05B58}"/>
              </a:ext>
            </a:extLst>
          </p:cNvPr>
          <p:cNvSpPr/>
          <p:nvPr/>
        </p:nvSpPr>
        <p:spPr>
          <a:xfrm>
            <a:off x="3418342" y="1581142"/>
            <a:ext cx="5420011" cy="1523454"/>
          </a:xfrm>
          <a:prstGeom prst="rect">
            <a:avLst/>
          </a:prstGeom>
          <a:solidFill>
            <a:schemeClr val="bg1"/>
          </a:solidFill>
          <a:ln>
            <a:noFill/>
          </a:ln>
        </p:spPr>
        <p:txBody>
          <a:bodyPr spcFirstLastPara="1" wrap="square" lIns="91425" tIns="45700" rIns="91425" bIns="45700" anchor="t" anchorCtr="0">
            <a:spAutoFit/>
          </a:bodyPr>
          <a:lstStyle/>
          <a:p>
            <a:pPr algn="ctr"/>
            <a:r>
              <a:rPr lang="en" sz="2400" dirty="0">
                <a:solidFill>
                  <a:srgbClr val="00B0F0"/>
                </a:solidFill>
                <a:latin typeface="Montserrat"/>
              </a:rPr>
              <a:t>What do you think is one advantage and one disadvantage of A.I.?</a:t>
            </a:r>
            <a:endParaRPr lang="en-US" sz="2400" dirty="0">
              <a:solidFill>
                <a:srgbClr val="00B0F0"/>
              </a:solidFill>
              <a:latin typeface="Montserrat"/>
            </a:endParaRPr>
          </a:p>
          <a:p>
            <a:endParaRPr lang="en" sz="2100" b="1" dirty="0">
              <a:solidFill>
                <a:srgbClr val="FFA400"/>
              </a:solidFill>
              <a:latin typeface="Montserrat"/>
            </a:endParaRPr>
          </a:p>
        </p:txBody>
      </p:sp>
      <p:pic>
        <p:nvPicPr>
          <p:cNvPr id="2" name="Picture 1" descr="A computer with a cartoon robot on the screen&#10;&#10;Description automatically generated">
            <a:extLst>
              <a:ext uri="{FF2B5EF4-FFF2-40B4-BE49-F238E27FC236}">
                <a16:creationId xmlns:a16="http://schemas.microsoft.com/office/drawing/2014/main" id="{481EF11C-02C8-4A79-20F0-BC792A5BA614}"/>
              </a:ext>
            </a:extLst>
          </p:cNvPr>
          <p:cNvPicPr>
            <a:picLocks noChangeAspect="1"/>
          </p:cNvPicPr>
          <p:nvPr/>
        </p:nvPicPr>
        <p:blipFill>
          <a:blip r:embed="rId4"/>
          <a:stretch>
            <a:fillRect/>
          </a:stretch>
        </p:blipFill>
        <p:spPr>
          <a:xfrm>
            <a:off x="-4396" y="1169377"/>
            <a:ext cx="3086100" cy="3086100"/>
          </a:xfrm>
          <a:prstGeom prst="rect">
            <a:avLst/>
          </a:prstGeom>
        </p:spPr>
      </p:pic>
    </p:spTree>
    <p:extLst>
      <p:ext uri="{BB962C8B-B14F-4D97-AF65-F5344CB8AC3E}">
        <p14:creationId xmlns:p14="http://schemas.microsoft.com/office/powerpoint/2010/main" val="3167338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F77BFF50-61FF-8A30-4A45-2134AA6E1292}"/>
            </a:ext>
          </a:extLst>
        </p:cNvPr>
        <p:cNvGrpSpPr/>
        <p:nvPr/>
      </p:nvGrpSpPr>
      <p:grpSpPr>
        <a:xfrm>
          <a:off x="0" y="0"/>
          <a:ext cx="0" cy="0"/>
          <a:chOff x="0" y="0"/>
          <a:chExt cx="0" cy="0"/>
        </a:xfrm>
      </p:grpSpPr>
      <p:sp>
        <p:nvSpPr>
          <p:cNvPr id="958" name="Google Shape;958;p5">
            <a:extLst>
              <a:ext uri="{FF2B5EF4-FFF2-40B4-BE49-F238E27FC236}">
                <a16:creationId xmlns:a16="http://schemas.microsoft.com/office/drawing/2014/main" id="{0BCA98D1-FC56-B556-3800-18F87C730231}"/>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29</a:t>
            </a:fld>
            <a:endParaRPr/>
          </a:p>
        </p:txBody>
      </p:sp>
      <p:pic>
        <p:nvPicPr>
          <p:cNvPr id="961" name="Google Shape;961;p5">
            <a:extLst>
              <a:ext uri="{FF2B5EF4-FFF2-40B4-BE49-F238E27FC236}">
                <a16:creationId xmlns:a16="http://schemas.microsoft.com/office/drawing/2014/main" id="{1BA93CEC-7237-AD00-07A6-5E2092904BE3}"/>
              </a:ext>
            </a:extLst>
          </p:cNvPr>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a:extLst>
              <a:ext uri="{FF2B5EF4-FFF2-40B4-BE49-F238E27FC236}">
                <a16:creationId xmlns:a16="http://schemas.microsoft.com/office/drawing/2014/main" id="{1C05050D-0DDD-459B-44D2-230A3D56DF9D}"/>
              </a:ext>
            </a:extLst>
          </p:cNvPr>
          <p:cNvSpPr/>
          <p:nvPr/>
        </p:nvSpPr>
        <p:spPr>
          <a:xfrm>
            <a:off x="3322811" y="199905"/>
            <a:ext cx="5818982" cy="3970277"/>
          </a:xfrm>
          <a:prstGeom prst="rect">
            <a:avLst/>
          </a:prstGeom>
          <a:solidFill>
            <a:schemeClr val="bg1"/>
          </a:solidFill>
          <a:ln>
            <a:noFill/>
          </a:ln>
        </p:spPr>
        <p:txBody>
          <a:bodyPr spcFirstLastPara="1" wrap="square" lIns="91425" tIns="45700" rIns="91425" bIns="45700" anchor="t" anchorCtr="0">
            <a:spAutoFit/>
          </a:bodyPr>
          <a:lstStyle/>
          <a:p>
            <a:r>
              <a:rPr lang="en" sz="2400" b="1" dirty="0">
                <a:solidFill>
                  <a:srgbClr val="FF0000"/>
                </a:solidFill>
                <a:latin typeface="Montserrat"/>
              </a:rPr>
              <a:t>Create your own A.I. digital assistant.</a:t>
            </a:r>
          </a:p>
          <a:p>
            <a:endParaRPr lang="en" sz="2400" b="1" dirty="0">
              <a:solidFill>
                <a:srgbClr val="FFA400"/>
              </a:solidFill>
              <a:latin typeface="Montserrat"/>
            </a:endParaRPr>
          </a:p>
          <a:p>
            <a:pPr marL="342900" indent="-342900">
              <a:buChar char="•"/>
            </a:pPr>
            <a:r>
              <a:rPr lang="en" sz="2000" dirty="0">
                <a:solidFill>
                  <a:srgbClr val="00B0F0"/>
                </a:solidFill>
                <a:latin typeface="Montserrat"/>
              </a:rPr>
              <a:t>Draw what they would look like.</a:t>
            </a:r>
          </a:p>
          <a:p>
            <a:endParaRPr lang="en" sz="2000" dirty="0">
              <a:solidFill>
                <a:srgbClr val="00B0F0"/>
              </a:solidFill>
              <a:latin typeface="Montserrat"/>
            </a:endParaRPr>
          </a:p>
          <a:p>
            <a:pPr marL="342900" indent="-342900">
              <a:buChar char="•"/>
            </a:pPr>
            <a:r>
              <a:rPr lang="en" sz="2000" dirty="0">
                <a:solidFill>
                  <a:srgbClr val="00B0F0"/>
                </a:solidFill>
                <a:latin typeface="Montserrat"/>
              </a:rPr>
              <a:t>Give your A.I. digital assistant a name.</a:t>
            </a:r>
          </a:p>
          <a:p>
            <a:endParaRPr lang="en" sz="2000" dirty="0">
              <a:solidFill>
                <a:srgbClr val="00B0F0"/>
              </a:solidFill>
              <a:latin typeface="Montserrat"/>
            </a:endParaRPr>
          </a:p>
          <a:p>
            <a:pPr marL="342900" indent="-342900">
              <a:buChar char="•"/>
            </a:pPr>
            <a:r>
              <a:rPr lang="en" sz="2000" dirty="0">
                <a:solidFill>
                  <a:srgbClr val="00B0F0"/>
                </a:solidFill>
                <a:latin typeface="Montserrat"/>
              </a:rPr>
              <a:t>Describe what tasks you would like them to be able to do to help you? </a:t>
            </a:r>
          </a:p>
          <a:p>
            <a:endParaRPr lang="en" sz="2000" dirty="0">
              <a:solidFill>
                <a:srgbClr val="00B0F0"/>
              </a:solidFill>
              <a:latin typeface="Montserrat"/>
            </a:endParaRPr>
          </a:p>
          <a:p>
            <a:pPr marL="342900" indent="-342900">
              <a:buChar char="•"/>
            </a:pPr>
            <a:r>
              <a:rPr lang="en" sz="2000" dirty="0">
                <a:solidFill>
                  <a:srgbClr val="00B0F0"/>
                </a:solidFill>
                <a:latin typeface="Montserrat"/>
              </a:rPr>
              <a:t>How would they help you in your daily life?</a:t>
            </a:r>
            <a:endParaRPr lang="en" sz="2000" dirty="0">
              <a:solidFill>
                <a:srgbClr val="00B0F0"/>
              </a:solidFill>
            </a:endParaRPr>
          </a:p>
        </p:txBody>
      </p:sp>
      <p:pic>
        <p:nvPicPr>
          <p:cNvPr id="2" name="Picture 1" descr="A computer with a cartoon robot on the screen&#10;&#10;Description automatically generated">
            <a:extLst>
              <a:ext uri="{FF2B5EF4-FFF2-40B4-BE49-F238E27FC236}">
                <a16:creationId xmlns:a16="http://schemas.microsoft.com/office/drawing/2014/main" id="{522F8637-8EB9-459E-944E-B304E800D300}"/>
              </a:ext>
            </a:extLst>
          </p:cNvPr>
          <p:cNvPicPr>
            <a:picLocks noChangeAspect="1"/>
          </p:cNvPicPr>
          <p:nvPr/>
        </p:nvPicPr>
        <p:blipFill>
          <a:blip r:embed="rId4"/>
          <a:stretch>
            <a:fillRect/>
          </a:stretch>
        </p:blipFill>
        <p:spPr>
          <a:xfrm>
            <a:off x="-4396" y="1169377"/>
            <a:ext cx="3086100" cy="3086100"/>
          </a:xfrm>
          <a:prstGeom prst="rect">
            <a:avLst/>
          </a:prstGeom>
        </p:spPr>
      </p:pic>
    </p:spTree>
    <p:extLst>
      <p:ext uri="{BB962C8B-B14F-4D97-AF65-F5344CB8AC3E}">
        <p14:creationId xmlns:p14="http://schemas.microsoft.com/office/powerpoint/2010/main" val="2091364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10E16-C884-57C8-D1FC-2552085B5A42}"/>
              </a:ext>
            </a:extLst>
          </p:cNvPr>
          <p:cNvSpPr>
            <a:spLocks noGrp="1"/>
          </p:cNvSpPr>
          <p:nvPr>
            <p:ph type="title"/>
          </p:nvPr>
        </p:nvSpPr>
        <p:spPr>
          <a:xfrm>
            <a:off x="2441390" y="320118"/>
            <a:ext cx="6455700" cy="668100"/>
          </a:xfrm>
        </p:spPr>
        <p:txBody>
          <a:bodyPr/>
          <a:lstStyle/>
          <a:p>
            <a:pPr algn="r"/>
            <a:r>
              <a:rPr lang="en-GB" b="0" dirty="0">
                <a:solidFill>
                  <a:srgbClr val="FF0000"/>
                </a:solidFill>
                <a:latin typeface="Montserrat Bold"/>
              </a:rPr>
              <a:t>Tech in Our World</a:t>
            </a:r>
          </a:p>
        </p:txBody>
      </p:sp>
      <p:sp>
        <p:nvSpPr>
          <p:cNvPr id="3" name="Text Placeholder 2">
            <a:extLst>
              <a:ext uri="{FF2B5EF4-FFF2-40B4-BE49-F238E27FC236}">
                <a16:creationId xmlns:a16="http://schemas.microsoft.com/office/drawing/2014/main" id="{AF241ABA-18A2-934D-DC98-BE2CF2474E1D}"/>
              </a:ext>
            </a:extLst>
          </p:cNvPr>
          <p:cNvSpPr>
            <a:spLocks noGrp="1"/>
          </p:cNvSpPr>
          <p:nvPr>
            <p:ph type="body" idx="1"/>
          </p:nvPr>
        </p:nvSpPr>
        <p:spPr>
          <a:xfrm>
            <a:off x="599957" y="1203029"/>
            <a:ext cx="4878906" cy="3040771"/>
          </a:xfrm>
          <a:solidFill>
            <a:schemeClr val="bg1"/>
          </a:solidFill>
        </p:spPr>
        <p:txBody>
          <a:bodyPr/>
          <a:lstStyle/>
          <a:p>
            <a:pPr marL="88900" indent="0">
              <a:buNone/>
            </a:pPr>
            <a:r>
              <a:rPr lang="en-GB" sz="1800" dirty="0">
                <a:solidFill>
                  <a:srgbClr val="00B0F0"/>
                </a:solidFill>
                <a:latin typeface="Montserrat" pitchFamily="2" charset="77"/>
              </a:rPr>
              <a:t>On Safer Internet Day let's take time to:</a:t>
            </a:r>
            <a:endParaRPr lang="en-US" sz="1800" dirty="0">
              <a:solidFill>
                <a:srgbClr val="00B0F0"/>
              </a:solidFill>
              <a:latin typeface="Montserrat" pitchFamily="2" charset="77"/>
            </a:endParaRPr>
          </a:p>
          <a:p>
            <a:pPr marL="88900" indent="0">
              <a:buNone/>
            </a:pPr>
            <a:endParaRPr lang="en-GB" sz="1800" dirty="0">
              <a:solidFill>
                <a:srgbClr val="00B0F0"/>
              </a:solidFill>
              <a:latin typeface="Montserrat" pitchFamily="2" charset="77"/>
            </a:endParaRPr>
          </a:p>
          <a:p>
            <a:pPr marL="431800" indent="-342900">
              <a:buFont typeface="Wingdings"/>
              <a:buChar char="Ø"/>
            </a:pPr>
            <a:r>
              <a:rPr lang="en-GB" sz="1800" dirty="0">
                <a:solidFill>
                  <a:srgbClr val="00B0F0"/>
                </a:solidFill>
                <a:latin typeface="Montserrat" pitchFamily="2" charset="77"/>
              </a:rPr>
              <a:t>Reflect on the role of technology in our lives.</a:t>
            </a:r>
          </a:p>
          <a:p>
            <a:pPr marL="431800" indent="-342900">
              <a:buFont typeface="Wingdings"/>
              <a:buChar char="Ø"/>
            </a:pPr>
            <a:r>
              <a:rPr lang="en-GB" sz="1800" dirty="0">
                <a:solidFill>
                  <a:srgbClr val="00B0F0"/>
                </a:solidFill>
                <a:latin typeface="Montserrat" pitchFamily="2" charset="77"/>
              </a:rPr>
              <a:t>Understand the key features of these technologies.</a:t>
            </a:r>
          </a:p>
          <a:p>
            <a:pPr marL="431800" indent="-342900">
              <a:buFont typeface="Wingdings"/>
              <a:buChar char="Ø"/>
            </a:pPr>
            <a:r>
              <a:rPr lang="en-GB" sz="1800" dirty="0">
                <a:solidFill>
                  <a:srgbClr val="00B0F0"/>
                </a:solidFill>
                <a:latin typeface="Montserrat" pitchFamily="2" charset="77"/>
              </a:rPr>
              <a:t>Learn how to make the most of our time online.</a:t>
            </a:r>
          </a:p>
          <a:p>
            <a:pPr marL="88900" indent="0">
              <a:buNone/>
            </a:pPr>
            <a:endParaRPr lang="en-GB" sz="2000" b="1" dirty="0">
              <a:solidFill>
                <a:srgbClr val="FFC000"/>
              </a:solidFill>
              <a:latin typeface="Montserrat"/>
            </a:endParaRPr>
          </a:p>
          <a:p>
            <a:pPr marL="88900" indent="0">
              <a:buNone/>
            </a:pPr>
            <a:endParaRPr lang="en-GB" sz="2000" b="1" dirty="0">
              <a:solidFill>
                <a:srgbClr val="FFC000"/>
              </a:solidFill>
              <a:latin typeface="Montserrat"/>
            </a:endParaRPr>
          </a:p>
          <a:p>
            <a:pPr marL="88900" indent="0">
              <a:buNone/>
            </a:pPr>
            <a:endParaRPr lang="en-GB" dirty="0"/>
          </a:p>
        </p:txBody>
      </p:sp>
      <p:sp>
        <p:nvSpPr>
          <p:cNvPr id="4" name="Slide Number Placeholder 3">
            <a:extLst>
              <a:ext uri="{FF2B5EF4-FFF2-40B4-BE49-F238E27FC236}">
                <a16:creationId xmlns:a16="http://schemas.microsoft.com/office/drawing/2014/main" id="{EB79CA81-51F3-9B6B-648A-BDAD6D09B7E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a:t>3</a:t>
            </a:fld>
            <a:endParaRPr lang="en"/>
          </a:p>
        </p:txBody>
      </p:sp>
      <p:pic>
        <p:nvPicPr>
          <p:cNvPr id="6" name="Google Shape;961;p5" descr="A red and yellow logo&#10;&#10;Description automatically generated">
            <a:extLst>
              <a:ext uri="{FF2B5EF4-FFF2-40B4-BE49-F238E27FC236}">
                <a16:creationId xmlns:a16="http://schemas.microsoft.com/office/drawing/2014/main" id="{38EA1B55-4AE0-E91F-C60C-963A3C620DE9}"/>
              </a:ext>
            </a:extLst>
          </p:cNvPr>
          <p:cNvPicPr preferRelativeResize="0"/>
          <p:nvPr/>
        </p:nvPicPr>
        <p:blipFill rotWithShape="1">
          <a:blip r:embed="rId3">
            <a:alphaModFix/>
          </a:blip>
          <a:srcRect/>
          <a:stretch/>
        </p:blipFill>
        <p:spPr>
          <a:xfrm>
            <a:off x="239839" y="319812"/>
            <a:ext cx="2420910" cy="535268"/>
          </a:xfrm>
          <a:prstGeom prst="rect">
            <a:avLst/>
          </a:prstGeom>
          <a:noFill/>
          <a:ln>
            <a:noFill/>
          </a:ln>
        </p:spPr>
      </p:pic>
      <p:pic>
        <p:nvPicPr>
          <p:cNvPr id="12" name="Google Shape;945;p2" descr="A black background with blue text&#10;&#10;Description automatically generated">
            <a:extLst>
              <a:ext uri="{FF2B5EF4-FFF2-40B4-BE49-F238E27FC236}">
                <a16:creationId xmlns:a16="http://schemas.microsoft.com/office/drawing/2014/main" id="{B23FD7B5-97AB-8D3B-82EA-528FDB74F1F7}"/>
              </a:ext>
            </a:extLst>
          </p:cNvPr>
          <p:cNvPicPr preferRelativeResize="0"/>
          <p:nvPr/>
        </p:nvPicPr>
        <p:blipFill>
          <a:blip r:embed="rId4">
            <a:alphaModFix/>
          </a:blip>
          <a:stretch>
            <a:fillRect/>
          </a:stretch>
        </p:blipFill>
        <p:spPr>
          <a:xfrm>
            <a:off x="375357" y="4461169"/>
            <a:ext cx="1569179" cy="544826"/>
          </a:xfrm>
          <a:prstGeom prst="rect">
            <a:avLst/>
          </a:prstGeom>
          <a:noFill/>
          <a:ln>
            <a:noFill/>
          </a:ln>
        </p:spPr>
      </p:pic>
      <p:pic>
        <p:nvPicPr>
          <p:cNvPr id="14" name="Picture 13" descr="Blue text on a black background&#10;&#10;Description automatically generated">
            <a:extLst>
              <a:ext uri="{FF2B5EF4-FFF2-40B4-BE49-F238E27FC236}">
                <a16:creationId xmlns:a16="http://schemas.microsoft.com/office/drawing/2014/main" id="{4DD2ED04-2613-A0C4-FDEB-F0384B9BFC1F}"/>
              </a:ext>
            </a:extLst>
          </p:cNvPr>
          <p:cNvPicPr>
            <a:picLocks noChangeAspect="1"/>
          </p:cNvPicPr>
          <p:nvPr/>
        </p:nvPicPr>
        <p:blipFill>
          <a:blip r:embed="rId5"/>
          <a:stretch>
            <a:fillRect/>
          </a:stretch>
        </p:blipFill>
        <p:spPr>
          <a:xfrm>
            <a:off x="2153092" y="4561919"/>
            <a:ext cx="1772637" cy="388226"/>
          </a:xfrm>
          <a:prstGeom prst="rect">
            <a:avLst/>
          </a:prstGeom>
        </p:spPr>
      </p:pic>
      <p:pic>
        <p:nvPicPr>
          <p:cNvPr id="8" name="Google Shape;953;p3" descr="50051923_2178198305577176_3469331361729347584_o.jpg">
            <a:extLst>
              <a:ext uri="{FF2B5EF4-FFF2-40B4-BE49-F238E27FC236}">
                <a16:creationId xmlns:a16="http://schemas.microsoft.com/office/drawing/2014/main" id="{6494AFD2-90A9-1265-0407-E04D4BC3B713}"/>
              </a:ext>
            </a:extLst>
          </p:cNvPr>
          <p:cNvPicPr preferRelativeResize="0"/>
          <p:nvPr/>
        </p:nvPicPr>
        <p:blipFill rotWithShape="1">
          <a:blip r:embed="rId6">
            <a:alphaModFix/>
          </a:blip>
          <a:srcRect l="21037" r="9240"/>
          <a:stretch/>
        </p:blipFill>
        <p:spPr>
          <a:xfrm rot="21127534">
            <a:off x="5860929" y="1619503"/>
            <a:ext cx="2452118" cy="23446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9" name="Picture 8" descr="A cell phone with a globe and text&#10;&#10;Description automatically generated">
            <a:extLst>
              <a:ext uri="{FF2B5EF4-FFF2-40B4-BE49-F238E27FC236}">
                <a16:creationId xmlns:a16="http://schemas.microsoft.com/office/drawing/2014/main" id="{2C35B962-FD9C-9A33-FCA1-F2B565C53AF5}"/>
              </a:ext>
            </a:extLst>
          </p:cNvPr>
          <p:cNvPicPr>
            <a:picLocks noChangeAspect="1"/>
          </p:cNvPicPr>
          <p:nvPr/>
        </p:nvPicPr>
        <p:blipFill>
          <a:blip r:embed="rId7"/>
          <a:stretch>
            <a:fillRect/>
          </a:stretch>
        </p:blipFill>
        <p:spPr>
          <a:xfrm>
            <a:off x="2922844" y="-131938"/>
            <a:ext cx="2000250" cy="1438275"/>
          </a:xfrm>
          <a:prstGeom prst="rect">
            <a:avLst/>
          </a:prstGeom>
        </p:spPr>
      </p:pic>
    </p:spTree>
    <p:extLst>
      <p:ext uri="{BB962C8B-B14F-4D97-AF65-F5344CB8AC3E}">
        <p14:creationId xmlns:p14="http://schemas.microsoft.com/office/powerpoint/2010/main" val="3163410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D8D9F8F9-162C-4553-8117-6FB13877516E}"/>
            </a:ext>
          </a:extLst>
        </p:cNvPr>
        <p:cNvGrpSpPr/>
        <p:nvPr/>
      </p:nvGrpSpPr>
      <p:grpSpPr>
        <a:xfrm>
          <a:off x="0" y="0"/>
          <a:ext cx="0" cy="0"/>
          <a:chOff x="0" y="0"/>
          <a:chExt cx="0" cy="0"/>
        </a:xfrm>
      </p:grpSpPr>
      <p:sp>
        <p:nvSpPr>
          <p:cNvPr id="958" name="Google Shape;958;p5">
            <a:extLst>
              <a:ext uri="{FF2B5EF4-FFF2-40B4-BE49-F238E27FC236}">
                <a16:creationId xmlns:a16="http://schemas.microsoft.com/office/drawing/2014/main" id="{841FC70C-CF2D-002B-E32B-D98BDB056EDA}"/>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30</a:t>
            </a:fld>
            <a:endParaRPr/>
          </a:p>
        </p:txBody>
      </p:sp>
      <p:pic>
        <p:nvPicPr>
          <p:cNvPr id="961" name="Google Shape;961;p5">
            <a:extLst>
              <a:ext uri="{FF2B5EF4-FFF2-40B4-BE49-F238E27FC236}">
                <a16:creationId xmlns:a16="http://schemas.microsoft.com/office/drawing/2014/main" id="{3F9CAD59-278A-2108-6385-4CF3D121A4CE}"/>
              </a:ext>
            </a:extLst>
          </p:cNvPr>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a:extLst>
              <a:ext uri="{FF2B5EF4-FFF2-40B4-BE49-F238E27FC236}">
                <a16:creationId xmlns:a16="http://schemas.microsoft.com/office/drawing/2014/main" id="{9C3F202C-EDD7-7538-04F9-75DC8E3123AE}"/>
              </a:ext>
            </a:extLst>
          </p:cNvPr>
          <p:cNvSpPr/>
          <p:nvPr/>
        </p:nvSpPr>
        <p:spPr>
          <a:xfrm>
            <a:off x="3322811" y="1167058"/>
            <a:ext cx="5818982" cy="3046948"/>
          </a:xfrm>
          <a:prstGeom prst="rect">
            <a:avLst/>
          </a:prstGeom>
          <a:solidFill>
            <a:schemeClr val="bg1"/>
          </a:solidFill>
          <a:ln>
            <a:noFill/>
          </a:ln>
        </p:spPr>
        <p:txBody>
          <a:bodyPr spcFirstLastPara="1" wrap="square" lIns="91425" tIns="45700" rIns="91425" bIns="45700" anchor="t" anchorCtr="0">
            <a:spAutoFit/>
          </a:bodyPr>
          <a:lstStyle/>
          <a:p>
            <a:r>
              <a:rPr lang="en" sz="2400" b="1" dirty="0">
                <a:solidFill>
                  <a:srgbClr val="FF0000"/>
                </a:solidFill>
                <a:latin typeface="Montserrat"/>
              </a:rPr>
              <a:t>Reflection</a:t>
            </a:r>
          </a:p>
          <a:p>
            <a:r>
              <a:rPr lang="en" sz="2400" dirty="0">
                <a:solidFill>
                  <a:srgbClr val="00B0F0"/>
                </a:solidFill>
                <a:latin typeface="Montserrat" pitchFamily="2" charset="77"/>
              </a:rPr>
              <a:t>The most surprising thing from this lesson was...</a:t>
            </a:r>
            <a:endParaRPr lang="en" dirty="0">
              <a:solidFill>
                <a:srgbClr val="00B0F0"/>
              </a:solidFill>
              <a:latin typeface="Montserrat" pitchFamily="2" charset="77"/>
            </a:endParaRPr>
          </a:p>
          <a:p>
            <a:endParaRPr lang="en" sz="2400" b="1" dirty="0">
              <a:solidFill>
                <a:srgbClr val="FFA400"/>
              </a:solidFill>
              <a:latin typeface="Montserrat"/>
            </a:endParaRPr>
          </a:p>
          <a:p>
            <a:r>
              <a:rPr lang="en" sz="2400" b="1" dirty="0">
                <a:solidFill>
                  <a:srgbClr val="FF0000"/>
                </a:solidFill>
                <a:latin typeface="Montserrat"/>
              </a:rPr>
              <a:t>Action</a:t>
            </a:r>
          </a:p>
          <a:p>
            <a:r>
              <a:rPr lang="en" sz="2400" dirty="0">
                <a:solidFill>
                  <a:srgbClr val="00B0F0"/>
                </a:solidFill>
                <a:latin typeface="Montserrat"/>
              </a:rPr>
              <a:t>One thing I will do now to have a balance of online and offline activity is...</a:t>
            </a:r>
            <a:endParaRPr lang="en" dirty="0">
              <a:solidFill>
                <a:srgbClr val="00B0F0"/>
              </a:solidFill>
            </a:endParaRPr>
          </a:p>
        </p:txBody>
      </p:sp>
      <p:pic>
        <p:nvPicPr>
          <p:cNvPr id="2" name="Picture 1" descr="A computer with a cartoon robot on the screen&#10;&#10;Description automatically generated">
            <a:extLst>
              <a:ext uri="{FF2B5EF4-FFF2-40B4-BE49-F238E27FC236}">
                <a16:creationId xmlns:a16="http://schemas.microsoft.com/office/drawing/2014/main" id="{C34074F9-30EF-5510-230E-773D6561A8F3}"/>
              </a:ext>
            </a:extLst>
          </p:cNvPr>
          <p:cNvPicPr>
            <a:picLocks noChangeAspect="1"/>
          </p:cNvPicPr>
          <p:nvPr/>
        </p:nvPicPr>
        <p:blipFill>
          <a:blip r:embed="rId4"/>
          <a:stretch>
            <a:fillRect/>
          </a:stretch>
        </p:blipFill>
        <p:spPr>
          <a:xfrm>
            <a:off x="-4396" y="1169377"/>
            <a:ext cx="3086100" cy="3086100"/>
          </a:xfrm>
          <a:prstGeom prst="rect">
            <a:avLst/>
          </a:prstGeom>
        </p:spPr>
      </p:pic>
    </p:spTree>
    <p:extLst>
      <p:ext uri="{BB962C8B-B14F-4D97-AF65-F5344CB8AC3E}">
        <p14:creationId xmlns:p14="http://schemas.microsoft.com/office/powerpoint/2010/main" val="3917050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D1328519-1C06-7C1A-5CA9-E1E14EEE9BB5}"/>
            </a:ext>
          </a:extLst>
        </p:cNvPr>
        <p:cNvGrpSpPr/>
        <p:nvPr/>
      </p:nvGrpSpPr>
      <p:grpSpPr>
        <a:xfrm>
          <a:off x="0" y="0"/>
          <a:ext cx="0" cy="0"/>
          <a:chOff x="0" y="0"/>
          <a:chExt cx="0" cy="0"/>
        </a:xfrm>
      </p:grpSpPr>
      <p:pic>
        <p:nvPicPr>
          <p:cNvPr id="18" name="Picture 17" descr="A cartoon of a tablet&#10;&#10;Description automatically generated">
            <a:extLst>
              <a:ext uri="{FF2B5EF4-FFF2-40B4-BE49-F238E27FC236}">
                <a16:creationId xmlns:a16="http://schemas.microsoft.com/office/drawing/2014/main" id="{D24454B7-9213-15F8-3202-A25EBC173DFF}"/>
              </a:ext>
            </a:extLst>
          </p:cNvPr>
          <p:cNvPicPr>
            <a:picLocks noChangeAspect="1"/>
          </p:cNvPicPr>
          <p:nvPr/>
        </p:nvPicPr>
        <p:blipFill>
          <a:blip r:embed="rId3"/>
          <a:stretch>
            <a:fillRect/>
          </a:stretch>
        </p:blipFill>
        <p:spPr>
          <a:xfrm>
            <a:off x="7175255" y="2302118"/>
            <a:ext cx="1932843" cy="1726223"/>
          </a:xfrm>
          <a:prstGeom prst="rect">
            <a:avLst/>
          </a:prstGeom>
        </p:spPr>
      </p:pic>
      <p:pic>
        <p:nvPicPr>
          <p:cNvPr id="13" name="Picture 12" descr="A black video game controller&#10;&#10;Description automatically generated">
            <a:extLst>
              <a:ext uri="{FF2B5EF4-FFF2-40B4-BE49-F238E27FC236}">
                <a16:creationId xmlns:a16="http://schemas.microsoft.com/office/drawing/2014/main" id="{B27E4B71-D66E-8B28-C603-8F677891D9BB}"/>
              </a:ext>
            </a:extLst>
          </p:cNvPr>
          <p:cNvPicPr>
            <a:picLocks noChangeAspect="1"/>
          </p:cNvPicPr>
          <p:nvPr/>
        </p:nvPicPr>
        <p:blipFill>
          <a:blip r:embed="rId4"/>
          <a:stretch>
            <a:fillRect/>
          </a:stretch>
        </p:blipFill>
        <p:spPr>
          <a:xfrm>
            <a:off x="723167" y="3853962"/>
            <a:ext cx="1560635" cy="1172308"/>
          </a:xfrm>
          <a:prstGeom prst="rect">
            <a:avLst/>
          </a:prstGeom>
        </p:spPr>
      </p:pic>
      <p:sp>
        <p:nvSpPr>
          <p:cNvPr id="958" name="Google Shape;958;p5">
            <a:extLst>
              <a:ext uri="{FF2B5EF4-FFF2-40B4-BE49-F238E27FC236}">
                <a16:creationId xmlns:a16="http://schemas.microsoft.com/office/drawing/2014/main" id="{5AA6D689-F85E-F2CB-2857-34D3A665C327}"/>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4</a:t>
            </a:fld>
            <a:endParaRPr/>
          </a:p>
        </p:txBody>
      </p:sp>
      <p:pic>
        <p:nvPicPr>
          <p:cNvPr id="961" name="Google Shape;961;p5">
            <a:extLst>
              <a:ext uri="{FF2B5EF4-FFF2-40B4-BE49-F238E27FC236}">
                <a16:creationId xmlns:a16="http://schemas.microsoft.com/office/drawing/2014/main" id="{73395A00-AD23-FE0F-ECEE-653E5BD4B673}"/>
              </a:ext>
            </a:extLst>
          </p:cNvPr>
          <p:cNvPicPr preferRelativeResize="0"/>
          <p:nvPr/>
        </p:nvPicPr>
        <p:blipFill rotWithShape="1">
          <a:blip r:embed="rId5">
            <a:alphaModFix/>
          </a:blip>
          <a:srcRect/>
          <a:stretch/>
        </p:blipFill>
        <p:spPr>
          <a:xfrm>
            <a:off x="249692" y="346416"/>
            <a:ext cx="2420910" cy="535268"/>
          </a:xfrm>
          <a:prstGeom prst="rect">
            <a:avLst/>
          </a:prstGeom>
          <a:noFill/>
          <a:ln>
            <a:noFill/>
          </a:ln>
        </p:spPr>
      </p:pic>
      <p:pic>
        <p:nvPicPr>
          <p:cNvPr id="4" name="Picture 3" descr="A computer screen with musical notes and arrows&#10;&#10;Description automatically generated">
            <a:extLst>
              <a:ext uri="{FF2B5EF4-FFF2-40B4-BE49-F238E27FC236}">
                <a16:creationId xmlns:a16="http://schemas.microsoft.com/office/drawing/2014/main" id="{3EA4924A-8B48-76B5-5743-596425B47B9A}"/>
              </a:ext>
            </a:extLst>
          </p:cNvPr>
          <p:cNvPicPr>
            <a:picLocks noChangeAspect="1"/>
          </p:cNvPicPr>
          <p:nvPr/>
        </p:nvPicPr>
        <p:blipFill>
          <a:blip r:embed="rId6"/>
          <a:stretch>
            <a:fillRect/>
          </a:stretch>
        </p:blipFill>
        <p:spPr>
          <a:xfrm>
            <a:off x="48358" y="1119554"/>
            <a:ext cx="2628900" cy="1866900"/>
          </a:xfrm>
          <a:prstGeom prst="rect">
            <a:avLst/>
          </a:prstGeom>
        </p:spPr>
      </p:pic>
      <p:pic>
        <p:nvPicPr>
          <p:cNvPr id="6" name="Picture 5">
            <a:extLst>
              <a:ext uri="{FF2B5EF4-FFF2-40B4-BE49-F238E27FC236}">
                <a16:creationId xmlns:a16="http://schemas.microsoft.com/office/drawing/2014/main" id="{5F9E63E2-62A5-609D-088A-BB9E2B690EBE}"/>
              </a:ext>
            </a:extLst>
          </p:cNvPr>
          <p:cNvPicPr>
            <a:picLocks noChangeAspect="1"/>
          </p:cNvPicPr>
          <p:nvPr/>
        </p:nvPicPr>
        <p:blipFill>
          <a:blip r:embed="rId7"/>
          <a:stretch>
            <a:fillRect/>
          </a:stretch>
        </p:blipFill>
        <p:spPr>
          <a:xfrm>
            <a:off x="4314825" y="3157172"/>
            <a:ext cx="1208943" cy="1730620"/>
          </a:xfrm>
          <a:prstGeom prst="rect">
            <a:avLst/>
          </a:prstGeom>
        </p:spPr>
      </p:pic>
      <p:pic>
        <p:nvPicPr>
          <p:cNvPr id="7" name="Picture 6" descr="A drawing of a drum with notes&#10;&#10;Description automatically generated">
            <a:extLst>
              <a:ext uri="{FF2B5EF4-FFF2-40B4-BE49-F238E27FC236}">
                <a16:creationId xmlns:a16="http://schemas.microsoft.com/office/drawing/2014/main" id="{37DC943E-89A6-CEFB-4906-63354AD70907}"/>
              </a:ext>
            </a:extLst>
          </p:cNvPr>
          <p:cNvPicPr>
            <a:picLocks noChangeAspect="1"/>
          </p:cNvPicPr>
          <p:nvPr/>
        </p:nvPicPr>
        <p:blipFill>
          <a:blip r:embed="rId8"/>
          <a:stretch>
            <a:fillRect/>
          </a:stretch>
        </p:blipFill>
        <p:spPr>
          <a:xfrm>
            <a:off x="3046536" y="3711087"/>
            <a:ext cx="1327638" cy="1176704"/>
          </a:xfrm>
          <a:prstGeom prst="rect">
            <a:avLst/>
          </a:prstGeom>
        </p:spPr>
      </p:pic>
      <p:pic>
        <p:nvPicPr>
          <p:cNvPr id="3" name="Picture 2" descr="A drawing of a cell phone&#10;&#10;Description automatically generated">
            <a:extLst>
              <a:ext uri="{FF2B5EF4-FFF2-40B4-BE49-F238E27FC236}">
                <a16:creationId xmlns:a16="http://schemas.microsoft.com/office/drawing/2014/main" id="{512ABA35-19C9-0A5F-C7C4-1F5BEC96C259}"/>
              </a:ext>
            </a:extLst>
          </p:cNvPr>
          <p:cNvPicPr>
            <a:picLocks noChangeAspect="1"/>
          </p:cNvPicPr>
          <p:nvPr/>
        </p:nvPicPr>
        <p:blipFill>
          <a:blip r:embed="rId9"/>
          <a:stretch>
            <a:fillRect/>
          </a:stretch>
        </p:blipFill>
        <p:spPr>
          <a:xfrm>
            <a:off x="1465384" y="2865560"/>
            <a:ext cx="1588477" cy="1162050"/>
          </a:xfrm>
          <a:prstGeom prst="rect">
            <a:avLst/>
          </a:prstGeom>
        </p:spPr>
      </p:pic>
      <p:sp>
        <p:nvSpPr>
          <p:cNvPr id="2" name="TextBox 1">
            <a:extLst>
              <a:ext uri="{FF2B5EF4-FFF2-40B4-BE49-F238E27FC236}">
                <a16:creationId xmlns:a16="http://schemas.microsoft.com/office/drawing/2014/main" id="{76AC06C1-01A9-2481-70FB-0DDFE303DD64}"/>
              </a:ext>
            </a:extLst>
          </p:cNvPr>
          <p:cNvSpPr txBox="1"/>
          <p:nvPr/>
        </p:nvSpPr>
        <p:spPr>
          <a:xfrm>
            <a:off x="4975991" y="295603"/>
            <a:ext cx="36457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GB" sz="2400" dirty="0">
                <a:solidFill>
                  <a:srgbClr val="FF0000"/>
                </a:solidFill>
                <a:latin typeface="Montserrat"/>
              </a:rPr>
              <a:t>Let's consider...</a:t>
            </a:r>
          </a:p>
        </p:txBody>
      </p:sp>
      <p:sp>
        <p:nvSpPr>
          <p:cNvPr id="8" name="Google Shape;962;p5">
            <a:extLst>
              <a:ext uri="{FF2B5EF4-FFF2-40B4-BE49-F238E27FC236}">
                <a16:creationId xmlns:a16="http://schemas.microsoft.com/office/drawing/2014/main" id="{5E5DDC5F-EA14-1355-0AE1-86EB6A5D4F0C}"/>
              </a:ext>
            </a:extLst>
          </p:cNvPr>
          <p:cNvSpPr/>
          <p:nvPr/>
        </p:nvSpPr>
        <p:spPr>
          <a:xfrm>
            <a:off x="2597792" y="1587712"/>
            <a:ext cx="5371073" cy="2923837"/>
          </a:xfrm>
          <a:prstGeom prst="rect">
            <a:avLst/>
          </a:prstGeom>
          <a:noFill/>
          <a:ln>
            <a:noFill/>
          </a:ln>
        </p:spPr>
        <p:txBody>
          <a:bodyPr spcFirstLastPara="1" wrap="square" lIns="91425" tIns="45700" rIns="91425" bIns="45700" anchor="t" anchorCtr="0">
            <a:spAutoFit/>
          </a:bodyPr>
          <a:lstStyle/>
          <a:p>
            <a:pPr algn="ctr"/>
            <a:r>
              <a:rPr lang="en" sz="2800" dirty="0">
                <a:solidFill>
                  <a:srgbClr val="00B0F0"/>
                </a:solidFill>
                <a:latin typeface="Montserrat"/>
              </a:rPr>
              <a:t>Can you name the devices here?</a:t>
            </a:r>
          </a:p>
          <a:p>
            <a:endParaRPr lang="en" sz="2800" b="1" dirty="0">
              <a:solidFill>
                <a:srgbClr val="FFA400"/>
              </a:solidFill>
              <a:latin typeface="Montserrat"/>
            </a:endParaRPr>
          </a:p>
          <a:p>
            <a:endParaRPr lang="en" sz="2000" b="1" dirty="0">
              <a:solidFill>
                <a:srgbClr val="FFA400"/>
              </a:solidFill>
              <a:latin typeface="Montserrat"/>
            </a:endParaRPr>
          </a:p>
          <a:p>
            <a:endParaRPr lang="en" sz="2800" b="1" dirty="0">
              <a:solidFill>
                <a:srgbClr val="FFA400"/>
              </a:solidFill>
              <a:latin typeface="Montserrat"/>
            </a:endParaRPr>
          </a:p>
          <a:p>
            <a:endParaRPr lang="en" sz="2400" b="1" dirty="0">
              <a:solidFill>
                <a:srgbClr val="FFA400"/>
              </a:solidFill>
              <a:latin typeface="Montserrat"/>
              <a:sym typeface="Montserrat"/>
            </a:endParaRPr>
          </a:p>
          <a:p>
            <a:endParaRPr lang="en" sz="2800" b="1" dirty="0">
              <a:solidFill>
                <a:srgbClr val="FFA400"/>
              </a:solidFill>
              <a:latin typeface="Montserrat"/>
            </a:endParaRPr>
          </a:p>
        </p:txBody>
      </p:sp>
      <p:pic>
        <p:nvPicPr>
          <p:cNvPr id="15" name="Picture 14" descr="A computer with a mouse cursor&#10;&#10;Description automatically generated">
            <a:extLst>
              <a:ext uri="{FF2B5EF4-FFF2-40B4-BE49-F238E27FC236}">
                <a16:creationId xmlns:a16="http://schemas.microsoft.com/office/drawing/2014/main" id="{78181F25-7025-B3D1-0823-46601F18832E}"/>
              </a:ext>
            </a:extLst>
          </p:cNvPr>
          <p:cNvPicPr>
            <a:picLocks noChangeAspect="1"/>
          </p:cNvPicPr>
          <p:nvPr/>
        </p:nvPicPr>
        <p:blipFill>
          <a:blip r:embed="rId10"/>
          <a:stretch>
            <a:fillRect/>
          </a:stretch>
        </p:blipFill>
        <p:spPr>
          <a:xfrm>
            <a:off x="5760427" y="3250956"/>
            <a:ext cx="1878624" cy="1428750"/>
          </a:xfrm>
          <a:prstGeom prst="rect">
            <a:avLst/>
          </a:prstGeom>
        </p:spPr>
      </p:pic>
    </p:spTree>
    <p:extLst>
      <p:ext uri="{BB962C8B-B14F-4D97-AF65-F5344CB8AC3E}">
        <p14:creationId xmlns:p14="http://schemas.microsoft.com/office/powerpoint/2010/main" val="3133561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BBEA793A-7D4D-82FE-4B54-7FB362EE9D69}"/>
            </a:ext>
          </a:extLst>
        </p:cNvPr>
        <p:cNvGrpSpPr/>
        <p:nvPr/>
      </p:nvGrpSpPr>
      <p:grpSpPr>
        <a:xfrm>
          <a:off x="0" y="0"/>
          <a:ext cx="0" cy="0"/>
          <a:chOff x="0" y="0"/>
          <a:chExt cx="0" cy="0"/>
        </a:xfrm>
      </p:grpSpPr>
      <p:pic>
        <p:nvPicPr>
          <p:cNvPr id="18" name="Picture 17" descr="A cartoon of a tablet&#10;&#10;Description automatically generated">
            <a:extLst>
              <a:ext uri="{FF2B5EF4-FFF2-40B4-BE49-F238E27FC236}">
                <a16:creationId xmlns:a16="http://schemas.microsoft.com/office/drawing/2014/main" id="{0E488E5D-CB15-39FA-0A53-78CC6B1E4D41}"/>
              </a:ext>
            </a:extLst>
          </p:cNvPr>
          <p:cNvPicPr>
            <a:picLocks noChangeAspect="1"/>
          </p:cNvPicPr>
          <p:nvPr/>
        </p:nvPicPr>
        <p:blipFill>
          <a:blip r:embed="rId3"/>
          <a:stretch>
            <a:fillRect/>
          </a:stretch>
        </p:blipFill>
        <p:spPr>
          <a:xfrm>
            <a:off x="7175255" y="2302118"/>
            <a:ext cx="1932843" cy="1726223"/>
          </a:xfrm>
          <a:prstGeom prst="rect">
            <a:avLst/>
          </a:prstGeom>
        </p:spPr>
      </p:pic>
      <p:pic>
        <p:nvPicPr>
          <p:cNvPr id="13" name="Picture 12" descr="A black video game controller&#10;&#10;Description automatically generated">
            <a:extLst>
              <a:ext uri="{FF2B5EF4-FFF2-40B4-BE49-F238E27FC236}">
                <a16:creationId xmlns:a16="http://schemas.microsoft.com/office/drawing/2014/main" id="{1A71FAE3-7CF2-2922-F2DA-C36D553EDDC9}"/>
              </a:ext>
            </a:extLst>
          </p:cNvPr>
          <p:cNvPicPr>
            <a:picLocks noChangeAspect="1"/>
          </p:cNvPicPr>
          <p:nvPr/>
        </p:nvPicPr>
        <p:blipFill>
          <a:blip r:embed="rId4"/>
          <a:stretch>
            <a:fillRect/>
          </a:stretch>
        </p:blipFill>
        <p:spPr>
          <a:xfrm>
            <a:off x="723167" y="3853962"/>
            <a:ext cx="1560635" cy="1172308"/>
          </a:xfrm>
          <a:prstGeom prst="rect">
            <a:avLst/>
          </a:prstGeom>
        </p:spPr>
      </p:pic>
      <p:sp>
        <p:nvSpPr>
          <p:cNvPr id="958" name="Google Shape;958;p5">
            <a:extLst>
              <a:ext uri="{FF2B5EF4-FFF2-40B4-BE49-F238E27FC236}">
                <a16:creationId xmlns:a16="http://schemas.microsoft.com/office/drawing/2014/main" id="{B709EB56-E325-310E-C470-D92C705AE164}"/>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5</a:t>
            </a:fld>
            <a:endParaRPr/>
          </a:p>
        </p:txBody>
      </p:sp>
      <p:pic>
        <p:nvPicPr>
          <p:cNvPr id="961" name="Google Shape;961;p5">
            <a:extLst>
              <a:ext uri="{FF2B5EF4-FFF2-40B4-BE49-F238E27FC236}">
                <a16:creationId xmlns:a16="http://schemas.microsoft.com/office/drawing/2014/main" id="{816C5087-6EF6-6FF5-D232-34B3D3B0D0B1}"/>
              </a:ext>
            </a:extLst>
          </p:cNvPr>
          <p:cNvPicPr preferRelativeResize="0"/>
          <p:nvPr/>
        </p:nvPicPr>
        <p:blipFill rotWithShape="1">
          <a:blip r:embed="rId5">
            <a:alphaModFix/>
          </a:blip>
          <a:srcRect/>
          <a:stretch/>
        </p:blipFill>
        <p:spPr>
          <a:xfrm>
            <a:off x="249692" y="346416"/>
            <a:ext cx="2420910" cy="535268"/>
          </a:xfrm>
          <a:prstGeom prst="rect">
            <a:avLst/>
          </a:prstGeom>
          <a:noFill/>
          <a:ln>
            <a:noFill/>
          </a:ln>
        </p:spPr>
      </p:pic>
      <p:pic>
        <p:nvPicPr>
          <p:cNvPr id="4" name="Picture 3" descr="A computer screen with musical notes and arrows&#10;&#10;Description automatically generated">
            <a:extLst>
              <a:ext uri="{FF2B5EF4-FFF2-40B4-BE49-F238E27FC236}">
                <a16:creationId xmlns:a16="http://schemas.microsoft.com/office/drawing/2014/main" id="{2A65396B-94E5-7BED-B217-36AC9DE591E5}"/>
              </a:ext>
            </a:extLst>
          </p:cNvPr>
          <p:cNvPicPr>
            <a:picLocks noChangeAspect="1"/>
          </p:cNvPicPr>
          <p:nvPr/>
        </p:nvPicPr>
        <p:blipFill>
          <a:blip r:embed="rId6"/>
          <a:stretch>
            <a:fillRect/>
          </a:stretch>
        </p:blipFill>
        <p:spPr>
          <a:xfrm>
            <a:off x="48358" y="1119554"/>
            <a:ext cx="2628900" cy="1866900"/>
          </a:xfrm>
          <a:prstGeom prst="rect">
            <a:avLst/>
          </a:prstGeom>
        </p:spPr>
      </p:pic>
      <p:pic>
        <p:nvPicPr>
          <p:cNvPr id="6" name="Picture 5">
            <a:extLst>
              <a:ext uri="{FF2B5EF4-FFF2-40B4-BE49-F238E27FC236}">
                <a16:creationId xmlns:a16="http://schemas.microsoft.com/office/drawing/2014/main" id="{B7AF553E-443D-904F-6232-4A938C5CF370}"/>
              </a:ext>
            </a:extLst>
          </p:cNvPr>
          <p:cNvPicPr>
            <a:picLocks noChangeAspect="1"/>
          </p:cNvPicPr>
          <p:nvPr/>
        </p:nvPicPr>
        <p:blipFill>
          <a:blip r:embed="rId7"/>
          <a:stretch>
            <a:fillRect/>
          </a:stretch>
        </p:blipFill>
        <p:spPr>
          <a:xfrm>
            <a:off x="4314825" y="3157172"/>
            <a:ext cx="1208943" cy="1730620"/>
          </a:xfrm>
          <a:prstGeom prst="rect">
            <a:avLst/>
          </a:prstGeom>
        </p:spPr>
      </p:pic>
      <p:pic>
        <p:nvPicPr>
          <p:cNvPr id="7" name="Picture 6" descr="A drawing of a drum with notes&#10;&#10;Description automatically generated">
            <a:extLst>
              <a:ext uri="{FF2B5EF4-FFF2-40B4-BE49-F238E27FC236}">
                <a16:creationId xmlns:a16="http://schemas.microsoft.com/office/drawing/2014/main" id="{2053AC78-BACC-D4BB-F4FF-9776342132B9}"/>
              </a:ext>
            </a:extLst>
          </p:cNvPr>
          <p:cNvPicPr>
            <a:picLocks noChangeAspect="1"/>
          </p:cNvPicPr>
          <p:nvPr/>
        </p:nvPicPr>
        <p:blipFill>
          <a:blip r:embed="rId8"/>
          <a:stretch>
            <a:fillRect/>
          </a:stretch>
        </p:blipFill>
        <p:spPr>
          <a:xfrm>
            <a:off x="3046536" y="3711087"/>
            <a:ext cx="1327638" cy="1176704"/>
          </a:xfrm>
          <a:prstGeom prst="rect">
            <a:avLst/>
          </a:prstGeom>
        </p:spPr>
      </p:pic>
      <p:pic>
        <p:nvPicPr>
          <p:cNvPr id="3" name="Picture 2" descr="A drawing of a cell phone&#10;&#10;Description automatically generated">
            <a:extLst>
              <a:ext uri="{FF2B5EF4-FFF2-40B4-BE49-F238E27FC236}">
                <a16:creationId xmlns:a16="http://schemas.microsoft.com/office/drawing/2014/main" id="{07285093-925A-0C82-0977-F5DFFCB4933D}"/>
              </a:ext>
            </a:extLst>
          </p:cNvPr>
          <p:cNvPicPr>
            <a:picLocks noChangeAspect="1"/>
          </p:cNvPicPr>
          <p:nvPr/>
        </p:nvPicPr>
        <p:blipFill>
          <a:blip r:embed="rId9"/>
          <a:stretch>
            <a:fillRect/>
          </a:stretch>
        </p:blipFill>
        <p:spPr>
          <a:xfrm>
            <a:off x="1465384" y="2865560"/>
            <a:ext cx="1588477" cy="1162050"/>
          </a:xfrm>
          <a:prstGeom prst="rect">
            <a:avLst/>
          </a:prstGeom>
        </p:spPr>
      </p:pic>
      <p:sp>
        <p:nvSpPr>
          <p:cNvPr id="2" name="TextBox 1">
            <a:extLst>
              <a:ext uri="{FF2B5EF4-FFF2-40B4-BE49-F238E27FC236}">
                <a16:creationId xmlns:a16="http://schemas.microsoft.com/office/drawing/2014/main" id="{E28EFFA7-EE13-D757-3184-F4F63C1C1033}"/>
              </a:ext>
            </a:extLst>
          </p:cNvPr>
          <p:cNvSpPr txBox="1"/>
          <p:nvPr/>
        </p:nvSpPr>
        <p:spPr>
          <a:xfrm>
            <a:off x="4975991" y="295603"/>
            <a:ext cx="36457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GB" sz="2400" dirty="0">
                <a:solidFill>
                  <a:srgbClr val="FF0000"/>
                </a:solidFill>
                <a:latin typeface="Montserrat"/>
              </a:rPr>
              <a:t>Let's consider...</a:t>
            </a:r>
          </a:p>
        </p:txBody>
      </p:sp>
      <p:sp>
        <p:nvSpPr>
          <p:cNvPr id="8" name="Google Shape;962;p5">
            <a:extLst>
              <a:ext uri="{FF2B5EF4-FFF2-40B4-BE49-F238E27FC236}">
                <a16:creationId xmlns:a16="http://schemas.microsoft.com/office/drawing/2014/main" id="{DFD08CC6-7C94-FCE8-E378-DFA57BED90A5}"/>
              </a:ext>
            </a:extLst>
          </p:cNvPr>
          <p:cNvSpPr/>
          <p:nvPr/>
        </p:nvSpPr>
        <p:spPr>
          <a:xfrm>
            <a:off x="2676923" y="1288774"/>
            <a:ext cx="5371073" cy="3354724"/>
          </a:xfrm>
          <a:prstGeom prst="rect">
            <a:avLst/>
          </a:prstGeom>
          <a:noFill/>
          <a:ln>
            <a:noFill/>
          </a:ln>
        </p:spPr>
        <p:txBody>
          <a:bodyPr spcFirstLastPara="1" wrap="square" lIns="91425" tIns="45700" rIns="91425" bIns="45700" anchor="t" anchorCtr="0">
            <a:spAutoFit/>
          </a:bodyPr>
          <a:lstStyle/>
          <a:p>
            <a:pPr algn="ctr"/>
            <a:r>
              <a:rPr lang="en" sz="2800" dirty="0">
                <a:solidFill>
                  <a:srgbClr val="00B0F0"/>
                </a:solidFill>
                <a:latin typeface="Montserrat" pitchFamily="2" charset="77"/>
              </a:rPr>
              <a:t>Where do you use technology (digital devices) in your daily life?</a:t>
            </a:r>
            <a:endParaRPr lang="en-US" dirty="0">
              <a:solidFill>
                <a:srgbClr val="00B0F0"/>
              </a:solidFill>
              <a:latin typeface="Montserrat" pitchFamily="2" charset="77"/>
            </a:endParaRPr>
          </a:p>
          <a:p>
            <a:endParaRPr lang="en" sz="2800" b="1" dirty="0">
              <a:solidFill>
                <a:srgbClr val="FFA400"/>
              </a:solidFill>
              <a:latin typeface="Montserrat"/>
            </a:endParaRPr>
          </a:p>
          <a:p>
            <a:endParaRPr lang="en" sz="2000" b="1" dirty="0">
              <a:solidFill>
                <a:srgbClr val="FFA400"/>
              </a:solidFill>
              <a:latin typeface="Montserrat"/>
            </a:endParaRPr>
          </a:p>
          <a:p>
            <a:endParaRPr lang="en" sz="2800" b="1" dirty="0">
              <a:solidFill>
                <a:srgbClr val="FFA400"/>
              </a:solidFill>
              <a:latin typeface="Montserrat"/>
            </a:endParaRPr>
          </a:p>
          <a:p>
            <a:endParaRPr lang="en" sz="2400" b="1" dirty="0">
              <a:solidFill>
                <a:srgbClr val="FFA400"/>
              </a:solidFill>
              <a:latin typeface="Montserrat"/>
              <a:sym typeface="Montserrat"/>
            </a:endParaRPr>
          </a:p>
          <a:p>
            <a:endParaRPr lang="en" sz="2800" b="1" dirty="0">
              <a:solidFill>
                <a:srgbClr val="FFA400"/>
              </a:solidFill>
              <a:latin typeface="Montserrat"/>
            </a:endParaRPr>
          </a:p>
        </p:txBody>
      </p:sp>
      <p:pic>
        <p:nvPicPr>
          <p:cNvPr id="15" name="Picture 14" descr="A computer with a mouse cursor&#10;&#10;Description automatically generated">
            <a:extLst>
              <a:ext uri="{FF2B5EF4-FFF2-40B4-BE49-F238E27FC236}">
                <a16:creationId xmlns:a16="http://schemas.microsoft.com/office/drawing/2014/main" id="{A4C25913-1323-F808-890B-06771E2E71B7}"/>
              </a:ext>
            </a:extLst>
          </p:cNvPr>
          <p:cNvPicPr>
            <a:picLocks noChangeAspect="1"/>
          </p:cNvPicPr>
          <p:nvPr/>
        </p:nvPicPr>
        <p:blipFill>
          <a:blip r:embed="rId10"/>
          <a:stretch>
            <a:fillRect/>
          </a:stretch>
        </p:blipFill>
        <p:spPr>
          <a:xfrm>
            <a:off x="5760427" y="3250956"/>
            <a:ext cx="1878624" cy="1428750"/>
          </a:xfrm>
          <a:prstGeom prst="rect">
            <a:avLst/>
          </a:prstGeom>
        </p:spPr>
      </p:pic>
    </p:spTree>
    <p:extLst>
      <p:ext uri="{BB962C8B-B14F-4D97-AF65-F5344CB8AC3E}">
        <p14:creationId xmlns:p14="http://schemas.microsoft.com/office/powerpoint/2010/main" val="2418935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BD77B197-F200-CA7D-3BF4-65B968A78180}"/>
            </a:ext>
          </a:extLst>
        </p:cNvPr>
        <p:cNvGrpSpPr/>
        <p:nvPr/>
      </p:nvGrpSpPr>
      <p:grpSpPr>
        <a:xfrm>
          <a:off x="0" y="0"/>
          <a:ext cx="0" cy="0"/>
          <a:chOff x="0" y="0"/>
          <a:chExt cx="0" cy="0"/>
        </a:xfrm>
      </p:grpSpPr>
      <p:pic>
        <p:nvPicPr>
          <p:cNvPr id="18" name="Picture 17" descr="A cartoon of a tablet&#10;&#10;Description automatically generated">
            <a:extLst>
              <a:ext uri="{FF2B5EF4-FFF2-40B4-BE49-F238E27FC236}">
                <a16:creationId xmlns:a16="http://schemas.microsoft.com/office/drawing/2014/main" id="{0A0A1C4E-526C-0DD1-080E-343261682423}"/>
              </a:ext>
            </a:extLst>
          </p:cNvPr>
          <p:cNvPicPr>
            <a:picLocks noChangeAspect="1"/>
          </p:cNvPicPr>
          <p:nvPr/>
        </p:nvPicPr>
        <p:blipFill>
          <a:blip r:embed="rId3"/>
          <a:stretch>
            <a:fillRect/>
          </a:stretch>
        </p:blipFill>
        <p:spPr>
          <a:xfrm>
            <a:off x="7175255" y="2302118"/>
            <a:ext cx="1932843" cy="1726223"/>
          </a:xfrm>
          <a:prstGeom prst="rect">
            <a:avLst/>
          </a:prstGeom>
        </p:spPr>
      </p:pic>
      <p:pic>
        <p:nvPicPr>
          <p:cNvPr id="13" name="Picture 12" descr="A black video game controller&#10;&#10;Description automatically generated">
            <a:extLst>
              <a:ext uri="{FF2B5EF4-FFF2-40B4-BE49-F238E27FC236}">
                <a16:creationId xmlns:a16="http://schemas.microsoft.com/office/drawing/2014/main" id="{E110B19D-799B-6F09-B774-76BC38027B19}"/>
              </a:ext>
            </a:extLst>
          </p:cNvPr>
          <p:cNvPicPr>
            <a:picLocks noChangeAspect="1"/>
          </p:cNvPicPr>
          <p:nvPr/>
        </p:nvPicPr>
        <p:blipFill>
          <a:blip r:embed="rId4"/>
          <a:stretch>
            <a:fillRect/>
          </a:stretch>
        </p:blipFill>
        <p:spPr>
          <a:xfrm>
            <a:off x="723167" y="3853962"/>
            <a:ext cx="1560635" cy="1172308"/>
          </a:xfrm>
          <a:prstGeom prst="rect">
            <a:avLst/>
          </a:prstGeom>
        </p:spPr>
      </p:pic>
      <p:sp>
        <p:nvSpPr>
          <p:cNvPr id="958" name="Google Shape;958;p5">
            <a:extLst>
              <a:ext uri="{FF2B5EF4-FFF2-40B4-BE49-F238E27FC236}">
                <a16:creationId xmlns:a16="http://schemas.microsoft.com/office/drawing/2014/main" id="{9F2AF4F3-7B4E-E7F9-D821-1E512D0A2A87}"/>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6</a:t>
            </a:fld>
            <a:endParaRPr/>
          </a:p>
        </p:txBody>
      </p:sp>
      <p:pic>
        <p:nvPicPr>
          <p:cNvPr id="961" name="Google Shape;961;p5">
            <a:extLst>
              <a:ext uri="{FF2B5EF4-FFF2-40B4-BE49-F238E27FC236}">
                <a16:creationId xmlns:a16="http://schemas.microsoft.com/office/drawing/2014/main" id="{0C39D611-3E73-80AD-418E-02AED508EAD4}"/>
              </a:ext>
            </a:extLst>
          </p:cNvPr>
          <p:cNvPicPr preferRelativeResize="0"/>
          <p:nvPr/>
        </p:nvPicPr>
        <p:blipFill rotWithShape="1">
          <a:blip r:embed="rId5">
            <a:alphaModFix/>
          </a:blip>
          <a:srcRect/>
          <a:stretch/>
        </p:blipFill>
        <p:spPr>
          <a:xfrm>
            <a:off x="249692" y="346416"/>
            <a:ext cx="2420910" cy="535268"/>
          </a:xfrm>
          <a:prstGeom prst="rect">
            <a:avLst/>
          </a:prstGeom>
          <a:noFill/>
          <a:ln>
            <a:noFill/>
          </a:ln>
        </p:spPr>
      </p:pic>
      <p:pic>
        <p:nvPicPr>
          <p:cNvPr id="4" name="Picture 3" descr="A computer screen with musical notes and arrows&#10;&#10;Description automatically generated">
            <a:extLst>
              <a:ext uri="{FF2B5EF4-FFF2-40B4-BE49-F238E27FC236}">
                <a16:creationId xmlns:a16="http://schemas.microsoft.com/office/drawing/2014/main" id="{8BBA306D-1A8E-0323-EE67-242EE3976D08}"/>
              </a:ext>
            </a:extLst>
          </p:cNvPr>
          <p:cNvPicPr>
            <a:picLocks noChangeAspect="1"/>
          </p:cNvPicPr>
          <p:nvPr/>
        </p:nvPicPr>
        <p:blipFill>
          <a:blip r:embed="rId6"/>
          <a:stretch>
            <a:fillRect/>
          </a:stretch>
        </p:blipFill>
        <p:spPr>
          <a:xfrm>
            <a:off x="48358" y="1119554"/>
            <a:ext cx="2628900" cy="1866900"/>
          </a:xfrm>
          <a:prstGeom prst="rect">
            <a:avLst/>
          </a:prstGeom>
        </p:spPr>
      </p:pic>
      <p:pic>
        <p:nvPicPr>
          <p:cNvPr id="6" name="Picture 5">
            <a:extLst>
              <a:ext uri="{FF2B5EF4-FFF2-40B4-BE49-F238E27FC236}">
                <a16:creationId xmlns:a16="http://schemas.microsoft.com/office/drawing/2014/main" id="{E83AC925-AFAC-F851-52D7-BAB914F9E268}"/>
              </a:ext>
            </a:extLst>
          </p:cNvPr>
          <p:cNvPicPr>
            <a:picLocks noChangeAspect="1"/>
          </p:cNvPicPr>
          <p:nvPr/>
        </p:nvPicPr>
        <p:blipFill>
          <a:blip r:embed="rId7"/>
          <a:stretch>
            <a:fillRect/>
          </a:stretch>
        </p:blipFill>
        <p:spPr>
          <a:xfrm>
            <a:off x="4473087" y="2708764"/>
            <a:ext cx="1208943" cy="1730620"/>
          </a:xfrm>
          <a:prstGeom prst="rect">
            <a:avLst/>
          </a:prstGeom>
        </p:spPr>
      </p:pic>
      <p:pic>
        <p:nvPicPr>
          <p:cNvPr id="7" name="Picture 6" descr="A drawing of a drum with notes&#10;&#10;Description automatically generated">
            <a:extLst>
              <a:ext uri="{FF2B5EF4-FFF2-40B4-BE49-F238E27FC236}">
                <a16:creationId xmlns:a16="http://schemas.microsoft.com/office/drawing/2014/main" id="{A4AB8BAF-3ADE-FB6C-1866-2E3F9765B89E}"/>
              </a:ext>
            </a:extLst>
          </p:cNvPr>
          <p:cNvPicPr>
            <a:picLocks noChangeAspect="1"/>
          </p:cNvPicPr>
          <p:nvPr/>
        </p:nvPicPr>
        <p:blipFill>
          <a:blip r:embed="rId8"/>
          <a:stretch>
            <a:fillRect/>
          </a:stretch>
        </p:blipFill>
        <p:spPr>
          <a:xfrm>
            <a:off x="3081705" y="3772633"/>
            <a:ext cx="1327638" cy="1176704"/>
          </a:xfrm>
          <a:prstGeom prst="rect">
            <a:avLst/>
          </a:prstGeom>
        </p:spPr>
      </p:pic>
      <p:pic>
        <p:nvPicPr>
          <p:cNvPr id="3" name="Picture 2" descr="A drawing of a cell phone&#10;&#10;Description automatically generated">
            <a:extLst>
              <a:ext uri="{FF2B5EF4-FFF2-40B4-BE49-F238E27FC236}">
                <a16:creationId xmlns:a16="http://schemas.microsoft.com/office/drawing/2014/main" id="{7373DFEF-C0AF-5F45-08E7-0DCB3E6EFD91}"/>
              </a:ext>
            </a:extLst>
          </p:cNvPr>
          <p:cNvPicPr>
            <a:picLocks noChangeAspect="1"/>
          </p:cNvPicPr>
          <p:nvPr/>
        </p:nvPicPr>
        <p:blipFill>
          <a:blip r:embed="rId9"/>
          <a:stretch>
            <a:fillRect/>
          </a:stretch>
        </p:blipFill>
        <p:spPr>
          <a:xfrm>
            <a:off x="1887415" y="2707298"/>
            <a:ext cx="1588477" cy="1162050"/>
          </a:xfrm>
          <a:prstGeom prst="rect">
            <a:avLst/>
          </a:prstGeom>
        </p:spPr>
      </p:pic>
      <p:sp>
        <p:nvSpPr>
          <p:cNvPr id="2" name="TextBox 1">
            <a:extLst>
              <a:ext uri="{FF2B5EF4-FFF2-40B4-BE49-F238E27FC236}">
                <a16:creationId xmlns:a16="http://schemas.microsoft.com/office/drawing/2014/main" id="{68C508A3-0CF2-3AE2-39FA-89A13C1537A3}"/>
              </a:ext>
            </a:extLst>
          </p:cNvPr>
          <p:cNvSpPr txBox="1"/>
          <p:nvPr/>
        </p:nvSpPr>
        <p:spPr>
          <a:xfrm>
            <a:off x="4975991" y="295603"/>
            <a:ext cx="36457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GB" sz="2400" dirty="0">
                <a:solidFill>
                  <a:srgbClr val="FF0000"/>
                </a:solidFill>
                <a:latin typeface="Montserrat"/>
              </a:rPr>
              <a:t>Let's consider...</a:t>
            </a:r>
          </a:p>
        </p:txBody>
      </p:sp>
      <p:sp>
        <p:nvSpPr>
          <p:cNvPr id="8" name="Google Shape;962;p5">
            <a:extLst>
              <a:ext uri="{FF2B5EF4-FFF2-40B4-BE49-F238E27FC236}">
                <a16:creationId xmlns:a16="http://schemas.microsoft.com/office/drawing/2014/main" id="{434D8E57-DA23-B97A-357D-BB75852320DE}"/>
              </a:ext>
            </a:extLst>
          </p:cNvPr>
          <p:cNvSpPr/>
          <p:nvPr/>
        </p:nvSpPr>
        <p:spPr>
          <a:xfrm>
            <a:off x="2773638" y="1288774"/>
            <a:ext cx="5371073" cy="2923837"/>
          </a:xfrm>
          <a:prstGeom prst="rect">
            <a:avLst/>
          </a:prstGeom>
          <a:noFill/>
          <a:ln>
            <a:noFill/>
          </a:ln>
        </p:spPr>
        <p:txBody>
          <a:bodyPr spcFirstLastPara="1" wrap="square" lIns="91425" tIns="45700" rIns="91425" bIns="45700" anchor="t" anchorCtr="0">
            <a:spAutoFit/>
          </a:bodyPr>
          <a:lstStyle/>
          <a:p>
            <a:pPr algn="ctr"/>
            <a:r>
              <a:rPr lang="en" sz="2800" dirty="0">
                <a:solidFill>
                  <a:srgbClr val="00B0F0"/>
                </a:solidFill>
                <a:latin typeface="Montserrat"/>
              </a:rPr>
              <a:t>How do these types of  devices help us? </a:t>
            </a:r>
          </a:p>
          <a:p>
            <a:endParaRPr lang="en" sz="2800" b="1" dirty="0">
              <a:solidFill>
                <a:srgbClr val="FFA400"/>
              </a:solidFill>
              <a:latin typeface="Montserrat"/>
            </a:endParaRPr>
          </a:p>
          <a:p>
            <a:endParaRPr lang="en" sz="2000" b="1" dirty="0">
              <a:solidFill>
                <a:srgbClr val="FFA400"/>
              </a:solidFill>
              <a:latin typeface="Montserrat"/>
            </a:endParaRPr>
          </a:p>
          <a:p>
            <a:endParaRPr lang="en" sz="2800" b="1" dirty="0">
              <a:solidFill>
                <a:srgbClr val="FFA400"/>
              </a:solidFill>
              <a:latin typeface="Montserrat"/>
            </a:endParaRPr>
          </a:p>
          <a:p>
            <a:endParaRPr lang="en" sz="2400" b="1" dirty="0">
              <a:solidFill>
                <a:srgbClr val="FFA400"/>
              </a:solidFill>
              <a:latin typeface="Montserrat"/>
              <a:sym typeface="Montserrat"/>
            </a:endParaRPr>
          </a:p>
          <a:p>
            <a:endParaRPr lang="en" sz="2800" b="1" dirty="0">
              <a:solidFill>
                <a:srgbClr val="FFA400"/>
              </a:solidFill>
              <a:latin typeface="Montserrat"/>
            </a:endParaRPr>
          </a:p>
        </p:txBody>
      </p:sp>
      <p:pic>
        <p:nvPicPr>
          <p:cNvPr id="15" name="Picture 14" descr="A computer with a mouse cursor&#10;&#10;Description automatically generated">
            <a:extLst>
              <a:ext uri="{FF2B5EF4-FFF2-40B4-BE49-F238E27FC236}">
                <a16:creationId xmlns:a16="http://schemas.microsoft.com/office/drawing/2014/main" id="{88E7E81A-9D5C-33C9-D299-057E205E4CA1}"/>
              </a:ext>
            </a:extLst>
          </p:cNvPr>
          <p:cNvPicPr>
            <a:picLocks noChangeAspect="1"/>
          </p:cNvPicPr>
          <p:nvPr/>
        </p:nvPicPr>
        <p:blipFill>
          <a:blip r:embed="rId10"/>
          <a:stretch>
            <a:fillRect/>
          </a:stretch>
        </p:blipFill>
        <p:spPr>
          <a:xfrm>
            <a:off x="5760427" y="3250956"/>
            <a:ext cx="1878624" cy="1428750"/>
          </a:xfrm>
          <a:prstGeom prst="rect">
            <a:avLst/>
          </a:prstGeom>
        </p:spPr>
      </p:pic>
    </p:spTree>
    <p:extLst>
      <p:ext uri="{BB962C8B-B14F-4D97-AF65-F5344CB8AC3E}">
        <p14:creationId xmlns:p14="http://schemas.microsoft.com/office/powerpoint/2010/main" val="2308127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60123FA4-A84C-1071-03A8-B5069B5971DD}"/>
            </a:ext>
          </a:extLst>
        </p:cNvPr>
        <p:cNvGrpSpPr/>
        <p:nvPr/>
      </p:nvGrpSpPr>
      <p:grpSpPr>
        <a:xfrm>
          <a:off x="0" y="0"/>
          <a:ext cx="0" cy="0"/>
          <a:chOff x="0" y="0"/>
          <a:chExt cx="0" cy="0"/>
        </a:xfrm>
      </p:grpSpPr>
      <p:sp>
        <p:nvSpPr>
          <p:cNvPr id="958" name="Google Shape;958;p5">
            <a:extLst>
              <a:ext uri="{FF2B5EF4-FFF2-40B4-BE49-F238E27FC236}">
                <a16:creationId xmlns:a16="http://schemas.microsoft.com/office/drawing/2014/main" id="{BBCD767A-5B03-83DE-BDBB-8B372A1F4D6B}"/>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7</a:t>
            </a:fld>
            <a:endParaRPr/>
          </a:p>
        </p:txBody>
      </p:sp>
      <p:pic>
        <p:nvPicPr>
          <p:cNvPr id="961" name="Google Shape;961;p5">
            <a:extLst>
              <a:ext uri="{FF2B5EF4-FFF2-40B4-BE49-F238E27FC236}">
                <a16:creationId xmlns:a16="http://schemas.microsoft.com/office/drawing/2014/main" id="{9CDA0A20-DF71-05A4-6ACB-D95E256CFEF5}"/>
              </a:ext>
            </a:extLst>
          </p:cNvPr>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2" name="TextBox 1">
            <a:extLst>
              <a:ext uri="{FF2B5EF4-FFF2-40B4-BE49-F238E27FC236}">
                <a16:creationId xmlns:a16="http://schemas.microsoft.com/office/drawing/2014/main" id="{48EA3B69-CBE1-1FB6-C9C8-360CBED1DD38}"/>
              </a:ext>
            </a:extLst>
          </p:cNvPr>
          <p:cNvSpPr txBox="1"/>
          <p:nvPr/>
        </p:nvSpPr>
        <p:spPr>
          <a:xfrm>
            <a:off x="3340622" y="207680"/>
            <a:ext cx="528114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GB" sz="2400" dirty="0">
                <a:solidFill>
                  <a:srgbClr val="FF0000"/>
                </a:solidFill>
                <a:latin typeface="Montserrat"/>
              </a:rPr>
              <a:t> Our Time Online</a:t>
            </a:r>
          </a:p>
        </p:txBody>
      </p:sp>
      <p:pic>
        <p:nvPicPr>
          <p:cNvPr id="8" name="Google Shape;1017;gd41e5fefd5_0_52" descr="A group of cartoon characters&#10;&#10;Description automatically generated">
            <a:extLst>
              <a:ext uri="{FF2B5EF4-FFF2-40B4-BE49-F238E27FC236}">
                <a16:creationId xmlns:a16="http://schemas.microsoft.com/office/drawing/2014/main" id="{9CA65C74-1978-0BDD-50ED-B7662C323C8F}"/>
              </a:ext>
            </a:extLst>
          </p:cNvPr>
          <p:cNvPicPr preferRelativeResize="0"/>
          <p:nvPr/>
        </p:nvPicPr>
        <p:blipFill rotWithShape="1">
          <a:blip r:embed="rId4">
            <a:alphaModFix/>
          </a:blip>
          <a:srcRect/>
          <a:stretch/>
        </p:blipFill>
        <p:spPr>
          <a:xfrm>
            <a:off x="-57670" y="2486954"/>
            <a:ext cx="3029138" cy="2029899"/>
          </a:xfrm>
          <a:prstGeom prst="rect">
            <a:avLst/>
          </a:prstGeom>
          <a:noFill/>
          <a:ln>
            <a:noFill/>
          </a:ln>
        </p:spPr>
      </p:pic>
      <p:sp>
        <p:nvSpPr>
          <p:cNvPr id="9" name="TextBox 8">
            <a:extLst>
              <a:ext uri="{FF2B5EF4-FFF2-40B4-BE49-F238E27FC236}">
                <a16:creationId xmlns:a16="http://schemas.microsoft.com/office/drawing/2014/main" id="{4191F84C-C627-6905-76E6-CACF0B4FA2B7}"/>
              </a:ext>
            </a:extLst>
          </p:cNvPr>
          <p:cNvSpPr txBox="1"/>
          <p:nvPr/>
        </p:nvSpPr>
        <p:spPr>
          <a:xfrm>
            <a:off x="2971798" y="1284423"/>
            <a:ext cx="6022729" cy="313932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00B0F0"/>
                </a:solidFill>
                <a:latin typeface="Calibri"/>
              </a:rPr>
              <a:t>Count the hours you spend online (e.g., </a:t>
            </a:r>
            <a:r>
              <a:rPr lang="en-US" sz="1800" dirty="0" err="1">
                <a:solidFill>
                  <a:srgbClr val="00B0F0"/>
                </a:solidFill>
                <a:latin typeface="Calibri"/>
              </a:rPr>
              <a:t>t.v.</a:t>
            </a:r>
            <a:r>
              <a:rPr lang="en-US" sz="1800" dirty="0">
                <a:solidFill>
                  <a:srgbClr val="00B0F0"/>
                </a:solidFill>
                <a:latin typeface="Calibri"/>
              </a:rPr>
              <a:t>, tablet, game, etc.) each day. </a:t>
            </a:r>
          </a:p>
          <a:p>
            <a:endParaRPr lang="en-US" sz="1800" dirty="0">
              <a:solidFill>
                <a:srgbClr val="00B0F0"/>
              </a:solidFill>
              <a:latin typeface="Calibri"/>
            </a:endParaRPr>
          </a:p>
          <a:p>
            <a:r>
              <a:rPr lang="en-US" sz="1800" dirty="0">
                <a:solidFill>
                  <a:srgbClr val="00B0F0"/>
                </a:solidFill>
                <a:latin typeface="Calibri"/>
              </a:rPr>
              <a:t>Think about how much of that time online is:   </a:t>
            </a:r>
          </a:p>
          <a:p>
            <a:pPr marL="285750" lvl="5" indent="-285750">
              <a:buFont typeface="Courier New,monospace"/>
              <a:buChar char="o"/>
            </a:pPr>
            <a:r>
              <a:rPr lang="en-US" sz="1800" b="1" dirty="0">
                <a:solidFill>
                  <a:srgbClr val="00B0F0"/>
                </a:solidFill>
                <a:latin typeface="Calibri"/>
              </a:rPr>
              <a:t>productive </a:t>
            </a:r>
            <a:r>
              <a:rPr lang="en-US" sz="1800" dirty="0">
                <a:solidFill>
                  <a:srgbClr val="00B0F0"/>
                </a:solidFill>
                <a:latin typeface="Calibri"/>
              </a:rPr>
              <a:t>e.g., for homework, schoolwork, learning new skills.              </a:t>
            </a:r>
          </a:p>
          <a:p>
            <a:pPr marL="285750" lvl="4" indent="-285750">
              <a:buFont typeface="Courier New,monospace"/>
              <a:buChar char="o"/>
            </a:pPr>
            <a:r>
              <a:rPr lang="en-US" sz="1800" b="1" dirty="0">
                <a:solidFill>
                  <a:srgbClr val="00B0F0"/>
                </a:solidFill>
                <a:latin typeface="Calibri"/>
              </a:rPr>
              <a:t>passive</a:t>
            </a:r>
            <a:r>
              <a:rPr lang="en-US" sz="1800" dirty="0">
                <a:solidFill>
                  <a:srgbClr val="00B0F0"/>
                </a:solidFill>
                <a:latin typeface="Calibri"/>
              </a:rPr>
              <a:t> e.g., for entertainment, to watch videos for fun, communicate with friends, play games.    </a:t>
            </a:r>
          </a:p>
          <a:p>
            <a:pPr lvl="4"/>
            <a:r>
              <a:rPr lang="en-US" sz="1800" dirty="0">
                <a:solidFill>
                  <a:srgbClr val="00B0F0"/>
                </a:solidFill>
                <a:latin typeface="Calibri"/>
              </a:rPr>
              <a:t>        </a:t>
            </a:r>
          </a:p>
          <a:p>
            <a:r>
              <a:rPr lang="en-US" sz="1800" dirty="0">
                <a:solidFill>
                  <a:srgbClr val="00B0F0"/>
                </a:solidFill>
                <a:latin typeface="Calibri"/>
              </a:rPr>
              <a:t>Which online activity do you spend the most time on? Is this time productive or passive, and why?</a:t>
            </a:r>
            <a:endParaRPr lang="en" sz="1800" dirty="0">
              <a:solidFill>
                <a:srgbClr val="00B0F0"/>
              </a:solidFill>
              <a:latin typeface="Calibri"/>
            </a:endParaRPr>
          </a:p>
        </p:txBody>
      </p:sp>
    </p:spTree>
    <p:extLst>
      <p:ext uri="{BB962C8B-B14F-4D97-AF65-F5344CB8AC3E}">
        <p14:creationId xmlns:p14="http://schemas.microsoft.com/office/powerpoint/2010/main" val="712215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7">
          <a:extLst>
            <a:ext uri="{FF2B5EF4-FFF2-40B4-BE49-F238E27FC236}">
              <a16:creationId xmlns:a16="http://schemas.microsoft.com/office/drawing/2014/main" id="{702FF3CC-972A-FCF2-7255-AC9DF4E9DD89}"/>
            </a:ext>
          </a:extLst>
        </p:cNvPr>
        <p:cNvGrpSpPr/>
        <p:nvPr/>
      </p:nvGrpSpPr>
      <p:grpSpPr>
        <a:xfrm>
          <a:off x="0" y="0"/>
          <a:ext cx="0" cy="0"/>
          <a:chOff x="0" y="0"/>
          <a:chExt cx="0" cy="0"/>
        </a:xfrm>
      </p:grpSpPr>
      <p:sp>
        <p:nvSpPr>
          <p:cNvPr id="958" name="Google Shape;958;p5">
            <a:extLst>
              <a:ext uri="{FF2B5EF4-FFF2-40B4-BE49-F238E27FC236}">
                <a16:creationId xmlns:a16="http://schemas.microsoft.com/office/drawing/2014/main" id="{1BFB3208-5803-1E7B-E9C4-1A86D5E4964B}"/>
              </a:ext>
            </a:extLst>
          </p:cNvPr>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8</a:t>
            </a:fld>
            <a:endParaRPr/>
          </a:p>
        </p:txBody>
      </p:sp>
      <p:pic>
        <p:nvPicPr>
          <p:cNvPr id="961" name="Google Shape;961;p5">
            <a:extLst>
              <a:ext uri="{FF2B5EF4-FFF2-40B4-BE49-F238E27FC236}">
                <a16:creationId xmlns:a16="http://schemas.microsoft.com/office/drawing/2014/main" id="{F61ECFD6-F78C-FCD7-C36D-C7B82B0A54ED}"/>
              </a:ext>
            </a:extLst>
          </p:cNvPr>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2" name="TextBox 1">
            <a:extLst>
              <a:ext uri="{FF2B5EF4-FFF2-40B4-BE49-F238E27FC236}">
                <a16:creationId xmlns:a16="http://schemas.microsoft.com/office/drawing/2014/main" id="{09205F66-B327-D980-9EAC-7B22B00C4FF0}"/>
              </a:ext>
            </a:extLst>
          </p:cNvPr>
          <p:cNvSpPr txBox="1"/>
          <p:nvPr/>
        </p:nvSpPr>
        <p:spPr>
          <a:xfrm>
            <a:off x="3340622" y="207680"/>
            <a:ext cx="528114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GB" sz="2400" dirty="0">
                <a:solidFill>
                  <a:srgbClr val="FF0000"/>
                </a:solidFill>
                <a:latin typeface="Montserrat"/>
              </a:rPr>
              <a:t> Our Time Online</a:t>
            </a:r>
          </a:p>
        </p:txBody>
      </p:sp>
      <p:pic>
        <p:nvPicPr>
          <p:cNvPr id="8" name="Google Shape;1017;gd41e5fefd5_0_52" descr="A group of cartoon characters&#10;&#10;Description automatically generated">
            <a:extLst>
              <a:ext uri="{FF2B5EF4-FFF2-40B4-BE49-F238E27FC236}">
                <a16:creationId xmlns:a16="http://schemas.microsoft.com/office/drawing/2014/main" id="{11778D33-6B91-8AFA-8467-04829957BF89}"/>
              </a:ext>
            </a:extLst>
          </p:cNvPr>
          <p:cNvPicPr preferRelativeResize="0"/>
          <p:nvPr/>
        </p:nvPicPr>
        <p:blipFill rotWithShape="1">
          <a:blip r:embed="rId4">
            <a:alphaModFix/>
          </a:blip>
          <a:srcRect/>
          <a:stretch/>
        </p:blipFill>
        <p:spPr>
          <a:xfrm>
            <a:off x="-57670" y="2486954"/>
            <a:ext cx="3029138" cy="2029899"/>
          </a:xfrm>
          <a:prstGeom prst="rect">
            <a:avLst/>
          </a:prstGeom>
          <a:noFill/>
          <a:ln>
            <a:noFill/>
          </a:ln>
        </p:spPr>
      </p:pic>
      <p:sp>
        <p:nvSpPr>
          <p:cNvPr id="9" name="TextBox 8">
            <a:extLst>
              <a:ext uri="{FF2B5EF4-FFF2-40B4-BE49-F238E27FC236}">
                <a16:creationId xmlns:a16="http://schemas.microsoft.com/office/drawing/2014/main" id="{48541C81-8C84-80F3-3143-D447185BFF44}"/>
              </a:ext>
            </a:extLst>
          </p:cNvPr>
          <p:cNvSpPr txBox="1"/>
          <p:nvPr/>
        </p:nvSpPr>
        <p:spPr>
          <a:xfrm>
            <a:off x="3054424" y="1208942"/>
            <a:ext cx="5940103" cy="2462213"/>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2200" dirty="0">
              <a:solidFill>
                <a:srgbClr val="FFC000"/>
              </a:solidFill>
              <a:latin typeface="Montserrat"/>
            </a:endParaRPr>
          </a:p>
          <a:p>
            <a:pPr algn="ctr"/>
            <a:r>
              <a:rPr lang="en-US" sz="2200" dirty="0">
                <a:solidFill>
                  <a:srgbClr val="00B0F0"/>
                </a:solidFill>
                <a:latin typeface="Montserrat"/>
              </a:rPr>
              <a:t>Both passive and productive use of technology is ok in moderation.</a:t>
            </a:r>
          </a:p>
          <a:p>
            <a:pPr algn="ctr"/>
            <a:endParaRPr lang="en-US" sz="2200" dirty="0">
              <a:solidFill>
                <a:srgbClr val="00B0F0"/>
              </a:solidFill>
              <a:latin typeface="Montserrat"/>
            </a:endParaRPr>
          </a:p>
          <a:p>
            <a:pPr algn="ctr"/>
            <a:endParaRPr lang="en-US" sz="2200" dirty="0">
              <a:solidFill>
                <a:srgbClr val="00B0F0"/>
              </a:solidFill>
              <a:latin typeface="Montserrat"/>
            </a:endParaRPr>
          </a:p>
          <a:p>
            <a:pPr algn="ctr"/>
            <a:r>
              <a:rPr lang="en-US" sz="2200" dirty="0">
                <a:solidFill>
                  <a:srgbClr val="00B0F0"/>
                </a:solidFill>
                <a:latin typeface="Montserrat"/>
              </a:rPr>
              <a:t>A healthy balance is important when it comes to time online.</a:t>
            </a:r>
          </a:p>
        </p:txBody>
      </p:sp>
    </p:spTree>
    <p:extLst>
      <p:ext uri="{BB962C8B-B14F-4D97-AF65-F5344CB8AC3E}">
        <p14:creationId xmlns:p14="http://schemas.microsoft.com/office/powerpoint/2010/main" val="1767447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9</a:t>
            </a:fld>
            <a:endParaRPr/>
          </a:p>
        </p:txBody>
      </p:sp>
      <p:pic>
        <p:nvPicPr>
          <p:cNvPr id="961" name="Google Shape;961;p5"/>
          <p:cNvPicPr preferRelativeResize="0"/>
          <p:nvPr/>
        </p:nvPicPr>
        <p:blipFill rotWithShape="1">
          <a:blip r:embed="rId3">
            <a:alphaModFix/>
          </a:blip>
          <a:srcRect/>
          <a:stretch/>
        </p:blipFill>
        <p:spPr>
          <a:xfrm>
            <a:off x="249692" y="346416"/>
            <a:ext cx="2420910" cy="535268"/>
          </a:xfrm>
          <a:prstGeom prst="rect">
            <a:avLst/>
          </a:prstGeom>
          <a:noFill/>
          <a:ln>
            <a:noFill/>
          </a:ln>
        </p:spPr>
      </p:pic>
      <p:sp>
        <p:nvSpPr>
          <p:cNvPr id="962" name="Google Shape;962;p5"/>
          <p:cNvSpPr/>
          <p:nvPr/>
        </p:nvSpPr>
        <p:spPr>
          <a:xfrm>
            <a:off x="3787133" y="1795265"/>
            <a:ext cx="4698199" cy="1969730"/>
          </a:xfrm>
          <a:prstGeom prst="rect">
            <a:avLst/>
          </a:prstGeom>
          <a:noFill/>
          <a:ln>
            <a:noFill/>
          </a:ln>
        </p:spPr>
        <p:txBody>
          <a:bodyPr spcFirstLastPara="1" wrap="square" lIns="91425" tIns="45700" rIns="91425" bIns="45700" anchor="t" anchorCtr="0">
            <a:spAutoFit/>
          </a:bodyPr>
          <a:lstStyle/>
          <a:p>
            <a:pPr algn="ctr"/>
            <a:r>
              <a:rPr lang="en-US" sz="2200" dirty="0">
                <a:solidFill>
                  <a:srgbClr val="00B0F0"/>
                </a:solidFill>
                <a:latin typeface="Montserrat"/>
              </a:rPr>
              <a:t>Do you ever find it hard to switch off from a game/app/website? Why?</a:t>
            </a:r>
          </a:p>
          <a:p>
            <a:endParaRPr lang="en" sz="2800" b="1" dirty="0">
              <a:solidFill>
                <a:srgbClr val="FFA400"/>
              </a:solidFill>
              <a:latin typeface="Montserrat"/>
            </a:endParaRPr>
          </a:p>
          <a:p>
            <a:endParaRPr lang="en" sz="2800" b="1" dirty="0">
              <a:solidFill>
                <a:srgbClr val="FFA400"/>
              </a:solidFill>
              <a:latin typeface="Montserrat"/>
            </a:endParaRPr>
          </a:p>
        </p:txBody>
      </p:sp>
      <p:pic>
        <p:nvPicPr>
          <p:cNvPr id="4" name="Picture 3" descr="A computer screen with musical notes and arrows&#10;&#10;Description automatically generated">
            <a:extLst>
              <a:ext uri="{FF2B5EF4-FFF2-40B4-BE49-F238E27FC236}">
                <a16:creationId xmlns:a16="http://schemas.microsoft.com/office/drawing/2014/main" id="{E52794B9-50FF-3C67-B398-999A3F2DC58E}"/>
              </a:ext>
            </a:extLst>
          </p:cNvPr>
          <p:cNvPicPr>
            <a:picLocks noChangeAspect="1"/>
          </p:cNvPicPr>
          <p:nvPr/>
        </p:nvPicPr>
        <p:blipFill>
          <a:blip r:embed="rId4"/>
          <a:stretch>
            <a:fillRect/>
          </a:stretch>
        </p:blipFill>
        <p:spPr>
          <a:xfrm>
            <a:off x="-4396" y="1093177"/>
            <a:ext cx="2628900" cy="1866900"/>
          </a:xfrm>
          <a:prstGeom prst="rect">
            <a:avLst/>
          </a:prstGeom>
        </p:spPr>
      </p:pic>
      <p:pic>
        <p:nvPicPr>
          <p:cNvPr id="6" name="Picture 5">
            <a:extLst>
              <a:ext uri="{FF2B5EF4-FFF2-40B4-BE49-F238E27FC236}">
                <a16:creationId xmlns:a16="http://schemas.microsoft.com/office/drawing/2014/main" id="{9937AACB-FDC1-7CD1-7898-1AD5D82F55E9}"/>
              </a:ext>
            </a:extLst>
          </p:cNvPr>
          <p:cNvPicPr>
            <a:picLocks noChangeAspect="1"/>
          </p:cNvPicPr>
          <p:nvPr/>
        </p:nvPicPr>
        <p:blipFill>
          <a:blip r:embed="rId5"/>
          <a:stretch>
            <a:fillRect/>
          </a:stretch>
        </p:blipFill>
        <p:spPr>
          <a:xfrm>
            <a:off x="103310" y="2963741"/>
            <a:ext cx="1208943" cy="1730620"/>
          </a:xfrm>
          <a:prstGeom prst="rect">
            <a:avLst/>
          </a:prstGeom>
        </p:spPr>
      </p:pic>
      <p:pic>
        <p:nvPicPr>
          <p:cNvPr id="7" name="Picture 6" descr="A drawing of a drum with notes&#10;&#10;Description automatically generated">
            <a:extLst>
              <a:ext uri="{FF2B5EF4-FFF2-40B4-BE49-F238E27FC236}">
                <a16:creationId xmlns:a16="http://schemas.microsoft.com/office/drawing/2014/main" id="{CD5FCFF1-7E8C-0A7B-17DE-EF26E8C2A7A1}"/>
              </a:ext>
            </a:extLst>
          </p:cNvPr>
          <p:cNvPicPr>
            <a:picLocks noChangeAspect="1"/>
          </p:cNvPicPr>
          <p:nvPr/>
        </p:nvPicPr>
        <p:blipFill>
          <a:blip r:embed="rId6"/>
          <a:stretch>
            <a:fillRect/>
          </a:stretch>
        </p:blipFill>
        <p:spPr>
          <a:xfrm>
            <a:off x="1077059" y="3966063"/>
            <a:ext cx="1327638" cy="1176704"/>
          </a:xfrm>
          <a:prstGeom prst="rect">
            <a:avLst/>
          </a:prstGeom>
        </p:spPr>
      </p:pic>
      <p:pic>
        <p:nvPicPr>
          <p:cNvPr id="3" name="Picture 2" descr="A drawing of a cell phone&#10;&#10;Description automatically generated">
            <a:extLst>
              <a:ext uri="{FF2B5EF4-FFF2-40B4-BE49-F238E27FC236}">
                <a16:creationId xmlns:a16="http://schemas.microsoft.com/office/drawing/2014/main" id="{D2DCECA1-E266-599A-82F8-2EEB3F97D318}"/>
              </a:ext>
            </a:extLst>
          </p:cNvPr>
          <p:cNvPicPr>
            <a:picLocks noChangeAspect="1"/>
          </p:cNvPicPr>
          <p:nvPr/>
        </p:nvPicPr>
        <p:blipFill>
          <a:blip r:embed="rId7"/>
          <a:stretch>
            <a:fillRect/>
          </a:stretch>
        </p:blipFill>
        <p:spPr>
          <a:xfrm>
            <a:off x="1377461" y="2804014"/>
            <a:ext cx="1588477" cy="1162050"/>
          </a:xfrm>
          <a:prstGeom prst="rect">
            <a:avLst/>
          </a:prstGeom>
        </p:spPr>
      </p:pic>
      <p:sp>
        <p:nvSpPr>
          <p:cNvPr id="2" name="TextBox 1">
            <a:extLst>
              <a:ext uri="{FF2B5EF4-FFF2-40B4-BE49-F238E27FC236}">
                <a16:creationId xmlns:a16="http://schemas.microsoft.com/office/drawing/2014/main" id="{D7FDD374-EAD9-2AAE-B2E3-8A45D7AA421F}"/>
              </a:ext>
            </a:extLst>
          </p:cNvPr>
          <p:cNvSpPr txBox="1"/>
          <p:nvPr/>
        </p:nvSpPr>
        <p:spPr>
          <a:xfrm>
            <a:off x="4232353" y="295603"/>
            <a:ext cx="438941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2400" b="1" dirty="0">
                <a:solidFill>
                  <a:srgbClr val="FF0000"/>
                </a:solidFill>
                <a:latin typeface="Montserrat"/>
              </a:rPr>
              <a:t>Tech in Our World</a:t>
            </a:r>
          </a:p>
          <a:p>
            <a:pPr algn="r"/>
            <a:r>
              <a:rPr lang="en-GB" sz="2400" dirty="0">
                <a:solidFill>
                  <a:srgbClr val="FF0000"/>
                </a:solidFill>
                <a:latin typeface="Montserrat"/>
              </a:rPr>
              <a:t>Switching Off</a:t>
            </a:r>
          </a:p>
          <a:p>
            <a:pPr algn="r"/>
            <a:endParaRPr lang="en-GB" sz="2400" b="1" dirty="0">
              <a:solidFill>
                <a:srgbClr val="00B0F0"/>
              </a:solidFill>
              <a:latin typeface="Montserrat"/>
            </a:endParaRPr>
          </a:p>
        </p:txBody>
      </p:sp>
    </p:spTree>
    <p:extLst>
      <p:ext uri="{BB962C8B-B14F-4D97-AF65-F5344CB8AC3E}">
        <p14:creationId xmlns:p14="http://schemas.microsoft.com/office/powerpoint/2010/main" val="2353791189"/>
      </p:ext>
    </p:extLst>
  </p:cSld>
  <p:clrMapOvr>
    <a:masterClrMapping/>
  </p:clrMapOvr>
</p:sld>
</file>

<file path=ppt/theme/theme1.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3848</Words>
  <Application>Microsoft Macintosh PowerPoint</Application>
  <PresentationFormat>On-screen Show (16:9)</PresentationFormat>
  <Paragraphs>364</Paragraphs>
  <Slides>30</Slides>
  <Notes>30</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30</vt:i4>
      </vt:variant>
    </vt:vector>
  </HeadingPairs>
  <TitlesOfParts>
    <vt:vector size="45" baseType="lpstr">
      <vt:lpstr>Arial</vt:lpstr>
      <vt:lpstr>Montserrat Light</vt:lpstr>
      <vt:lpstr>Cy Grotesk Key Bold</vt:lpstr>
      <vt:lpstr>Montserrat Bold</vt:lpstr>
      <vt:lpstr>Wingdings,Sans-Serif</vt:lpstr>
      <vt:lpstr>Courier New,monospace</vt:lpstr>
      <vt:lpstr>Calibri</vt:lpstr>
      <vt:lpstr>Montserrat</vt:lpstr>
      <vt:lpstr>Wingdings</vt:lpstr>
      <vt:lpstr>PT Sans</vt:lpstr>
      <vt:lpstr>WordVisi_MSFontService</vt:lpstr>
      <vt:lpstr>Arial,Sans-Serif</vt:lpstr>
      <vt:lpstr>Oswald</vt:lpstr>
      <vt:lpstr>1_Wart template</vt:lpstr>
      <vt:lpstr>Wart template</vt:lpstr>
      <vt:lpstr>PowerPoint Presentation</vt:lpstr>
      <vt:lpstr>PowerPoint Presentation</vt:lpstr>
      <vt:lpstr>Tech in Our World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Switching Off</vt:lpstr>
      <vt:lpstr>Tips for Striking the Balance</vt:lpstr>
      <vt:lpstr>PowerPoint Presentation</vt:lpstr>
      <vt:lpstr>Tech in Our World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SAFER INTERNET DAY TOGETHER FOR A BETTER INTERNET (5TH AND 6TH CLASS)</dc:title>
  <cp:lastModifiedBy>Tracy Hogan</cp:lastModifiedBy>
  <cp:revision>2954</cp:revision>
  <dcterms:modified xsi:type="dcterms:W3CDTF">2024-01-05T17:12:48Z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1756428-4d52-4035-8892-3fe934e1c91d_Enabled">
    <vt:lpwstr>true</vt:lpwstr>
  </property>
  <property fmtid="{D5CDD505-2E9C-101B-9397-08002B2CF9AE}" pid="3" name="MSIP_Label_d1756428-4d52-4035-8892-3fe934e1c91d_SetDate">
    <vt:lpwstr>2023-12-05T12:22:57Z</vt:lpwstr>
  </property>
  <property fmtid="{D5CDD505-2E9C-101B-9397-08002B2CF9AE}" pid="4" name="MSIP_Label_d1756428-4d52-4035-8892-3fe934e1c91d_Method">
    <vt:lpwstr>Standard</vt:lpwstr>
  </property>
  <property fmtid="{D5CDD505-2E9C-101B-9397-08002B2CF9AE}" pid="5" name="MSIP_Label_d1756428-4d52-4035-8892-3fe934e1c91d_Name">
    <vt:lpwstr>defa4170-0d19-0005-0004-bc88714345d2</vt:lpwstr>
  </property>
  <property fmtid="{D5CDD505-2E9C-101B-9397-08002B2CF9AE}" pid="6" name="MSIP_Label_d1756428-4d52-4035-8892-3fe934e1c91d_SiteId">
    <vt:lpwstr>a37bb191-a98b-4c55-a0b0-f9ab5f345e6d</vt:lpwstr>
  </property>
  <property fmtid="{D5CDD505-2E9C-101B-9397-08002B2CF9AE}" pid="7" name="MSIP_Label_d1756428-4d52-4035-8892-3fe934e1c91d_ActionId">
    <vt:lpwstr>9a99a486-a8ac-4aea-bdec-d2bcfc4d9efe</vt:lpwstr>
  </property>
  <property fmtid="{D5CDD505-2E9C-101B-9397-08002B2CF9AE}" pid="8" name="MSIP_Label_d1756428-4d52-4035-8892-3fe934e1c91d_ContentBits">
    <vt:lpwstr>0</vt:lpwstr>
  </property>
</Properties>
</file>