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62BF94-2F45-184B-8E7B-25ED301A4C4F}" v="26" dt="2021-09-12T18:35:22.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94720"/>
  </p:normalViewPr>
  <p:slideViewPr>
    <p:cSldViewPr snapToGrid="0" snapToObjects="1">
      <p:cViewPr varScale="1">
        <p:scale>
          <a:sx n="78" d="100"/>
          <a:sy n="78" d="100"/>
        </p:scale>
        <p:origin x="11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B763CE-D5AD-784E-B291-ECD917EE1FA8}"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5048A-515B-B349-ACAD-10A054F523BC}" type="slidenum">
              <a:rPr lang="en-US" smtClean="0"/>
              <a:t>‹#›</a:t>
            </a:fld>
            <a:endParaRPr lang="en-US"/>
          </a:p>
        </p:txBody>
      </p:sp>
    </p:spTree>
    <p:extLst>
      <p:ext uri="{BB962C8B-B14F-4D97-AF65-F5344CB8AC3E}">
        <p14:creationId xmlns:p14="http://schemas.microsoft.com/office/powerpoint/2010/main" val="200861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5048A-515B-B349-ACAD-10A054F523BC}" type="slidenum">
              <a:rPr lang="en-US" smtClean="0"/>
              <a:t>6</a:t>
            </a:fld>
            <a:endParaRPr lang="en-US"/>
          </a:p>
        </p:txBody>
      </p:sp>
    </p:spTree>
    <p:extLst>
      <p:ext uri="{BB962C8B-B14F-4D97-AF65-F5344CB8AC3E}">
        <p14:creationId xmlns:p14="http://schemas.microsoft.com/office/powerpoint/2010/main" val="217801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58FF-9BFD-9744-99C3-7A4993C6D8B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8591D70-AB0C-8742-9E24-E5184796B9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07555F0-9345-1B4E-B0DF-A5475F227DC2}"/>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2E2B74CE-EDA9-3C4B-A6AF-E3ACD4D7A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128B6-92F7-3645-A2B7-10C7E2C0A324}"/>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2818275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FB5B-993E-6144-8D57-DFCC9FFC93F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9039BD1-C16C-7C47-BBE8-5B488E47B5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364883-38C4-F541-A2FF-026DD9DC2C81}"/>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67B4ADFE-D356-B14E-8DFF-3EF043DCA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88FA2-4B39-2B4F-83EE-1071421AFBDA}"/>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5699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E74F13-0958-4A4B-A53D-BD4DADF4EE4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EEA4A3-E454-5446-86DE-5187B73C56F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280D7F3-F4AA-E447-8A4A-B1E561CB9C20}"/>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6DAB029C-C323-034E-B842-D3BB97C5C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FB976-9986-BF4B-99F3-E87BE1F6F506}"/>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00373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C3B18-8796-1B45-895F-43196E36C38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B00F80-329C-724A-816A-D4FCCC9C6EF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14617D-10EE-9F4E-A000-B62A971446E2}"/>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3CAB289E-6BF7-8F49-B7A2-F55D866CA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42C10-F86F-6D41-A328-AE39E5C648E3}"/>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53318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B5F3-1000-7948-BE85-83A7094409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C240A4D-CE36-5244-B974-B6BAFA6E95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8901E61-EC95-9640-BF2F-937D78AF6487}"/>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6ADE4754-6F5B-2341-8900-FB8AF021C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16BAB-B30E-3841-BE33-419BC2037B12}"/>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50810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F394-189D-F446-83AF-A016B361B7B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A9BD83-ABDF-C146-A1BE-E13A6687F54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7CBF2CF-D23F-7B41-A687-CB578D40484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4D99051-084D-3E49-BD94-83B9441C4D95}"/>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6" name="Footer Placeholder 5">
            <a:extLst>
              <a:ext uri="{FF2B5EF4-FFF2-40B4-BE49-F238E27FC236}">
                <a16:creationId xmlns:a16="http://schemas.microsoft.com/office/drawing/2014/main" id="{D061AEBF-2363-3B4F-B418-0B84B2BC0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D60E68-A7D6-4547-AD6F-757EC4EAA1B7}"/>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35565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F2BE2-1AAF-B341-AF03-515A0CBE518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0E24A8-2769-A947-93D7-7D8B6E8266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1C12929-DC0C-5943-B4C9-367975FFA0A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1B2907F-A319-EE49-8EBF-808643448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A0EA5B-02E6-4C46-855D-EB95FAD0850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9F436A9-0D33-8C44-9887-ACC37A456730}"/>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8" name="Footer Placeholder 7">
            <a:extLst>
              <a:ext uri="{FF2B5EF4-FFF2-40B4-BE49-F238E27FC236}">
                <a16:creationId xmlns:a16="http://schemas.microsoft.com/office/drawing/2014/main" id="{B40C131A-C551-5441-8444-334B29B020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AFF4CB-1BAA-FF45-9E42-8191AF8FC7CB}"/>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233666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84780-95E2-A44A-823E-4F0E092203A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24D8085-7AF1-4C42-B999-D0CCAABB95AA}"/>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4" name="Footer Placeholder 3">
            <a:extLst>
              <a:ext uri="{FF2B5EF4-FFF2-40B4-BE49-F238E27FC236}">
                <a16:creationId xmlns:a16="http://schemas.microsoft.com/office/drawing/2014/main" id="{630AEDB4-08DA-AF41-9450-CAF27417CB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4740C1-72FB-C042-B4F2-1BF33AF6D639}"/>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4438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203B6-A2AA-2645-9CB2-3F3FA1F5FF79}"/>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3" name="Footer Placeholder 2">
            <a:extLst>
              <a:ext uri="{FF2B5EF4-FFF2-40B4-BE49-F238E27FC236}">
                <a16:creationId xmlns:a16="http://schemas.microsoft.com/office/drawing/2014/main" id="{4960CC6B-4D8A-A644-ADBF-B50AFB375C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746957-EFDE-B643-A8B2-5600BE1C0399}"/>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28647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37E5-8867-4546-95BC-3E49EDB224B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F78F4FA-792B-A14F-8860-3E14177E1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F440EE4-B2D5-D046-849A-5AD20D79B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432CCB-546E-5745-AD8C-FECE6F4D4615}"/>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6" name="Footer Placeholder 5">
            <a:extLst>
              <a:ext uri="{FF2B5EF4-FFF2-40B4-BE49-F238E27FC236}">
                <a16:creationId xmlns:a16="http://schemas.microsoft.com/office/drawing/2014/main" id="{81118AED-6561-5C44-B72C-4564B38290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BEAB9-3FD3-194A-BE01-3D3B8265FB7B}"/>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1788310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1D95-30BF-5647-8CE3-7C2FB870E4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45A78A0-42DC-4B49-9A02-C08C9D591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F257F2-58D4-5A44-A002-8BDFBB01B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EA6D2B-0D2C-0043-A8C3-F6BDB17FC039}"/>
              </a:ext>
            </a:extLst>
          </p:cNvPr>
          <p:cNvSpPr>
            <a:spLocks noGrp="1"/>
          </p:cNvSpPr>
          <p:nvPr>
            <p:ph type="dt" sz="half" idx="10"/>
          </p:nvPr>
        </p:nvSpPr>
        <p:spPr/>
        <p:txBody>
          <a:bodyPr/>
          <a:lstStyle/>
          <a:p>
            <a:fld id="{08BD0CF6-1A39-B54A-9D9A-3ED023F406FB}" type="datetimeFigureOut">
              <a:rPr lang="en-US" smtClean="0"/>
              <a:t>12/8/2021</a:t>
            </a:fld>
            <a:endParaRPr lang="en-US"/>
          </a:p>
        </p:txBody>
      </p:sp>
      <p:sp>
        <p:nvSpPr>
          <p:cNvPr id="6" name="Footer Placeholder 5">
            <a:extLst>
              <a:ext uri="{FF2B5EF4-FFF2-40B4-BE49-F238E27FC236}">
                <a16:creationId xmlns:a16="http://schemas.microsoft.com/office/drawing/2014/main" id="{D8C42DFF-8513-A24F-859F-113D0D055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73B863-94AE-734A-B097-EFEDF4C4054E}"/>
              </a:ext>
            </a:extLst>
          </p:cNvPr>
          <p:cNvSpPr>
            <a:spLocks noGrp="1"/>
          </p:cNvSpPr>
          <p:nvPr>
            <p:ph type="sldNum" sz="quarter" idx="12"/>
          </p:nvPr>
        </p:nvSpPr>
        <p:spPr/>
        <p:txBody>
          <a:bodyPr/>
          <a:lstStyle/>
          <a:p>
            <a:fld id="{BA2EDDAB-B46A-F34F-916B-C90E19A1A2C7}" type="slidenum">
              <a:rPr lang="en-US" smtClean="0"/>
              <a:t>‹#›</a:t>
            </a:fld>
            <a:endParaRPr lang="en-US"/>
          </a:p>
        </p:txBody>
      </p:sp>
    </p:spTree>
    <p:extLst>
      <p:ext uri="{BB962C8B-B14F-4D97-AF65-F5344CB8AC3E}">
        <p14:creationId xmlns:p14="http://schemas.microsoft.com/office/powerpoint/2010/main" val="234249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BB4503-476B-DE44-8B8C-BDB9C85A21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45FB470-B0C4-7E47-87EC-6D74E6A1A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E3653E7-D6CB-4648-BA44-235846A012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D0CF6-1A39-B54A-9D9A-3ED023F406FB}" type="datetimeFigureOut">
              <a:rPr lang="en-US" smtClean="0"/>
              <a:t>12/8/2021</a:t>
            </a:fld>
            <a:endParaRPr lang="en-US"/>
          </a:p>
        </p:txBody>
      </p:sp>
      <p:sp>
        <p:nvSpPr>
          <p:cNvPr id="5" name="Footer Placeholder 4">
            <a:extLst>
              <a:ext uri="{FF2B5EF4-FFF2-40B4-BE49-F238E27FC236}">
                <a16:creationId xmlns:a16="http://schemas.microsoft.com/office/drawing/2014/main" id="{5D726172-4884-F744-BB83-948E5A479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56D27-6242-C640-B011-61279B6B59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EDDAB-B46A-F34F-916B-C90E19A1A2C7}" type="slidenum">
              <a:rPr lang="en-US" smtClean="0"/>
              <a:t>‹#›</a:t>
            </a:fld>
            <a:endParaRPr lang="en-US"/>
          </a:p>
        </p:txBody>
      </p:sp>
    </p:spTree>
    <p:extLst>
      <p:ext uri="{BB962C8B-B14F-4D97-AF65-F5344CB8AC3E}">
        <p14:creationId xmlns:p14="http://schemas.microsoft.com/office/powerpoint/2010/main" val="61608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41BBC4E2-77AE-4A70-8F4E-420E9E2AD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03643125-F78F-964B-BAF1-78963FF1187A}"/>
              </a:ext>
            </a:extLst>
          </p:cNvPr>
          <p:cNvSpPr>
            <a:spLocks noGrp="1"/>
          </p:cNvSpPr>
          <p:nvPr>
            <p:ph type="ctrTitle"/>
          </p:nvPr>
        </p:nvSpPr>
        <p:spPr>
          <a:xfrm>
            <a:off x="5761608" y="583345"/>
            <a:ext cx="5279179" cy="2274155"/>
          </a:xfrm>
        </p:spPr>
        <p:txBody>
          <a:bodyPr anchor="b">
            <a:normAutofit/>
          </a:bodyPr>
          <a:lstStyle/>
          <a:p>
            <a:pPr algn="r"/>
            <a:br>
              <a:rPr lang="en-US" sz="5600" dirty="0">
                <a:solidFill>
                  <a:srgbClr val="FFFFFF"/>
                </a:solidFill>
              </a:rPr>
            </a:br>
            <a:r>
              <a:rPr lang="en-US" sz="5600" b="1" dirty="0">
                <a:solidFill>
                  <a:srgbClr val="FFFFFF"/>
                </a:solidFill>
              </a:rPr>
              <a:t>The Solar System</a:t>
            </a:r>
            <a:endParaRPr lang="en-US" sz="5600" b="1">
              <a:solidFill>
                <a:srgbClr val="FFFFFF"/>
              </a:solidFill>
            </a:endParaRPr>
          </a:p>
        </p:txBody>
      </p:sp>
      <p:sp>
        <p:nvSpPr>
          <p:cNvPr id="3" name="Subtitle 2">
            <a:extLst>
              <a:ext uri="{FF2B5EF4-FFF2-40B4-BE49-F238E27FC236}">
                <a16:creationId xmlns:a16="http://schemas.microsoft.com/office/drawing/2014/main" id="{7A41CA9F-F2F1-FB44-A45F-DC67D19CB8BA}"/>
              </a:ext>
            </a:extLst>
          </p:cNvPr>
          <p:cNvSpPr>
            <a:spLocks noGrp="1"/>
          </p:cNvSpPr>
          <p:nvPr>
            <p:ph type="subTitle" idx="1"/>
          </p:nvPr>
        </p:nvSpPr>
        <p:spPr>
          <a:xfrm>
            <a:off x="5761601" y="3123651"/>
            <a:ext cx="5279179" cy="876850"/>
          </a:xfrm>
        </p:spPr>
        <p:txBody>
          <a:bodyPr>
            <a:normAutofit/>
          </a:bodyPr>
          <a:lstStyle/>
          <a:p>
            <a:pPr algn="r"/>
            <a:r>
              <a:rPr lang="en-US" sz="2000">
                <a:solidFill>
                  <a:srgbClr val="FFFFFF"/>
                </a:solidFill>
              </a:rPr>
              <a:t>By Oliver Banks</a:t>
            </a:r>
          </a:p>
          <a:p>
            <a:pPr algn="r"/>
            <a:endParaRPr lang="en-US" sz="2000">
              <a:solidFill>
                <a:srgbClr val="FFFFFF"/>
              </a:solidFill>
            </a:endParaRPr>
          </a:p>
        </p:txBody>
      </p:sp>
      <p:sp>
        <p:nvSpPr>
          <p:cNvPr id="61" name="Graphic 32">
            <a:extLst>
              <a:ext uri="{FF2B5EF4-FFF2-40B4-BE49-F238E27FC236}">
                <a16:creationId xmlns:a16="http://schemas.microsoft.com/office/drawing/2014/main" id="{5DFC1D2F-D2C1-4B4C-A109-43567B85E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3202" y="114520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pic>
        <p:nvPicPr>
          <p:cNvPr id="7" name="Picture 6">
            <a:extLst>
              <a:ext uri="{FF2B5EF4-FFF2-40B4-BE49-F238E27FC236}">
                <a16:creationId xmlns:a16="http://schemas.microsoft.com/office/drawing/2014/main" id="{51C4D786-B2B6-B54B-A8F0-D340D731B202}"/>
              </a:ext>
            </a:extLst>
          </p:cNvPr>
          <p:cNvPicPr>
            <a:picLocks noChangeAspect="1"/>
          </p:cNvPicPr>
          <p:nvPr/>
        </p:nvPicPr>
        <p:blipFill rotWithShape="1">
          <a:blip r:embed="rId2"/>
          <a:srcRect r="5" b="5"/>
          <a:stretch/>
        </p:blipFill>
        <p:spPr>
          <a:xfrm>
            <a:off x="1883229" y="132279"/>
            <a:ext cx="3555819" cy="3555819"/>
          </a:xfrm>
          <a:custGeom>
            <a:avLst/>
            <a:gdLst/>
            <a:ahLst/>
            <a:cxnLst/>
            <a:rect l="l" t="t" r="r" b="b"/>
            <a:pathLst>
              <a:path w="1924906" h="1924906">
                <a:moveTo>
                  <a:pt x="962453" y="0"/>
                </a:moveTo>
                <a:cubicBezTo>
                  <a:pt x="1494001" y="0"/>
                  <a:pt x="1924906" y="430905"/>
                  <a:pt x="1924906" y="962453"/>
                </a:cubicBezTo>
                <a:cubicBezTo>
                  <a:pt x="1924906" y="1494001"/>
                  <a:pt x="1494001" y="1924906"/>
                  <a:pt x="962453" y="1924906"/>
                </a:cubicBezTo>
                <a:cubicBezTo>
                  <a:pt x="430905" y="1924906"/>
                  <a:pt x="0" y="1494001"/>
                  <a:pt x="0" y="962453"/>
                </a:cubicBezTo>
                <a:cubicBezTo>
                  <a:pt x="0" y="430905"/>
                  <a:pt x="430905" y="0"/>
                  <a:pt x="962453" y="0"/>
                </a:cubicBezTo>
                <a:close/>
              </a:path>
            </a:pathLst>
          </a:custGeom>
        </p:spPr>
      </p:pic>
      <p:sp>
        <p:nvSpPr>
          <p:cNvPr id="63" name="Graphic 33">
            <a:extLst>
              <a:ext uri="{FF2B5EF4-FFF2-40B4-BE49-F238E27FC236}">
                <a16:creationId xmlns:a16="http://schemas.microsoft.com/office/drawing/2014/main" id="{FDE74ABC-C18D-4D27-A77F-43594963B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1825" y="306578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65" name="Straight Connector 6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0435E9E8-B90B-0048-B024-8DCF0BF42343}"/>
              </a:ext>
            </a:extLst>
          </p:cNvPr>
          <p:cNvPicPr>
            <a:picLocks noChangeAspect="1"/>
          </p:cNvPicPr>
          <p:nvPr/>
        </p:nvPicPr>
        <p:blipFill rotWithShape="1">
          <a:blip r:embed="rId3"/>
          <a:srcRect l="19161" r="20633" b="3"/>
          <a:stretch/>
        </p:blipFill>
        <p:spPr>
          <a:xfrm>
            <a:off x="1134538" y="3783685"/>
            <a:ext cx="2784784" cy="2784784"/>
          </a:xfrm>
          <a:custGeom>
            <a:avLst/>
            <a:gdLst/>
            <a:ahLst/>
            <a:cxnLst/>
            <a:rect l="l" t="t" r="r" b="b"/>
            <a:pathLst>
              <a:path w="2784784" h="2784784">
                <a:moveTo>
                  <a:pt x="1392392" y="0"/>
                </a:moveTo>
                <a:cubicBezTo>
                  <a:pt x="2161389" y="0"/>
                  <a:pt x="2784784" y="623395"/>
                  <a:pt x="2784784" y="1392392"/>
                </a:cubicBezTo>
                <a:cubicBezTo>
                  <a:pt x="2784784" y="2161389"/>
                  <a:pt x="2161389" y="2784784"/>
                  <a:pt x="1392392" y="2784784"/>
                </a:cubicBezTo>
                <a:cubicBezTo>
                  <a:pt x="623395" y="2784784"/>
                  <a:pt x="0" y="2161389"/>
                  <a:pt x="0" y="1392392"/>
                </a:cubicBezTo>
                <a:cubicBezTo>
                  <a:pt x="0" y="623395"/>
                  <a:pt x="623395" y="0"/>
                  <a:pt x="1392392" y="0"/>
                </a:cubicBezTo>
                <a:close/>
              </a:path>
            </a:pathLst>
          </a:custGeom>
        </p:spPr>
      </p:pic>
      <p:pic>
        <p:nvPicPr>
          <p:cNvPr id="13" name="Picture 12">
            <a:extLst>
              <a:ext uri="{FF2B5EF4-FFF2-40B4-BE49-F238E27FC236}">
                <a16:creationId xmlns:a16="http://schemas.microsoft.com/office/drawing/2014/main" id="{B471FB4C-4050-5443-92B0-D79D4A579D38}"/>
              </a:ext>
            </a:extLst>
          </p:cNvPr>
          <p:cNvPicPr>
            <a:picLocks noChangeAspect="1"/>
          </p:cNvPicPr>
          <p:nvPr/>
        </p:nvPicPr>
        <p:blipFill rotWithShape="1">
          <a:blip r:embed="rId4"/>
          <a:srcRect l="11512" r="17814" b="-2"/>
          <a:stretch/>
        </p:blipFill>
        <p:spPr>
          <a:xfrm>
            <a:off x="5334567" y="4028059"/>
            <a:ext cx="3555818" cy="2817584"/>
          </a:xfrm>
          <a:custGeom>
            <a:avLst/>
            <a:gdLst/>
            <a:ahLst/>
            <a:cxnLst/>
            <a:rect l="l" t="t" r="r" b="b"/>
            <a:pathLst>
              <a:path w="3555818" h="2817584">
                <a:moveTo>
                  <a:pt x="1777909" y="0"/>
                </a:moveTo>
                <a:cubicBezTo>
                  <a:pt x="2759821" y="0"/>
                  <a:pt x="3555818" y="795997"/>
                  <a:pt x="3555818" y="1777909"/>
                </a:cubicBezTo>
                <a:cubicBezTo>
                  <a:pt x="3555818" y="2146126"/>
                  <a:pt x="3443881" y="2488199"/>
                  <a:pt x="3252179" y="2771955"/>
                </a:cubicBezTo>
                <a:lnTo>
                  <a:pt x="3218058" y="2817584"/>
                </a:lnTo>
                <a:lnTo>
                  <a:pt x="337760" y="2817584"/>
                </a:lnTo>
                <a:lnTo>
                  <a:pt x="303639" y="2771955"/>
                </a:lnTo>
                <a:cubicBezTo>
                  <a:pt x="111937" y="2488199"/>
                  <a:pt x="0" y="2146126"/>
                  <a:pt x="0" y="1777909"/>
                </a:cubicBezTo>
                <a:cubicBezTo>
                  <a:pt x="0" y="795997"/>
                  <a:pt x="795997" y="0"/>
                  <a:pt x="1777909" y="0"/>
                </a:cubicBezTo>
                <a:close/>
              </a:path>
            </a:pathLst>
          </a:custGeom>
        </p:spPr>
      </p:pic>
      <p:sp>
        <p:nvSpPr>
          <p:cNvPr id="67" name="Graphic 31">
            <a:extLst>
              <a:ext uri="{FF2B5EF4-FFF2-40B4-BE49-F238E27FC236}">
                <a16:creationId xmlns:a16="http://schemas.microsoft.com/office/drawing/2014/main" id="{1CF7DF92-B01A-4340-9465-5B2DC9650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230" y="40510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42894164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CF83-4C2C-B842-A293-2486B2C74B9C}"/>
              </a:ext>
            </a:extLst>
          </p:cNvPr>
          <p:cNvSpPr>
            <a:spLocks noGrp="1"/>
          </p:cNvSpPr>
          <p:nvPr>
            <p:ph type="title"/>
          </p:nvPr>
        </p:nvSpPr>
        <p:spPr>
          <a:xfrm>
            <a:off x="6289158" y="803325"/>
            <a:ext cx="5259707" cy="1325563"/>
          </a:xfrm>
        </p:spPr>
        <p:txBody>
          <a:bodyPr>
            <a:normAutofit/>
          </a:bodyPr>
          <a:lstStyle/>
          <a:p>
            <a:r>
              <a:rPr lang="en-US" sz="4800" b="1" dirty="0"/>
              <a:t>Neptune</a:t>
            </a:r>
            <a:r>
              <a:rPr lang="en-US" dirty="0"/>
              <a:t> </a:t>
            </a:r>
          </a:p>
        </p:txBody>
      </p:sp>
      <p:sp>
        <p:nvSpPr>
          <p:cNvPr id="9" name="Freeform: Shape 8">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7D3ED464-FB14-2645-8A8A-748341ECB089}"/>
              </a:ext>
            </a:extLst>
          </p:cNvPr>
          <p:cNvPicPr>
            <a:picLocks noChangeAspect="1"/>
          </p:cNvPicPr>
          <p:nvPr/>
        </p:nvPicPr>
        <p:blipFill rotWithShape="1">
          <a:blip r:embed="rId2"/>
          <a:srcRect l="3579" r="18144"/>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23DA1994-6203-1A46-ABF0-BE839F355BF2}"/>
              </a:ext>
            </a:extLst>
          </p:cNvPr>
          <p:cNvSpPr>
            <a:spLocks noGrp="1"/>
          </p:cNvSpPr>
          <p:nvPr>
            <p:ph idx="1"/>
          </p:nvPr>
        </p:nvSpPr>
        <p:spPr>
          <a:xfrm>
            <a:off x="6289158" y="2279018"/>
            <a:ext cx="5259714" cy="3375920"/>
          </a:xfrm>
        </p:spPr>
        <p:txBody>
          <a:bodyPr anchor="t">
            <a:normAutofit/>
          </a:bodyPr>
          <a:lstStyle/>
          <a:p>
            <a:pPr marL="0" indent="0">
              <a:buNone/>
            </a:pPr>
            <a:r>
              <a:rPr lang="en-US" sz="2200" dirty="0"/>
              <a:t>Neptune is a ball of gas and ice, there's no way you could actually stand on its surface without just sinking in.  However, if you </a:t>
            </a:r>
            <a:r>
              <a:rPr lang="en-US" sz="2200" i="1" dirty="0"/>
              <a:t>could</a:t>
            </a:r>
            <a:r>
              <a:rPr lang="en-US" sz="2200" dirty="0"/>
              <a:t> stand on the surface of Neptune, you would notice something amazing.  The force of gravity pulling you down is almost exactly the same as the force of gravity you feel here walking on Earth! </a:t>
            </a:r>
          </a:p>
        </p:txBody>
      </p:sp>
    </p:spTree>
    <p:extLst>
      <p:ext uri="{BB962C8B-B14F-4D97-AF65-F5344CB8AC3E}">
        <p14:creationId xmlns:p14="http://schemas.microsoft.com/office/powerpoint/2010/main" val="21414587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DC35A348-C5D6-4112-9FDD-93A493B01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EC6E10-29E4-054A-931A-CD2C17B2BBEE}"/>
              </a:ext>
            </a:extLst>
          </p:cNvPr>
          <p:cNvSpPr>
            <a:spLocks noGrp="1"/>
          </p:cNvSpPr>
          <p:nvPr>
            <p:ph type="title"/>
          </p:nvPr>
        </p:nvSpPr>
        <p:spPr>
          <a:xfrm>
            <a:off x="838198" y="4428000"/>
            <a:ext cx="9321141" cy="1400400"/>
          </a:xfrm>
        </p:spPr>
        <p:txBody>
          <a:bodyPr vert="horz" wrap="square" lIns="91440" tIns="45720" rIns="91440" bIns="45720" rtlCol="0" anchor="b">
            <a:normAutofit/>
          </a:bodyPr>
          <a:lstStyle/>
          <a:p>
            <a:r>
              <a:rPr lang="en-US" sz="3100" kern="1200" dirty="0">
                <a:solidFill>
                  <a:schemeClr val="bg1"/>
                </a:solidFill>
                <a:latin typeface="+mj-lt"/>
                <a:ea typeface="+mj-ea"/>
                <a:cs typeface="+mj-cs"/>
              </a:rPr>
              <a:t>Thank you for reading my presentation</a:t>
            </a:r>
            <a:br>
              <a:rPr lang="en-US" sz="3100" kern="1200" dirty="0">
                <a:solidFill>
                  <a:schemeClr val="bg1"/>
                </a:solidFill>
                <a:latin typeface="+mj-lt"/>
                <a:ea typeface="+mj-ea"/>
                <a:cs typeface="+mj-cs"/>
              </a:rPr>
            </a:br>
            <a:endParaRPr lang="en-US" sz="3100" kern="1200" dirty="0">
              <a:solidFill>
                <a:schemeClr val="bg1"/>
              </a:solidFill>
              <a:latin typeface="+mj-lt"/>
              <a:ea typeface="+mj-ea"/>
              <a:cs typeface="+mj-cs"/>
            </a:endParaRPr>
          </a:p>
        </p:txBody>
      </p:sp>
      <p:sp>
        <p:nvSpPr>
          <p:cNvPr id="27" name="Content Placeholder 26">
            <a:extLst>
              <a:ext uri="{FF2B5EF4-FFF2-40B4-BE49-F238E27FC236}">
                <a16:creationId xmlns:a16="http://schemas.microsoft.com/office/drawing/2014/main" id="{6ED300C2-C323-4A6C-B60B-4BD9E5405172}"/>
              </a:ext>
            </a:extLst>
          </p:cNvPr>
          <p:cNvSpPr>
            <a:spLocks noGrp="1"/>
          </p:cNvSpPr>
          <p:nvPr>
            <p:ph idx="1"/>
          </p:nvPr>
        </p:nvSpPr>
        <p:spPr>
          <a:xfrm>
            <a:off x="7859713" y="4716472"/>
            <a:ext cx="3494088" cy="1017896"/>
          </a:xfrm>
        </p:spPr>
        <p:txBody>
          <a:bodyPr vert="horz" lIns="91440" tIns="45720" rIns="91440" bIns="45720" rtlCol="0" anchor="b">
            <a:normAutofit/>
          </a:bodyPr>
          <a:lstStyle/>
          <a:p>
            <a:pPr marL="0" indent="0">
              <a:buNone/>
            </a:pPr>
            <a:br>
              <a:rPr lang="en-US" sz="2400" kern="1200">
                <a:solidFill>
                  <a:schemeClr val="bg1"/>
                </a:solidFill>
                <a:latin typeface="+mn-lt"/>
                <a:ea typeface="+mn-ea"/>
                <a:cs typeface="+mn-cs"/>
              </a:rPr>
            </a:br>
            <a:endParaRPr lang="en-US" sz="2400" kern="1200">
              <a:solidFill>
                <a:schemeClr val="bg1"/>
              </a:solidFill>
              <a:latin typeface="+mn-lt"/>
              <a:ea typeface="+mn-ea"/>
              <a:cs typeface="+mn-cs"/>
            </a:endParaRPr>
          </a:p>
        </p:txBody>
      </p:sp>
      <p:pic>
        <p:nvPicPr>
          <p:cNvPr id="7" name="Content Placeholder 6">
            <a:extLst>
              <a:ext uri="{FF2B5EF4-FFF2-40B4-BE49-F238E27FC236}">
                <a16:creationId xmlns:a16="http://schemas.microsoft.com/office/drawing/2014/main" id="{28761346-2BF4-5C49-8809-6BF664EC8A11}"/>
              </a:ext>
            </a:extLst>
          </p:cNvPr>
          <p:cNvPicPr>
            <a:picLocks noChangeAspect="1"/>
          </p:cNvPicPr>
          <p:nvPr/>
        </p:nvPicPr>
        <p:blipFill rotWithShape="1">
          <a:blip r:embed="rId2"/>
          <a:srcRect l="21198" r="22169" b="1"/>
          <a:stretch/>
        </p:blipFill>
        <p:spPr>
          <a:xfrm>
            <a:off x="20" y="10"/>
            <a:ext cx="4000480" cy="4005933"/>
          </a:xfrm>
          <a:custGeom>
            <a:avLst/>
            <a:gdLst/>
            <a:ahLst/>
            <a:cxnLst/>
            <a:rect l="l" t="t" r="r" b="b"/>
            <a:pathLst>
              <a:path w="4000500" h="4005943">
                <a:moveTo>
                  <a:pt x="0" y="0"/>
                </a:moveTo>
                <a:lnTo>
                  <a:pt x="4000500" y="0"/>
                </a:lnTo>
                <a:lnTo>
                  <a:pt x="4000500" y="3936797"/>
                </a:lnTo>
                <a:lnTo>
                  <a:pt x="3316514" y="4005943"/>
                </a:lnTo>
                <a:lnTo>
                  <a:pt x="0" y="3964175"/>
                </a:lnTo>
                <a:close/>
              </a:path>
            </a:pathLst>
          </a:custGeom>
        </p:spPr>
      </p:pic>
      <p:pic>
        <p:nvPicPr>
          <p:cNvPr id="19" name="Picture 18" descr="A close up of the moon&#10;&#10;Description automatically generated with medium confidence">
            <a:extLst>
              <a:ext uri="{FF2B5EF4-FFF2-40B4-BE49-F238E27FC236}">
                <a16:creationId xmlns:a16="http://schemas.microsoft.com/office/drawing/2014/main" id="{5C998FF1-E103-2947-91D5-6E604F465137}"/>
              </a:ext>
            </a:extLst>
          </p:cNvPr>
          <p:cNvPicPr>
            <a:picLocks noChangeAspect="1"/>
          </p:cNvPicPr>
          <p:nvPr/>
        </p:nvPicPr>
        <p:blipFill rotWithShape="1">
          <a:blip r:embed="rId3"/>
          <a:srcRect l="2745" r="-1" b="-1"/>
          <a:stretch/>
        </p:blipFill>
        <p:spPr>
          <a:xfrm>
            <a:off x="4191002" y="10"/>
            <a:ext cx="3809998" cy="3917529"/>
          </a:xfrm>
          <a:custGeom>
            <a:avLst/>
            <a:gdLst/>
            <a:ahLst/>
            <a:cxnLst/>
            <a:rect l="l" t="t" r="r" b="b"/>
            <a:pathLst>
              <a:path w="3809998" h="3917539">
                <a:moveTo>
                  <a:pt x="0" y="0"/>
                </a:moveTo>
                <a:lnTo>
                  <a:pt x="3809998" y="0"/>
                </a:lnTo>
                <a:lnTo>
                  <a:pt x="3809998" y="3909212"/>
                </a:lnTo>
                <a:lnTo>
                  <a:pt x="1781628" y="3737429"/>
                </a:lnTo>
                <a:lnTo>
                  <a:pt x="0" y="3917539"/>
                </a:lnTo>
                <a:close/>
              </a:path>
            </a:pathLst>
          </a:custGeom>
        </p:spPr>
      </p:pic>
      <p:pic>
        <p:nvPicPr>
          <p:cNvPr id="12" name="Content Placeholder 11" descr="A planet in space&#10;&#10;Description automatically generated with low confidence">
            <a:extLst>
              <a:ext uri="{FF2B5EF4-FFF2-40B4-BE49-F238E27FC236}">
                <a16:creationId xmlns:a16="http://schemas.microsoft.com/office/drawing/2014/main" id="{80F1D345-26F4-774F-A81F-2C9562F5848C}"/>
              </a:ext>
            </a:extLst>
          </p:cNvPr>
          <p:cNvPicPr>
            <a:picLocks noChangeAspect="1"/>
          </p:cNvPicPr>
          <p:nvPr/>
        </p:nvPicPr>
        <p:blipFill rotWithShape="1">
          <a:blip r:embed="rId4"/>
          <a:srcRect l="17083" r="25078" b="-2"/>
          <a:stretch/>
        </p:blipFill>
        <p:spPr>
          <a:xfrm>
            <a:off x="8191500" y="10"/>
            <a:ext cx="4000500" cy="3959022"/>
          </a:xfrm>
          <a:custGeom>
            <a:avLst/>
            <a:gdLst/>
            <a:ahLst/>
            <a:cxnLst/>
            <a:rect l="l" t="t" r="r" b="b"/>
            <a:pathLst>
              <a:path w="4000500" h="3959032">
                <a:moveTo>
                  <a:pt x="0" y="0"/>
                </a:moveTo>
                <a:lnTo>
                  <a:pt x="4000500" y="0"/>
                </a:lnTo>
                <a:lnTo>
                  <a:pt x="4000500" y="3959032"/>
                </a:lnTo>
                <a:lnTo>
                  <a:pt x="9072" y="3926114"/>
                </a:lnTo>
                <a:lnTo>
                  <a:pt x="0" y="3925346"/>
                </a:lnTo>
                <a:close/>
              </a:path>
            </a:pathLst>
          </a:custGeom>
        </p:spPr>
      </p:pic>
      <p:grpSp>
        <p:nvGrpSpPr>
          <p:cNvPr id="91" name="Group 90">
            <a:extLst>
              <a:ext uri="{FF2B5EF4-FFF2-40B4-BE49-F238E27FC236}">
                <a16:creationId xmlns:a16="http://schemas.microsoft.com/office/drawing/2014/main" id="{AC0B7807-0C83-4963-821A-69B172722E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92" name="Freeform: Shape 91">
              <a:extLst>
                <a:ext uri="{FF2B5EF4-FFF2-40B4-BE49-F238E27FC236}">
                  <a16:creationId xmlns:a16="http://schemas.microsoft.com/office/drawing/2014/main" id="{BB027EC7-3252-48A2-A7A4-1741F72E47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EBC51E4-7477-4290-BBD0-18AD942C3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5">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itle 1">
            <a:extLst>
              <a:ext uri="{FF2B5EF4-FFF2-40B4-BE49-F238E27FC236}">
                <a16:creationId xmlns:a16="http://schemas.microsoft.com/office/drawing/2014/main" id="{00F67AC6-EC0B-0D40-9110-901B0C949328}"/>
              </a:ext>
            </a:extLst>
          </p:cNvPr>
          <p:cNvSpPr txBox="1">
            <a:spLocks/>
          </p:cNvSpPr>
          <p:nvPr/>
        </p:nvSpPr>
        <p:spPr>
          <a:xfrm>
            <a:off x="1100512" y="419422"/>
            <a:ext cx="3816095" cy="19380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br>
              <a:rPr lang="en-US" sz="3100"/>
            </a:br>
            <a:endParaRPr lang="en-US" sz="3100"/>
          </a:p>
        </p:txBody>
      </p:sp>
    </p:spTree>
    <p:extLst>
      <p:ext uri="{BB962C8B-B14F-4D97-AF65-F5344CB8AC3E}">
        <p14:creationId xmlns:p14="http://schemas.microsoft.com/office/powerpoint/2010/main" val="547648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7EA697-8B2D-304A-98B5-46126EB36F16}"/>
              </a:ext>
            </a:extLst>
          </p:cNvPr>
          <p:cNvPicPr>
            <a:picLocks noChangeAspect="1"/>
          </p:cNvPicPr>
          <p:nvPr/>
        </p:nvPicPr>
        <p:blipFill rotWithShape="1">
          <a:blip r:embed="rId2"/>
          <a:srcRect l="6422" r="5155" b="-1"/>
          <a:stretch/>
        </p:blipFill>
        <p:spPr>
          <a:xfrm>
            <a:off x="0" y="0"/>
            <a:ext cx="12188932" cy="6857990"/>
          </a:xfrm>
          <a:prstGeom prst="rect">
            <a:avLst/>
          </a:prstGeom>
        </p:spPr>
      </p:pic>
      <p:sp>
        <p:nvSpPr>
          <p:cNvPr id="9" name="Freeform: Shape 8">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D3796D5-B2DF-CA46-AA54-96DC1B8D237C}"/>
              </a:ext>
            </a:extLst>
          </p:cNvPr>
          <p:cNvSpPr>
            <a:spLocks noGrp="1"/>
          </p:cNvSpPr>
          <p:nvPr>
            <p:ph type="title"/>
          </p:nvPr>
        </p:nvSpPr>
        <p:spPr>
          <a:xfrm>
            <a:off x="618062" y="4185749"/>
            <a:ext cx="9265771" cy="622836"/>
          </a:xfrm>
        </p:spPr>
        <p:txBody>
          <a:bodyPr>
            <a:normAutofit/>
          </a:bodyPr>
          <a:lstStyle/>
          <a:p>
            <a:r>
              <a:rPr lang="en-US" sz="3600" b="1" dirty="0"/>
              <a:t>Our Solar System</a:t>
            </a:r>
          </a:p>
        </p:txBody>
      </p:sp>
      <p:sp>
        <p:nvSpPr>
          <p:cNvPr id="3" name="Content Placeholder 2">
            <a:extLst>
              <a:ext uri="{FF2B5EF4-FFF2-40B4-BE49-F238E27FC236}">
                <a16:creationId xmlns:a16="http://schemas.microsoft.com/office/drawing/2014/main" id="{690C74E9-5F5A-5547-BCF8-A673DE6E18B8}"/>
              </a:ext>
            </a:extLst>
          </p:cNvPr>
          <p:cNvSpPr>
            <a:spLocks noGrp="1"/>
          </p:cNvSpPr>
          <p:nvPr>
            <p:ph idx="1"/>
          </p:nvPr>
        </p:nvSpPr>
        <p:spPr>
          <a:xfrm>
            <a:off x="618063" y="4856921"/>
            <a:ext cx="9565028" cy="1249240"/>
          </a:xfrm>
        </p:spPr>
        <p:txBody>
          <a:bodyPr>
            <a:normAutofit/>
          </a:bodyPr>
          <a:lstStyle/>
          <a:p>
            <a:pPr marL="0" indent="0">
              <a:buNone/>
            </a:pPr>
            <a:r>
              <a:rPr lang="en-US" sz="1800" dirty="0"/>
              <a:t>Our Solar System is home to the seven planets that surround the Earth; Mercury, Venus, Mars, Jupiter, Saturn, Uranus and Neptune.  You can find out about these planets in the following slides. Our Solar System is but one of many others in the Galaxy.  As our Solar System is so big you can't see past it with the naked eye or telescope.</a:t>
            </a:r>
          </a:p>
          <a:p>
            <a:pPr marL="0" indent="0">
              <a:buNone/>
            </a:pPr>
            <a:endParaRPr lang="en-US" sz="1800" dirty="0"/>
          </a:p>
        </p:txBody>
      </p:sp>
    </p:spTree>
    <p:extLst>
      <p:ext uri="{BB962C8B-B14F-4D97-AF65-F5344CB8AC3E}">
        <p14:creationId xmlns:p14="http://schemas.microsoft.com/office/powerpoint/2010/main" val="25625546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988D-8071-D046-822F-A3CCB0E11D9D}"/>
              </a:ext>
            </a:extLst>
          </p:cNvPr>
          <p:cNvSpPr>
            <a:spLocks noGrp="1"/>
          </p:cNvSpPr>
          <p:nvPr>
            <p:ph type="title"/>
          </p:nvPr>
        </p:nvSpPr>
        <p:spPr>
          <a:xfrm>
            <a:off x="6289158" y="866387"/>
            <a:ext cx="5984921" cy="1325563"/>
          </a:xfrm>
        </p:spPr>
        <p:txBody>
          <a:bodyPr>
            <a:normAutofit/>
          </a:bodyPr>
          <a:lstStyle/>
          <a:p>
            <a:r>
              <a:rPr lang="en-US" sz="4800" b="1" dirty="0"/>
              <a:t>Mercury</a:t>
            </a:r>
          </a:p>
        </p:txBody>
      </p:sp>
      <p:sp>
        <p:nvSpPr>
          <p:cNvPr id="10" name="Freeform: Shape 9">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FF7BE248-A279-DC44-8443-FF8FA141FE1E}"/>
              </a:ext>
            </a:extLst>
          </p:cNvPr>
          <p:cNvPicPr>
            <a:picLocks noChangeAspect="1"/>
          </p:cNvPicPr>
          <p:nvPr/>
        </p:nvPicPr>
        <p:blipFill rotWithShape="1">
          <a:blip r:embed="rId2"/>
          <a:srcRect l="9080" r="20342"/>
          <a:stretch/>
        </p:blipFill>
        <p:spPr>
          <a:xfrm>
            <a:off x="0" y="0"/>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AA0E431F-8BAB-3D49-80B8-DB6AAD6E82E5}"/>
              </a:ext>
            </a:extLst>
          </p:cNvPr>
          <p:cNvSpPr>
            <a:spLocks noGrp="1"/>
          </p:cNvSpPr>
          <p:nvPr>
            <p:ph idx="1"/>
          </p:nvPr>
        </p:nvSpPr>
        <p:spPr>
          <a:xfrm>
            <a:off x="6136816" y="2310549"/>
            <a:ext cx="5259714" cy="3375920"/>
          </a:xfrm>
        </p:spPr>
        <p:txBody>
          <a:bodyPr anchor="t">
            <a:normAutofit/>
          </a:bodyPr>
          <a:lstStyle/>
          <a:p>
            <a:pPr marL="0" indent="0">
              <a:buNone/>
            </a:pPr>
            <a:r>
              <a:rPr lang="en-US" sz="2200" dirty="0"/>
              <a:t>Mercury is the closest planet to the sun. In the day, Mercury can reach 430 degrees Celsius whilst at night, it can drop down to minus 180 degrees Celsius.  This planet is in fact the smallest planet in our Solar System – it is only just bigger than our Moon.  Not only is it the smallest planet, but it is also shrinking</a:t>
            </a:r>
            <a:r>
              <a:rPr lang="en-US" sz="1800" dirty="0"/>
              <a:t>!  </a:t>
            </a:r>
          </a:p>
        </p:txBody>
      </p:sp>
    </p:spTree>
    <p:extLst>
      <p:ext uri="{BB962C8B-B14F-4D97-AF65-F5344CB8AC3E}">
        <p14:creationId xmlns:p14="http://schemas.microsoft.com/office/powerpoint/2010/main" val="1701562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C256-CDAA-E84D-8192-C92E344588E3}"/>
              </a:ext>
            </a:extLst>
          </p:cNvPr>
          <p:cNvSpPr>
            <a:spLocks noGrp="1"/>
          </p:cNvSpPr>
          <p:nvPr>
            <p:ph type="title"/>
          </p:nvPr>
        </p:nvSpPr>
        <p:spPr>
          <a:xfrm>
            <a:off x="6412725" y="716827"/>
            <a:ext cx="5259707" cy="1325563"/>
          </a:xfrm>
        </p:spPr>
        <p:txBody>
          <a:bodyPr>
            <a:normAutofit/>
          </a:bodyPr>
          <a:lstStyle/>
          <a:p>
            <a:r>
              <a:rPr lang="en-US" sz="4800" b="1" dirty="0"/>
              <a:t>Venus</a:t>
            </a:r>
          </a:p>
        </p:txBody>
      </p:sp>
      <p:sp>
        <p:nvSpPr>
          <p:cNvPr id="10" name="Freeform: Shape 9">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9F642540-04DE-D249-8CD0-038DCEA97497}"/>
              </a:ext>
            </a:extLst>
          </p:cNvPr>
          <p:cNvPicPr>
            <a:picLocks noChangeAspect="1"/>
          </p:cNvPicPr>
          <p:nvPr/>
        </p:nvPicPr>
        <p:blipFill rotWithShape="1">
          <a:blip r:embed="rId2"/>
          <a:srcRect l="13650" r="7832" b="-1"/>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7E35A1AA-7586-604C-BAAE-B8B047CD805F}"/>
              </a:ext>
            </a:extLst>
          </p:cNvPr>
          <p:cNvSpPr>
            <a:spLocks noGrp="1"/>
          </p:cNvSpPr>
          <p:nvPr>
            <p:ph idx="1"/>
          </p:nvPr>
        </p:nvSpPr>
        <p:spPr>
          <a:xfrm>
            <a:off x="6289158" y="2279018"/>
            <a:ext cx="5259714" cy="3375920"/>
          </a:xfrm>
        </p:spPr>
        <p:txBody>
          <a:bodyPr anchor="t">
            <a:normAutofit/>
          </a:bodyPr>
          <a:lstStyle/>
          <a:p>
            <a:pPr marL="0" indent="0">
              <a:buNone/>
            </a:pPr>
            <a:r>
              <a:rPr lang="en-US" sz="2200" dirty="0"/>
              <a:t>Venus is named after the Roman goddess of love and beauty because it is the brightest planet in the sky (after our moon).  One day on Venus is longer than a year on Earth.  Unlike other planets in our Solar System Venus spins clockwise on its axis.</a:t>
            </a:r>
          </a:p>
        </p:txBody>
      </p:sp>
    </p:spTree>
    <p:extLst>
      <p:ext uri="{BB962C8B-B14F-4D97-AF65-F5344CB8AC3E}">
        <p14:creationId xmlns:p14="http://schemas.microsoft.com/office/powerpoint/2010/main" val="338407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7E17-3537-FE41-963B-E6CCA42A6934}"/>
              </a:ext>
            </a:extLst>
          </p:cNvPr>
          <p:cNvSpPr>
            <a:spLocks noGrp="1"/>
          </p:cNvSpPr>
          <p:nvPr>
            <p:ph type="title"/>
          </p:nvPr>
        </p:nvSpPr>
        <p:spPr>
          <a:xfrm>
            <a:off x="6289158" y="803325"/>
            <a:ext cx="5259707" cy="1325563"/>
          </a:xfrm>
        </p:spPr>
        <p:txBody>
          <a:bodyPr>
            <a:normAutofit/>
          </a:bodyPr>
          <a:lstStyle/>
          <a:p>
            <a:r>
              <a:rPr lang="en-US" sz="4800" b="1" dirty="0"/>
              <a:t>Earth</a:t>
            </a:r>
          </a:p>
        </p:txBody>
      </p:sp>
      <p:sp>
        <p:nvSpPr>
          <p:cNvPr id="10" name="Freeform: Shape 9">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icture containing satellite&#10;&#10;Description automatically generated">
            <a:extLst>
              <a:ext uri="{FF2B5EF4-FFF2-40B4-BE49-F238E27FC236}">
                <a16:creationId xmlns:a16="http://schemas.microsoft.com/office/drawing/2014/main" id="{282E67D4-B556-F44C-B047-3C3DFBA028D2}"/>
              </a:ext>
            </a:extLst>
          </p:cNvPr>
          <p:cNvPicPr>
            <a:picLocks noChangeAspect="1"/>
          </p:cNvPicPr>
          <p:nvPr/>
        </p:nvPicPr>
        <p:blipFill rotWithShape="1">
          <a:blip r:embed="rId2"/>
          <a:srcRect t="4486" r="1" b="7425"/>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518F37A8-355C-3E4A-B25F-D9E18C80EC88}"/>
              </a:ext>
            </a:extLst>
          </p:cNvPr>
          <p:cNvSpPr>
            <a:spLocks noGrp="1"/>
          </p:cNvSpPr>
          <p:nvPr>
            <p:ph idx="1"/>
          </p:nvPr>
        </p:nvSpPr>
        <p:spPr>
          <a:xfrm>
            <a:off x="6289158" y="2279018"/>
            <a:ext cx="5259714" cy="3375920"/>
          </a:xfrm>
        </p:spPr>
        <p:txBody>
          <a:bodyPr anchor="t">
            <a:normAutofit/>
          </a:bodyPr>
          <a:lstStyle/>
          <a:p>
            <a:pPr marL="0" indent="0">
              <a:buNone/>
            </a:pPr>
            <a:r>
              <a:rPr lang="en-US" sz="2200" dirty="0"/>
              <a:t>Earth our home planet, is a world like any other.  The third planet from the sun , Earth is the only known planet to host life and liquid water on its surface.  With a radius of 3,959 miles, Earth is the 5</a:t>
            </a:r>
            <a:r>
              <a:rPr lang="en-US" sz="2200" baseline="30000" dirty="0"/>
              <a:t>th </a:t>
            </a:r>
            <a:r>
              <a:rPr lang="en-US" sz="2200" dirty="0"/>
              <a:t>largest plant in our solar system. </a:t>
            </a:r>
          </a:p>
        </p:txBody>
      </p:sp>
    </p:spTree>
    <p:extLst>
      <p:ext uri="{BB962C8B-B14F-4D97-AF65-F5344CB8AC3E}">
        <p14:creationId xmlns:p14="http://schemas.microsoft.com/office/powerpoint/2010/main" val="34976255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C037-DAC2-F14A-9EE8-FE6B72AE6EF7}"/>
              </a:ext>
            </a:extLst>
          </p:cNvPr>
          <p:cNvSpPr>
            <a:spLocks noGrp="1"/>
          </p:cNvSpPr>
          <p:nvPr>
            <p:ph type="title"/>
          </p:nvPr>
        </p:nvSpPr>
        <p:spPr>
          <a:xfrm>
            <a:off x="6289158" y="803325"/>
            <a:ext cx="5259707" cy="1325563"/>
          </a:xfrm>
        </p:spPr>
        <p:txBody>
          <a:bodyPr>
            <a:normAutofit/>
          </a:bodyPr>
          <a:lstStyle/>
          <a:p>
            <a:r>
              <a:rPr lang="en-US" sz="4800" b="1" dirty="0"/>
              <a:t>Mars</a:t>
            </a:r>
          </a:p>
        </p:txBody>
      </p:sp>
      <p:sp>
        <p:nvSpPr>
          <p:cNvPr id="9" name="Freeform: Shape 8">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A red and white planet&#10;&#10;Description automatically generated with low confidence">
            <a:extLst>
              <a:ext uri="{FF2B5EF4-FFF2-40B4-BE49-F238E27FC236}">
                <a16:creationId xmlns:a16="http://schemas.microsoft.com/office/drawing/2014/main" id="{FDDB9F5C-EFEF-1E46-84BF-822E1C36659E}"/>
              </a:ext>
            </a:extLst>
          </p:cNvPr>
          <p:cNvPicPr>
            <a:picLocks noChangeAspect="1"/>
          </p:cNvPicPr>
          <p:nvPr/>
        </p:nvPicPr>
        <p:blipFill rotWithShape="1">
          <a:blip r:embed="rId3"/>
          <a:srcRect t="6624" b="8364"/>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47A63BE6-632D-6649-BD5E-4859D3CF2415}"/>
              </a:ext>
            </a:extLst>
          </p:cNvPr>
          <p:cNvSpPr>
            <a:spLocks noGrp="1"/>
          </p:cNvSpPr>
          <p:nvPr>
            <p:ph idx="1"/>
          </p:nvPr>
        </p:nvSpPr>
        <p:spPr>
          <a:xfrm>
            <a:off x="6289158" y="2279018"/>
            <a:ext cx="5259714" cy="3375920"/>
          </a:xfrm>
        </p:spPr>
        <p:txBody>
          <a:bodyPr anchor="t">
            <a:normAutofit/>
          </a:bodyPr>
          <a:lstStyle/>
          <a:p>
            <a:pPr marL="0" indent="0">
              <a:buNone/>
            </a:pPr>
            <a:r>
              <a:rPr lang="en-US" sz="2200" dirty="0"/>
              <a:t>Named after the Roman god of war, Mars is the fourth planet from the sun.  This red planet is home to the highest mountain in the solar system - a volcano called Olympus Mons.  Standing at a whopping 24- kilometers its around 3 times the height of Mount Everest!   </a:t>
            </a:r>
          </a:p>
        </p:txBody>
      </p:sp>
    </p:spTree>
    <p:extLst>
      <p:ext uri="{BB962C8B-B14F-4D97-AF65-F5344CB8AC3E}">
        <p14:creationId xmlns:p14="http://schemas.microsoft.com/office/powerpoint/2010/main" val="34857520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26EC1-C67F-BE43-A1A5-B3D5D7BF604B}"/>
              </a:ext>
            </a:extLst>
          </p:cNvPr>
          <p:cNvSpPr>
            <a:spLocks noGrp="1"/>
          </p:cNvSpPr>
          <p:nvPr>
            <p:ph type="title"/>
          </p:nvPr>
        </p:nvSpPr>
        <p:spPr>
          <a:xfrm>
            <a:off x="6289158" y="803325"/>
            <a:ext cx="5259707" cy="1325563"/>
          </a:xfrm>
        </p:spPr>
        <p:txBody>
          <a:bodyPr>
            <a:normAutofit/>
          </a:bodyPr>
          <a:lstStyle/>
          <a:p>
            <a:r>
              <a:rPr lang="en-US" sz="4800" b="1" dirty="0"/>
              <a:t>Jupiter</a:t>
            </a:r>
          </a:p>
        </p:txBody>
      </p:sp>
      <p:sp>
        <p:nvSpPr>
          <p:cNvPr id="14" name="Freeform: Shape 13">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lanet in space&#10;&#10;Description automatically generated with low confidence">
            <a:extLst>
              <a:ext uri="{FF2B5EF4-FFF2-40B4-BE49-F238E27FC236}">
                <a16:creationId xmlns:a16="http://schemas.microsoft.com/office/drawing/2014/main" id="{6DE0872A-2F44-AE43-8615-E1538F237354}"/>
              </a:ext>
            </a:extLst>
          </p:cNvPr>
          <p:cNvPicPr>
            <a:picLocks noChangeAspect="1"/>
          </p:cNvPicPr>
          <p:nvPr/>
        </p:nvPicPr>
        <p:blipFill rotWithShape="1">
          <a:blip r:embed="rId2"/>
          <a:srcRect l="22859" r="11268"/>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15C88915-8AAD-8040-941B-A76ABB4444D7}"/>
              </a:ext>
            </a:extLst>
          </p:cNvPr>
          <p:cNvSpPr>
            <a:spLocks noGrp="1"/>
          </p:cNvSpPr>
          <p:nvPr>
            <p:ph idx="1"/>
          </p:nvPr>
        </p:nvSpPr>
        <p:spPr>
          <a:xfrm>
            <a:off x="6289158" y="2279018"/>
            <a:ext cx="5259714" cy="3375920"/>
          </a:xfrm>
        </p:spPr>
        <p:txBody>
          <a:bodyPr anchor="t">
            <a:normAutofit/>
          </a:bodyPr>
          <a:lstStyle/>
          <a:p>
            <a:pPr marL="0" indent="0">
              <a:buNone/>
            </a:pPr>
            <a:r>
              <a:rPr lang="en-US" sz="2200" dirty="0"/>
              <a:t>Jupiter is the largest planet in our Solar System – in fact it is 2.5 times as massive as all the other planets combined.  It is made primarily of gasses and is therefore known as a ‘gas giant’.  Its surface area is 61.42 billions kilometers making it so you can only fit one Jupiter into the Sun. </a:t>
            </a:r>
          </a:p>
        </p:txBody>
      </p:sp>
    </p:spTree>
    <p:extLst>
      <p:ext uri="{BB962C8B-B14F-4D97-AF65-F5344CB8AC3E}">
        <p14:creationId xmlns:p14="http://schemas.microsoft.com/office/powerpoint/2010/main" val="6779250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3115-BC5A-CC4A-8919-8D53E5396E5F}"/>
              </a:ext>
            </a:extLst>
          </p:cNvPr>
          <p:cNvSpPr>
            <a:spLocks noGrp="1"/>
          </p:cNvSpPr>
          <p:nvPr>
            <p:ph type="title"/>
          </p:nvPr>
        </p:nvSpPr>
        <p:spPr>
          <a:xfrm>
            <a:off x="6289158" y="803325"/>
            <a:ext cx="5259707" cy="1325563"/>
          </a:xfrm>
        </p:spPr>
        <p:txBody>
          <a:bodyPr>
            <a:normAutofit/>
          </a:bodyPr>
          <a:lstStyle/>
          <a:p>
            <a:r>
              <a:rPr lang="en-US" sz="4800" b="1" dirty="0"/>
              <a:t>Saturn </a:t>
            </a:r>
          </a:p>
        </p:txBody>
      </p:sp>
      <p:sp>
        <p:nvSpPr>
          <p:cNvPr id="10" name="Freeform: Shape 9">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lanet in space&#10;&#10;Description automatically generated with medium confidence">
            <a:extLst>
              <a:ext uri="{FF2B5EF4-FFF2-40B4-BE49-F238E27FC236}">
                <a16:creationId xmlns:a16="http://schemas.microsoft.com/office/drawing/2014/main" id="{4BD21B7C-39DE-A14C-8A21-875E876A96FA}"/>
              </a:ext>
            </a:extLst>
          </p:cNvPr>
          <p:cNvPicPr>
            <a:picLocks noChangeAspect="1"/>
          </p:cNvPicPr>
          <p:nvPr/>
        </p:nvPicPr>
        <p:blipFill rotWithShape="1">
          <a:blip r:embed="rId2"/>
          <a:srcRect l="5803" r="2" b="2"/>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3C58178A-F20A-7D4F-9E00-8A0C445C7591}"/>
              </a:ext>
            </a:extLst>
          </p:cNvPr>
          <p:cNvSpPr>
            <a:spLocks noGrp="1"/>
          </p:cNvSpPr>
          <p:nvPr>
            <p:ph idx="1"/>
          </p:nvPr>
        </p:nvSpPr>
        <p:spPr>
          <a:xfrm>
            <a:off x="6289158" y="2279018"/>
            <a:ext cx="5259714" cy="3375920"/>
          </a:xfrm>
        </p:spPr>
        <p:txBody>
          <a:bodyPr anchor="t">
            <a:noAutofit/>
          </a:bodyPr>
          <a:lstStyle/>
          <a:p>
            <a:pPr marL="0" indent="0">
              <a:buNone/>
            </a:pPr>
            <a:r>
              <a:rPr lang="en-US" sz="2200" dirty="0"/>
              <a:t>Saturn is the sixth planet from the sun and second largest after Jupiter.  It is the farthest planet from Earth that is visible to the naked eye, but the planets most outstanding feature – its rings – are better viewed through a telescope.  Although the other ‘gas giants’ in the solar system – Jupiter, Uranus and Neptune – also have rings, Saturn’s rings are particularly prominent, earning the name “Ringed Planet”.</a:t>
            </a:r>
          </a:p>
        </p:txBody>
      </p:sp>
    </p:spTree>
    <p:extLst>
      <p:ext uri="{BB962C8B-B14F-4D97-AF65-F5344CB8AC3E}">
        <p14:creationId xmlns:p14="http://schemas.microsoft.com/office/powerpoint/2010/main" val="19883175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82F2-26AE-B140-8B4A-0C56E1EB1FC2}"/>
              </a:ext>
            </a:extLst>
          </p:cNvPr>
          <p:cNvSpPr>
            <a:spLocks noGrp="1"/>
          </p:cNvSpPr>
          <p:nvPr>
            <p:ph type="title"/>
          </p:nvPr>
        </p:nvSpPr>
        <p:spPr>
          <a:xfrm>
            <a:off x="6289158" y="803325"/>
            <a:ext cx="5259707" cy="1325563"/>
          </a:xfrm>
        </p:spPr>
        <p:txBody>
          <a:bodyPr>
            <a:normAutofit/>
          </a:bodyPr>
          <a:lstStyle/>
          <a:p>
            <a:r>
              <a:rPr lang="en-US" sz="4800" b="1" dirty="0"/>
              <a:t>Uranus</a:t>
            </a:r>
            <a:r>
              <a:rPr lang="en-US" b="1" dirty="0"/>
              <a:t> </a:t>
            </a:r>
          </a:p>
        </p:txBody>
      </p:sp>
      <p:sp>
        <p:nvSpPr>
          <p:cNvPr id="9" name="Freeform: Shape 8">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A white planet in space&#10;&#10;Description automatically generated with low confidence">
            <a:extLst>
              <a:ext uri="{FF2B5EF4-FFF2-40B4-BE49-F238E27FC236}">
                <a16:creationId xmlns:a16="http://schemas.microsoft.com/office/drawing/2014/main" id="{AC5FE217-924B-E443-A788-990919F7EB2F}"/>
              </a:ext>
            </a:extLst>
          </p:cNvPr>
          <p:cNvPicPr>
            <a:picLocks noChangeAspect="1"/>
          </p:cNvPicPr>
          <p:nvPr/>
        </p:nvPicPr>
        <p:blipFill rotWithShape="1">
          <a:blip r:embed="rId2"/>
          <a:srcRect t="8991" b="5997"/>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46FB1007-42C9-D040-8FCC-4BEE96DE9A29}"/>
              </a:ext>
            </a:extLst>
          </p:cNvPr>
          <p:cNvSpPr>
            <a:spLocks noGrp="1"/>
          </p:cNvSpPr>
          <p:nvPr>
            <p:ph idx="1"/>
          </p:nvPr>
        </p:nvSpPr>
        <p:spPr>
          <a:xfrm>
            <a:off x="6289158" y="2279018"/>
            <a:ext cx="5259714" cy="3375920"/>
          </a:xfrm>
        </p:spPr>
        <p:txBody>
          <a:bodyPr anchor="t">
            <a:normAutofit/>
          </a:bodyPr>
          <a:lstStyle/>
          <a:p>
            <a:pPr marL="0" indent="0">
              <a:buNone/>
            </a:pPr>
            <a:r>
              <a:rPr lang="en-US" sz="2200" dirty="0"/>
              <a:t>Uranus is the seventh planet from the sun, and the third largest diameter in our solar system.  It was the first planet found with the aid of a telescope; Uranus was discovered in 1781 by astronomer William Herschel, although he originally thought it was a star or a comet.  It was two years later that the object was founded as a planet, by Johann </a:t>
            </a:r>
            <a:r>
              <a:rPr lang="en-US" sz="2200" dirty="0" err="1"/>
              <a:t>Elert</a:t>
            </a:r>
            <a:r>
              <a:rPr lang="en-US" sz="2200" dirty="0"/>
              <a:t> Bode.     </a:t>
            </a:r>
          </a:p>
        </p:txBody>
      </p:sp>
    </p:spTree>
    <p:extLst>
      <p:ext uri="{BB962C8B-B14F-4D97-AF65-F5344CB8AC3E}">
        <p14:creationId xmlns:p14="http://schemas.microsoft.com/office/powerpoint/2010/main" val="30138445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TotalTime>
  <Words>607</Words>
  <Application>Microsoft Office PowerPoint</Application>
  <PresentationFormat>Widescreen</PresentationFormat>
  <Paragraphs>24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The Solar System</vt:lpstr>
      <vt:lpstr>Our Solar System</vt:lpstr>
      <vt:lpstr>Mercury</vt:lpstr>
      <vt:lpstr>Venus</vt:lpstr>
      <vt:lpstr>Earth</vt:lpstr>
      <vt:lpstr>Mars</vt:lpstr>
      <vt:lpstr>Jupiter</vt:lpstr>
      <vt:lpstr>Saturn </vt:lpstr>
      <vt:lpstr>Uranus </vt:lpstr>
      <vt:lpstr>Neptune </vt:lpstr>
      <vt:lpstr>Thank you for reading my presentation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Solar System</dc:title>
  <dc:creator>Joseph Banks</dc:creator>
  <cp:lastModifiedBy>L Withers STP</cp:lastModifiedBy>
  <cp:revision>3</cp:revision>
  <dcterms:created xsi:type="dcterms:W3CDTF">2021-09-12T08:28:11Z</dcterms:created>
  <dcterms:modified xsi:type="dcterms:W3CDTF">2021-12-08T21:10:32Z</dcterms:modified>
</cp:coreProperties>
</file>