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2.jpg" ContentType="image/png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handoutMasterIdLst>
    <p:handoutMasterId r:id="rId15"/>
  </p:handoutMasterIdLst>
  <p:sldIdLst>
    <p:sldId id="269" r:id="rId5"/>
    <p:sldId id="288" r:id="rId6"/>
    <p:sldId id="289" r:id="rId7"/>
    <p:sldId id="290" r:id="rId8"/>
    <p:sldId id="258" r:id="rId9"/>
    <p:sldId id="287" r:id="rId10"/>
    <p:sldId id="268" r:id="rId11"/>
    <p:sldId id="264" r:id="rId12"/>
    <p:sldId id="276" r:id="rId13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327" autoAdjust="0"/>
    <p:restoredTop sz="94660"/>
  </p:normalViewPr>
  <p:slideViewPr>
    <p:cSldViewPr>
      <p:cViewPr varScale="1">
        <p:scale>
          <a:sx n="79" d="100"/>
          <a:sy n="79" d="100"/>
        </p:scale>
        <p:origin x="48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815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r">
              <a:defRPr sz="1200"/>
            </a:lvl1pPr>
          </a:lstStyle>
          <a:p>
            <a:fld id="{CC3BD91C-56E1-4560-95F4-AAB55A363AC1}" type="datetimeFigureOut">
              <a:rPr lang="en-GB" smtClean="0"/>
              <a:pPr/>
              <a:t>14/09/2025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677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815" y="9429677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r">
              <a:defRPr sz="1200"/>
            </a:lvl1pPr>
          </a:lstStyle>
          <a:p>
            <a:fld id="{E540375C-C5BC-4345-BCD1-7265FA4CA88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612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9C713A-25A5-48AD-B391-1E48750228D8}" type="datetimeFigureOut">
              <a:rPr lang="en-GB" smtClean="0"/>
              <a:t>14/09/2025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12E3A-EA94-48AA-BDCE-EDF86FF0F3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992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12E3A-EA94-48AA-BDCE-EDF86FF0F38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471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pPr>
              <a:defRPr/>
            </a:pPr>
            <a:fld id="{2CF4A90D-CA3B-4DD0-86BF-613BF1AE5CAD}" type="datetimeFigureOut">
              <a:rPr lang="en-US" smtClean="0"/>
              <a:pPr>
                <a:defRPr/>
              </a:pPr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pPr>
              <a:defRPr/>
            </a:pPr>
            <a:fld id="{E9F5BE2C-B9BC-4C96-A52E-2FCB2F40974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020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576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396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90458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94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501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297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F4090A-BF8F-4047-B663-DACD4E1475F3}" type="datetimeFigureOut">
              <a:rPr lang="en-US" smtClean="0"/>
              <a:pPr>
                <a:defRPr/>
              </a:pPr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EC1D5D-7B6C-4D45-A752-3C75F3068F7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7859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0F0F61-F37C-402E-BC15-80C967F3E13C}" type="datetimeFigureOut">
              <a:rPr lang="en-US" smtClean="0"/>
              <a:pPr>
                <a:defRPr/>
              </a:pPr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32F52-9A39-4A20-A7BA-B8B76CFD7C9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110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AD0901-3048-439F-902C-794E55D322A0}" type="datetimeFigureOut">
              <a:rPr lang="en-US" smtClean="0"/>
              <a:pPr>
                <a:defRPr/>
              </a:pPr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52D920-8395-4524-A8EA-12150EB227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187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90053C-A079-4A07-8BF4-821E12C99172}" type="datetimeFigureOut">
              <a:rPr lang="en-US" smtClean="0"/>
              <a:pPr>
                <a:defRPr/>
              </a:pPr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E246C8-F943-47FA-8E7E-81CE455D5DD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5547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7118C1-F601-4417-A37F-7AA184D25223}" type="datetimeFigureOut">
              <a:rPr lang="en-US" smtClean="0"/>
              <a:pPr>
                <a:defRPr/>
              </a:pPr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2A5C40-23F9-4A3E-B26A-F3E524BD821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1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2BA25A-5F55-41B2-A290-496C7006FF31}" type="datetimeFigureOut">
              <a:rPr lang="en-US" smtClean="0"/>
              <a:pPr>
                <a:defRPr/>
              </a:pPr>
              <a:t>9/14/2025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3EE9E6-C8CB-40CA-A2C9-98D1C91EA1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7465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8D9E37-3147-45F5-AC62-B555BB033155}" type="datetimeFigureOut">
              <a:rPr lang="en-US" smtClean="0"/>
              <a:pPr>
                <a:defRPr/>
              </a:pPr>
              <a:t>9/14/2025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1FEAE-CE5B-4E87-9306-4DAAEA563A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66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FFACB3-3EDF-4F48-9F24-944F3454F809}" type="datetimeFigureOut">
              <a:rPr lang="en-US" smtClean="0"/>
              <a:pPr>
                <a:defRPr/>
              </a:pPr>
              <a:t>9/14/2025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16D589-E3BD-4B8F-B8A8-FD6BAC9BBD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86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EA0E6E-281F-4FFB-815D-096E72891243}" type="datetimeFigureOut">
              <a:rPr lang="en-US" smtClean="0"/>
              <a:pPr>
                <a:defRPr/>
              </a:pPr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5420F5-B237-480A-AA78-6398026613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466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59ED22-544F-4AD5-87A4-36EAD57B2ACD}" type="datetimeFigureOut">
              <a:rPr lang="en-US" smtClean="0"/>
              <a:pPr>
                <a:defRPr/>
              </a:pPr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B76E2E-83D0-44DD-B3D1-678F7D0F2A6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59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48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senza.com/2018/04/will-democracy-survive-whether-hard-questions-dark-times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www.bbc.co.uk/teach/school-radio/articles/zmxftr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lickr.com/photos/84313222@N03/28849781192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219677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lumenlearning.com/wmopen-introtosociology/chapter/types-of-government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rldatlas.com/articles/democracy-is-the-best-form-of-government-arguments-for-and-against.html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ngall.com/firecrackers-png/" TargetMode="External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www.youtube.com/watch?v=1gUbdNbu6a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oto.wuestenigel.com/alarm-clock-with-handwritten-text-wake-up-on-yellow-background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1DB0169-3274-4505-8894-51CCF492BF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999207" y="2367908"/>
            <a:ext cx="4397801" cy="2933299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A1EC7B2-3617-453F-84A0-A98D4A832423}"/>
              </a:ext>
            </a:extLst>
          </p:cNvPr>
          <p:cNvSpPr/>
          <p:nvPr/>
        </p:nvSpPr>
        <p:spPr>
          <a:xfrm rot="20389349">
            <a:off x="827584" y="1037484"/>
            <a:ext cx="252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Respect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51EA5F-D3A1-49F2-8EED-2EEE0DABCAC4}"/>
              </a:ext>
            </a:extLst>
          </p:cNvPr>
          <p:cNvSpPr/>
          <p:nvPr/>
        </p:nvSpPr>
        <p:spPr>
          <a:xfrm>
            <a:off x="1907704" y="5642434"/>
            <a:ext cx="43810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Responsibility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4E05C4-D515-449F-9B27-63BBD8EEEE16}"/>
              </a:ext>
            </a:extLst>
          </p:cNvPr>
          <p:cNvSpPr/>
          <p:nvPr/>
        </p:nvSpPr>
        <p:spPr>
          <a:xfrm rot="670854">
            <a:off x="4631110" y="1037484"/>
            <a:ext cx="32044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Resilience</a:t>
            </a:r>
          </a:p>
        </p:txBody>
      </p:sp>
    </p:spTree>
    <p:extLst>
      <p:ext uri="{BB962C8B-B14F-4D97-AF65-F5344CB8AC3E}">
        <p14:creationId xmlns:p14="http://schemas.microsoft.com/office/powerpoint/2010/main" val="3647714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B678C7-762E-437F-8A85-33F5290452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59" y="1196752"/>
            <a:ext cx="7856874" cy="480399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128616-8E19-4BD0-AFE0-D3B09B773776}"/>
              </a:ext>
            </a:extLst>
          </p:cNvPr>
          <p:cNvSpPr txBox="1"/>
          <p:nvPr/>
        </p:nvSpPr>
        <p:spPr>
          <a:xfrm>
            <a:off x="1187624" y="590781"/>
            <a:ext cx="6768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What does democracy mean?</a:t>
            </a:r>
          </a:p>
        </p:txBody>
      </p:sp>
    </p:spTree>
    <p:extLst>
      <p:ext uri="{BB962C8B-B14F-4D97-AF65-F5344CB8AC3E}">
        <p14:creationId xmlns:p14="http://schemas.microsoft.com/office/powerpoint/2010/main" val="4118540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1748C-997F-456B-8B31-A8EB068B4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Would it be fair if only some people voted?</a:t>
            </a:r>
          </a:p>
        </p:txBody>
      </p:sp>
      <p:pic>
        <p:nvPicPr>
          <p:cNvPr id="5" name="Content Placeholder 4">
            <a:hlinkClick r:id="rId2"/>
            <a:extLst>
              <a:ext uri="{FF2B5EF4-FFF2-40B4-BE49-F238E27FC236}">
                <a16:creationId xmlns:a16="http://schemas.microsoft.com/office/drawing/2014/main" id="{6230F908-EA54-4FAE-A794-8A169DBEA9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828654" y="2490788"/>
            <a:ext cx="5494629" cy="3444875"/>
          </a:xfrm>
        </p:spPr>
      </p:pic>
    </p:spTree>
    <p:extLst>
      <p:ext uri="{BB962C8B-B14F-4D97-AF65-F5344CB8AC3E}">
        <p14:creationId xmlns:p14="http://schemas.microsoft.com/office/powerpoint/2010/main" val="2174900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2F63C-C424-4479-BD2E-123F64B2C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better place for everyone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ED3186C-0229-4220-A656-02902E398A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815386" y="2490788"/>
            <a:ext cx="3521166" cy="3444875"/>
          </a:xfrm>
        </p:spPr>
      </p:pic>
    </p:spTree>
    <p:extLst>
      <p:ext uri="{BB962C8B-B14F-4D97-AF65-F5344CB8AC3E}">
        <p14:creationId xmlns:p14="http://schemas.microsoft.com/office/powerpoint/2010/main" val="2848333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4E343E6-E166-4D1A-B983-B713F1898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Democracy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8A9C56-44CE-4E4F-92D7-1DC7C102250C}"/>
              </a:ext>
            </a:extLst>
          </p:cNvPr>
          <p:cNvSpPr txBox="1"/>
          <p:nvPr/>
        </p:nvSpPr>
        <p:spPr>
          <a:xfrm>
            <a:off x="1583668" y="2060848"/>
            <a:ext cx="597666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 dirty="0"/>
          </a:p>
          <a:p>
            <a:r>
              <a:rPr lang="en-GB" sz="2800" dirty="0">
                <a:solidFill>
                  <a:srgbClr val="0070C0"/>
                </a:solidFill>
              </a:rPr>
              <a:t>In our classroom, big or small, we make decisions for us all. </a:t>
            </a:r>
          </a:p>
          <a:p>
            <a:r>
              <a:rPr lang="en-GB" sz="2800" dirty="0">
                <a:solidFill>
                  <a:srgbClr val="0070C0"/>
                </a:solidFill>
              </a:rPr>
              <a:t>No one person’s in control.</a:t>
            </a:r>
          </a:p>
          <a:p>
            <a:r>
              <a:rPr lang="en-GB" sz="2800" dirty="0">
                <a:solidFill>
                  <a:srgbClr val="0070C0"/>
                </a:solidFill>
              </a:rPr>
              <a:t>Everyone shares a happy role!</a:t>
            </a:r>
          </a:p>
          <a:p>
            <a:endParaRPr lang="en-GB" sz="2800" dirty="0">
              <a:solidFill>
                <a:srgbClr val="0070C0"/>
              </a:solidFill>
            </a:endParaRPr>
          </a:p>
          <a:p>
            <a:r>
              <a:rPr lang="en-GB" sz="2800" dirty="0">
                <a:solidFill>
                  <a:srgbClr val="0070C0"/>
                </a:solidFill>
              </a:rPr>
              <a:t>We listen when a friend speaks out,</a:t>
            </a:r>
          </a:p>
          <a:p>
            <a:r>
              <a:rPr lang="en-GB" sz="2800" dirty="0">
                <a:solidFill>
                  <a:srgbClr val="0070C0"/>
                </a:solidFill>
              </a:rPr>
              <a:t>We learn what everyone’s about. If we all want different things, </a:t>
            </a:r>
          </a:p>
          <a:p>
            <a:r>
              <a:rPr lang="en-GB" sz="2800" dirty="0">
                <a:solidFill>
                  <a:srgbClr val="0070C0"/>
                </a:solidFill>
              </a:rPr>
              <a:t>A voting choice the freedom brings</a:t>
            </a:r>
          </a:p>
          <a:p>
            <a:pPr algn="ctr"/>
            <a:r>
              <a:rPr lang="en-GB" sz="2400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6B9944-8386-477B-AAA9-3DE1F66D13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45216" y="995407"/>
            <a:ext cx="1436943" cy="122379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4E343E6-E166-4D1A-B983-B713F1898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Democracy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8A9C56-44CE-4E4F-92D7-1DC7C102250C}"/>
              </a:ext>
            </a:extLst>
          </p:cNvPr>
          <p:cNvSpPr txBox="1"/>
          <p:nvPr/>
        </p:nvSpPr>
        <p:spPr>
          <a:xfrm>
            <a:off x="1763688" y="2373591"/>
            <a:ext cx="597666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0070C0"/>
                </a:solidFill>
              </a:rPr>
              <a:t>Like making choices for a game, </a:t>
            </a:r>
          </a:p>
          <a:p>
            <a:r>
              <a:rPr lang="en-GB" sz="2800" dirty="0">
                <a:solidFill>
                  <a:srgbClr val="0070C0"/>
                </a:solidFill>
              </a:rPr>
              <a:t>Or which new colour to use, same!</a:t>
            </a:r>
          </a:p>
          <a:p>
            <a:r>
              <a:rPr lang="en-GB" sz="2800" dirty="0">
                <a:solidFill>
                  <a:srgbClr val="0070C0"/>
                </a:solidFill>
              </a:rPr>
              <a:t>With every voice, a chance to share,</a:t>
            </a:r>
          </a:p>
          <a:p>
            <a:r>
              <a:rPr lang="en-GB" sz="2800" dirty="0">
                <a:solidFill>
                  <a:srgbClr val="0070C0"/>
                </a:solidFill>
              </a:rPr>
              <a:t>In democracy, everyone will care. </a:t>
            </a:r>
          </a:p>
          <a:p>
            <a:endParaRPr lang="en-GB" sz="2800" dirty="0">
              <a:solidFill>
                <a:srgbClr val="0070C0"/>
              </a:solidFill>
            </a:endParaRPr>
          </a:p>
          <a:p>
            <a:r>
              <a:rPr lang="en-GB" sz="2800" dirty="0">
                <a:solidFill>
                  <a:srgbClr val="0070C0"/>
                </a:solidFill>
              </a:rPr>
              <a:t>Together, we decide what’s fair,</a:t>
            </a:r>
          </a:p>
          <a:p>
            <a:r>
              <a:rPr lang="en-GB" sz="2800" dirty="0">
                <a:solidFill>
                  <a:srgbClr val="0070C0"/>
                </a:solidFill>
              </a:rPr>
              <a:t>A chance for all, to show we dare</a:t>
            </a:r>
          </a:p>
          <a:p>
            <a:r>
              <a:rPr lang="en-GB" sz="2800" dirty="0">
                <a:solidFill>
                  <a:srgbClr val="0070C0"/>
                </a:solidFill>
              </a:rPr>
              <a:t>To build a future, strong and bright, </a:t>
            </a:r>
          </a:p>
          <a:p>
            <a:r>
              <a:rPr lang="en-GB" sz="2800" dirty="0">
                <a:solidFill>
                  <a:srgbClr val="0070C0"/>
                </a:solidFill>
              </a:rPr>
              <a:t>With every vote, we choose what’s right!</a:t>
            </a:r>
          </a:p>
          <a:p>
            <a:pPr algn="ctr"/>
            <a:r>
              <a:rPr lang="en-GB" sz="2400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6B9944-8386-477B-AAA9-3DE1F66D13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45840" y="1090668"/>
            <a:ext cx="1835696" cy="1033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646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5A351-D9F8-48DA-B7EB-7FBB6F7A5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7265" y="1371127"/>
            <a:ext cx="7195184" cy="909158"/>
          </a:xfrm>
        </p:spPr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Attendance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404C25-43D1-4021-A6BA-8DE4307DC57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281" y="2777729"/>
            <a:ext cx="1861839" cy="2482452"/>
          </a:xfr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D43E11-F312-4C8A-ACAA-10861006689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rgbClr val="0070C0"/>
                </a:solidFill>
              </a:rPr>
              <a:t>Reception 96.2%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↑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One 88.6%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↑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Two 97.4%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↓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Three 98.2%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↓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Four 99.6%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↓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Five 94.2%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↓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Six 99.1%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↓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Whole School 96.2%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↓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9" name="Graphic 8" descr="Shooting star">
            <a:extLst>
              <a:ext uri="{FF2B5EF4-FFF2-40B4-BE49-F238E27FC236}">
                <a16:creationId xmlns:a16="http://schemas.microsoft.com/office/drawing/2014/main" id="{4DB2A4C3-2257-4F57-9A1D-96E61A343B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31719" y="3867912"/>
            <a:ext cx="685800" cy="685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A0BF9F-7112-41E3-9E4E-6FA871E226C9}"/>
              </a:ext>
            </a:extLst>
          </p:cNvPr>
          <p:cNvSpPr txBox="1"/>
          <p:nvPr/>
        </p:nvSpPr>
        <p:spPr>
          <a:xfrm>
            <a:off x="1812281" y="1935450"/>
            <a:ext cx="64679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700" dirty="0">
                <a:solidFill>
                  <a:srgbClr val="FF0000"/>
                </a:solidFill>
              </a:rPr>
              <a:t>Dragons go to Y4, Y6 and Y3  </a:t>
            </a:r>
          </a:p>
        </p:txBody>
      </p:sp>
    </p:spTree>
    <p:extLst>
      <p:ext uri="{BB962C8B-B14F-4D97-AF65-F5344CB8AC3E}">
        <p14:creationId xmlns:p14="http://schemas.microsoft.com/office/powerpoint/2010/main" val="316674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1A556-E402-41BD-8EA4-8090A2330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House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D1FF3-BD4E-4A4F-B3BB-9214199F81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Winners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Arden 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1901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FFC000"/>
                </a:solidFill>
              </a:rPr>
              <a:t>Shakespeare </a:t>
            </a:r>
          </a:p>
          <a:p>
            <a:pPr marL="0" indent="0">
              <a:buNone/>
            </a:pPr>
            <a:r>
              <a:rPr lang="en-GB" dirty="0">
                <a:solidFill>
                  <a:srgbClr val="FFC000"/>
                </a:solidFill>
              </a:rPr>
              <a:t>1885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A093E8-1766-4C20-8B8F-94C5AF397CB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00B050"/>
                </a:solidFill>
              </a:rPr>
              <a:t>Hall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>
                <a:solidFill>
                  <a:srgbClr val="00B050"/>
                </a:solidFill>
              </a:rPr>
              <a:t>1985</a:t>
            </a:r>
          </a:p>
          <a:p>
            <a:pPr marL="0" indent="0"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00B0F0"/>
                </a:solidFill>
              </a:rPr>
              <a:t>Hathaway</a:t>
            </a:r>
          </a:p>
          <a:p>
            <a:pPr marL="0" indent="0">
              <a:buNone/>
            </a:pPr>
            <a:r>
              <a:rPr lang="en-GB" dirty="0">
                <a:solidFill>
                  <a:srgbClr val="00B0F0"/>
                </a:solidFill>
              </a:rPr>
              <a:t>1830</a:t>
            </a:r>
          </a:p>
          <a:p>
            <a:pPr marL="0" indent="0">
              <a:buNone/>
            </a:pPr>
            <a:endParaRPr lang="en-GB" dirty="0">
              <a:solidFill>
                <a:srgbClr val="00B05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05996BF-0849-4ED3-8DAA-14C63BE86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9447" y="2259699"/>
            <a:ext cx="909907" cy="11888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0AB07A4-DDDF-40E1-B82B-2F3F843223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9446" y="3873038"/>
            <a:ext cx="1018055" cy="11159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D2126E-C902-4D00-BBDB-A2496B8BF0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2502" y="2259698"/>
            <a:ext cx="931048" cy="11961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B30C06A-AEBC-4BFE-875E-D07BEBD068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8368" y="4075301"/>
            <a:ext cx="1159315" cy="1023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937847-BC05-499C-8992-410759A3CAD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7069976" y="1567270"/>
            <a:ext cx="1367147" cy="118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98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C02C2-63E2-4121-A0DE-43445AC37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Wake up Shake up</a:t>
            </a:r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5B323699-5BF1-421B-A8FD-0CA378FECF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691680" y="2420888"/>
            <a:ext cx="5508104" cy="364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6555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277b672-7051-453d-b14e-f2a4d34efbd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A6799B3DAB174F8D5728E4EC492A32" ma:contentTypeVersion="19" ma:contentTypeDescription="Create a new document." ma:contentTypeScope="" ma:versionID="7ec99984889c0c7f444217b4cec77c1b">
  <xsd:schema xmlns:xsd="http://www.w3.org/2001/XMLSchema" xmlns:xs="http://www.w3.org/2001/XMLSchema" xmlns:p="http://schemas.microsoft.com/office/2006/metadata/properties" xmlns:ns3="d277b672-7051-453d-b14e-f2a4d34efbd9" xmlns:ns4="79e0e38f-feec-4551-9ff7-4509dea5f0e5" targetNamespace="http://schemas.microsoft.com/office/2006/metadata/properties" ma:root="true" ma:fieldsID="9f2c9f04a8095fa046719b004bd03f12" ns3:_="" ns4:_="">
    <xsd:import namespace="d277b672-7051-453d-b14e-f2a4d34efbd9"/>
    <xsd:import namespace="79e0e38f-feec-4551-9ff7-4509dea5f0e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LengthInSecond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77b672-7051-453d-b14e-f2a4d34efb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0e38f-feec-4551-9ff7-4509dea5f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2D81052-2E9A-4A4B-A8AB-88677812534B}">
  <ds:schemaRefs>
    <ds:schemaRef ds:uri="http://purl.org/dc/terms/"/>
    <ds:schemaRef ds:uri="d277b672-7051-453d-b14e-f2a4d34efbd9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79e0e38f-feec-4551-9ff7-4509dea5f0e5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7953A73-C995-473D-899D-35C65FD6F0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277b672-7051-453d-b14e-f2a4d34efbd9"/>
    <ds:schemaRef ds:uri="79e0e38f-feec-4551-9ff7-4509dea5f0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4A48A79-BE24-427E-AD4B-31238A97677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1899</TotalTime>
  <Words>211</Words>
  <Application>Microsoft Office PowerPoint</Application>
  <PresentationFormat>On-screen Show (4:3)</PresentationFormat>
  <Paragraphs>54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Garamond</vt:lpstr>
      <vt:lpstr>Organic</vt:lpstr>
      <vt:lpstr>PowerPoint Presentation</vt:lpstr>
      <vt:lpstr>PowerPoint Presentation</vt:lpstr>
      <vt:lpstr>Would it be fair if only some people voted?</vt:lpstr>
      <vt:lpstr>A better place for everyone</vt:lpstr>
      <vt:lpstr>Democracy</vt:lpstr>
      <vt:lpstr>Democracy</vt:lpstr>
      <vt:lpstr>Attendance</vt:lpstr>
      <vt:lpstr>House Points</vt:lpstr>
      <vt:lpstr>Wake up Shake 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RDMCC/Dahlicious</dc:title>
  <dc:creator>Valued Acer Customer</dc:creator>
  <cp:lastModifiedBy>G Humphriss STP</cp:lastModifiedBy>
  <cp:revision>161</cp:revision>
  <cp:lastPrinted>2014-01-27T10:40:53Z</cp:lastPrinted>
  <dcterms:created xsi:type="dcterms:W3CDTF">2011-09-26T11:43:46Z</dcterms:created>
  <dcterms:modified xsi:type="dcterms:W3CDTF">2025-09-14T15:02:12Z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0x0101006CA6799B3DAB174F8D5728E4EC492A32</vt:lpwstr>
  </property>
</Properties>
</file>