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2" r:id="rId4"/>
  </p:sldMasterIdLst>
  <p:notesMasterIdLst>
    <p:notesMasterId r:id="rId26"/>
  </p:notesMasterIdLst>
  <p:handoutMasterIdLst>
    <p:handoutMasterId r:id="rId27"/>
  </p:handoutMasterIdLst>
  <p:sldIdLst>
    <p:sldId id="256" r:id="rId5"/>
    <p:sldId id="281" r:id="rId6"/>
    <p:sldId id="263" r:id="rId7"/>
    <p:sldId id="286" r:id="rId8"/>
    <p:sldId id="267" r:id="rId9"/>
    <p:sldId id="268" r:id="rId10"/>
    <p:sldId id="285" r:id="rId11"/>
    <p:sldId id="279" r:id="rId12"/>
    <p:sldId id="278" r:id="rId13"/>
    <p:sldId id="287" r:id="rId14"/>
    <p:sldId id="288" r:id="rId15"/>
    <p:sldId id="266" r:id="rId16"/>
    <p:sldId id="276" r:id="rId17"/>
    <p:sldId id="282" r:id="rId18"/>
    <p:sldId id="272" r:id="rId19"/>
    <p:sldId id="273" r:id="rId20"/>
    <p:sldId id="271" r:id="rId21"/>
    <p:sldId id="283" r:id="rId22"/>
    <p:sldId id="274" r:id="rId23"/>
    <p:sldId id="275" r:id="rId24"/>
    <p:sldId id="264"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29F015-27A4-7B39-A7CE-B07A61A17E2F}" v="10" dt="2025-07-15T11:24:49.585"/>
  </p1510:revLst>
</p1510:revInfo>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712" autoAdjust="0"/>
  </p:normalViewPr>
  <p:slideViewPr>
    <p:cSldViewPr snapToGrid="0">
      <p:cViewPr varScale="1">
        <p:scale>
          <a:sx n="48" d="100"/>
          <a:sy n="48" d="100"/>
        </p:scale>
        <p:origin x="67" y="854"/>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9/15/2026</a:t>
            </a:fld>
            <a:endParaRPr lang="en-US"/>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9/15/2026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61" r:id="rId7"/>
    <p:sldLayoutId id="2147483679" r:id="rId8"/>
    <p:sldLayoutId id="2147483680" r:id="rId9"/>
    <p:sldLayoutId id="2147483681"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p:txBody>
          <a:bodyPr/>
          <a:lstStyle/>
          <a:p>
            <a:pPr algn="ctr"/>
            <a:r>
              <a:rPr lang="en-US" dirty="0"/>
              <a:t>Welcome to Year 5</a:t>
            </a:r>
            <a:endParaRPr lang="ru-RU" dirty="0"/>
          </a:p>
        </p:txBody>
      </p:sp>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p:txBody>
          <a:bodyPr>
            <a:normAutofit lnSpcReduction="10000"/>
          </a:bodyPr>
          <a:lstStyle/>
          <a:p>
            <a:pPr algn="ctr"/>
            <a:r>
              <a:rPr lang="en-GB" dirty="0"/>
              <a:t>Mr. Argyle and </a:t>
            </a:r>
          </a:p>
          <a:p>
            <a:pPr algn="ctr"/>
            <a:r>
              <a:rPr lang="en-GB" dirty="0"/>
              <a:t>Mrs. Buchanan </a:t>
            </a:r>
            <a:endParaRPr lang="ru-RU" dirty="0"/>
          </a:p>
        </p:txBody>
      </p:sp>
      <p:sp>
        <p:nvSpPr>
          <p:cNvPr id="5" name="AutoShape 2" descr="data:image/png;base64,%20iVBORw0KGgoAAAANSUhEUgAAAHgAAAB9CAYAAABpqadhAAAAAXNSR0IArs4c6QAAAARnQU1BAACxjwv8YQUAAAAJcEhZcwAADsMAAA7DAcdvqGQAAEdzSURBVHhe7b0HgB3VeTb8TLm9bO+rlXZXbVddQhIgkJBAEohmMMYF1zikOIkdxy3+Ay5xHBwHx3bixP6ckLhg07EBAwKJXiQk1CXU6/Zebr/T/uedu4tlWWVXxRayXziau1POnHOet542ikPCH+mCJEL7dXXo9x/pAqU/AnyB0x8MwFnTRMbIDv31h0MXvA2Wyh1ubsFrL7+IRCKGyxYuxMTxE6Freu6GC5jEBl/QAA8mk1iz/k288sC9SL30FHqSaehzL8UVN78fS5ZcicrS0qE7L0y6YAE2bBs79+7Dqicex/4nH8GMlu24Ot9BlhbpiW4La4KVqLhiKa69+SZcOv9iREKRoScvLLrgALaZjrS0YvXq1dj4+KMo2/kGlmmDaMjTsMXwIs2aTvXaOBzL4umYhr3l9Zi89Fosv/FdmDV1Gvxeby6jC4QuKIC7Bwbxwosv4ZVfPgxlwytYZHbisjwFCVXDrxJhPJSehDiCWK7vxnvCXajWbGwatPF0yo+OcY2YsXwFlq9YgSkTJ8Pr8Qzl+s6mCwLgRMbAmnVvYtWjD6Hv5ZWYH2/GlVEg6FfwSkLHw6kxWK/NRsw/GYrihTdzBJOMLbha34UV4TjIA1hPoF8yguiqn47pyynRy5ajYcIEePR3tiP2jgY4bRjYunMnVv7iF2ha9RSm9ezDklAWYwIqdmQUPBAvwfPOVHT5p0LzlkNnQKjQp7YclSFTAoH0Xswwt+KWwCEsDqWhWA7WDDpYZUXQN7YRM69ciuVXL8OUSQ3w+3xDb31n0TsS4FgqiV179+DZJ57EvmefQkP3XlzpS2F8UEWzpeIX8Qiezk7AId9s2IEx8KgeqI7FJyUJEWZFg8lqW+Yg8tJ7MNvahusCzbgsQKBpyNcNAqsyVN1l4zD58sVYuuIazJoxHQV5+XyaIv8OoXcMwFLAju5ebN66Ba898ySOvPoCxncfwfKQgUkhoI/YrUxG8WimHjs902D4xsGr+4eAFdfreKTAJtAUXNhGPyLp3Zhl7cD1AnQwA5HZbXFgdVzFgUg5SubMxfzFSzBnzhzUjatFKMAXn+d0XgNss1jJTAYHDx3CBtrYTc+vRmzz65ie7MCiiIK6oIIeYvdSIoBfZcdhkzYTSb/YTT+0t4EdSdVEInWYPJjZPoRSb1Gid2BFoA2XB7MooRnen3Tw4oCNLU4Q2TG1GDf3YsyavwBTpkxFVVUVQsEgdE0976T7vAJYCpHNZhFLJNHR2Ynt2zZj6xvr0bFpLUpb9mEGYpgTVVHs03HEEMkK43mrBm9pUxD31dPzjRAmAuuCezpEcBQdBpvDEKDT+9Bo78USn6juOMYxgsoYNnbHTKxJAvu8+TDKa1AyqRGNs2agcdo0VFbVIC8aRTAQhJchl66K4R857MNACCTC4JZlwTRNGPQ3UmybTDqNdKwX4aAHFdV10LST+wYjAjiVSiGTTUPz+NiIXqgqC8xCq1LwURReSF7kFt6WCthIU0LjiQR6e/vR2dmBg3t2Y/emjeh6awvC7QcxyYzhopDj2ldL07HH0LEyFsYrRhUOeqcjE6iFRwvDowwDexZ4VVGZC200a2YaCeiZJlSaZDDlMJb4+zCH6rtAtahdbBxKWdhOsHdTofeFC6GUVqB47DhUT2hE1bg6FJeWIS8/D+FQmIDrBETaSxsC3RlqDwUGQTQNExm2RyqdwsDAABKDgzz2or+jC73d3ejvbEd/Vyc6Oloxb+EMfP7LdzHvMbkyn4BOCbBp2Xjm6ZV47cVVKCwsQklFFQLhKHxBP/LyWPBwCLrO0MPvQyBA1SgcSyL8LLztgmhkpeBZZMmFmXQGyWQMMVYgzri188ghdBw+jPjhA3A6jqAw1o1xSGFKUENtWINKtddEUDdnAlhjlGCDXYNWvQ7wVVIVh0WxshYjVcWjJILgsB4232I4JqxMN8JGM+qtg5ijt2GmdwCNvgxKCLbGMvRlbRxI2jiYdtBCZ29ADyAdiELLz4cWLWCbBeDzanA0Lx08MqxtUMI1eNhaKWqtFNsG6QTseIxSOoigQT/AziLfTiPEkpQwNNd47+oBC/riK3H3f/4XiovHDhX2+HRKgNPkqru+9g2s/Y+7MDdkwheOIEa1YHl9sINRmFRFSdUHD21QfkGYHMpSkCNVAu1Qokwzi0Qig3QyjYCVgUUV47ASvsQgImYaRUYcxYqBaq+C6oCOPKrfNB2fI6aOt7IBbMoWYItZhia9BgnvWOjeQviYtyLSerYkdiREqYbicaU6a6TgZLsQyTahCm0Yr/aiQe/HJD2JGq+BAs2GV5ib6jVBlT6YtdDLI2XFpSyLTOEn04CaB4hoDnMlkaHyPCr/VukgqggxadSWOqU+47apFxHFwX+0W2heuAL/dPe3UJh38r70UwKcMCx895vfhufeu/GRfFZM05CgNNqWiSRLHKcA9TEZLKIUUmEB3iYWikhQinOcV6DbBIe/WeiwWwme1XVkafc6LJ2S6qUKDmCXlY/9TgU61AokPeVshTzeG3A5nS3LNNRSvydSWF7xvg1WLGulqeZi8Fr9iFpdKEEvyjCAanUAlVoK5ZqBqCrJdpPohKFcfs2bbCP5KaYv62iMCDSXAXp47LX9aHcC6KAWnKn14X35Gfyo20HP8nfjq3fdjSiF7GR0aoCZ8X9867sI/exf8b68LFal/Thk+AgWOYySF6HtCyim8CutkIM8VazXcGDCbMmVGpNwbb+tkhE8LDQTAe2yfWgxGWs6UXSiCP1KPhIaHRdPIVSdDhPjV53tIB6xaINft8h5QiLVrK3In0g2S0nGN+hfpKBYcXiYfE4SXjuJAI8hZHmXnasFnxWBEMrBK/4M7b7iRRwBSreODDVjVg27ycx04U+wEp/P78I9PRpSN30Ad3z1X+D3BnOZnIBOCXCSEvydb/0nPD/9Bm6NJPCV7gieVC6GL1DFCrDwyMDDwotkUcuSSy3GnlJkKf4QZ7LgUrWY7YWhBpBRQkjzSVMLskIB3hCEJqENVSC1kWv1JIkNZwndcpzflANImFlKL3Zb6i/yKp6w+x8Z1LbJpLxlSCH/BskZOa8QeGkvYR357Tpi1BhOugUfM36Ov42044e9NGM3C8DfhM/D9jsJCcA5r+gEJNKn6h4MSvceC+kXCfVVwwrNQDoyG/2R+eiMLGJagubwEmwPXoWtwaXYxuM2HrczbQ1eiV1MbZGF6A5fjCSfdcIN8AbHIeQvRdgXQpDqyUf51sgoimPkJPYdAW7ONkt4JRIoUAnOwqgeRUySAj/NWoB+S8jrR8gTRJhSFyYwR6eQHuQ1OXrYxoprwz1OBvpQ0uwMTJt60mUi2nBqVsvVaqemkwIsdsFLx8cQrqJNzePdHkotFQglVtSzjSDDl6AnhABTyBNmRZh8YVZk6LecY8WCHj/v1eCj/fUw3xyXuk1CLiXXuw3lhUPVBDoUov7Oe5L2pj9i0HlMxlPu0WJImaITmRgcQHKwB4n+bqTjfcikEkgM8O++diT7O3i+g+e7YKZ6+Hc7Er1tMJIdUIweMjdt+xDJK8SP6TXpbVOpaa6fw7Pi44yATh4m8coP/udetH7vK7jd2457ElH8WL2Rrt80Shu9K5JYH5OVSmeoVFkAL3W1RrucpeGVv12J5D26T9SJzgZIsXDyLDNnIXUvY2timaGnLd53IMDnaeNtNW8I6BMW7/dIQ42b3ActuRNBH+unM+rIKAwDHUQDGYRc80iTRa96MO5lROJDUV6KKlg0lOTgIBaXgQ8NleUUFr+D9g4L/YNk/bz51HKT3VeIvc6kWrE49QjuyG/DfX0Urxveh6/+8zcR8J68u1RU9EkBFiXwfz9+EIe/ewc+rrfgJ4k8/I9yIxwXYF5lLOf0v0Hbuw9VFfRzKZJd9PIGBg1WhnwQocR7sgyXbLR1Bt2YuawozvvELclxZnuXBx5Kdf1YxsrEfd/+LPoTfuilCxmKsZLnKs49ExJ1TLWJjlUIpt/A0it9WLrMh81bLBw5aGHpQh0VFXS+bAUe8uihJoIZszFpAuNeMoIwvjDEzl0WtrxlYfEi3XUoH3gkg/WbbWTyrgYK5smLcgCn23Fl8mF8Jq8NP+ymyr/pvfjnu/6VTtZZAPjHP/k5Dn37Tvyp3oGfp/LwfeUG2GEBmBfNAShtj2BG7X586IMR1I5X8frLJgYHHCy8VCPAIo2UcVZo/z6L4Q5QM07UsUg5n6eqXvuGicNNbJSrPDh0wMLTzySxZU8AifDVUPJnDwEs6TwiAmwZGUSTz2J+7UbUjWeMWuShJCuYNVXF9Km6VA2WRSeJRXe1GZvZ66UTxQvEDDS3SKUcvPyqjGdbFAgFkaiNx5+2sKntSiiF81wTlgO4DUsI8Gej1KK9GrzvGjnAJ7XBLrFgEgLIf+6fQ//Kyw1TRXm5jhtuCLDAHqxZo6C8zIuPfSSIBYsCaJzix4QJPkxkWnpVAFfw3MQJfkyZzPNMDQ0+vOfWAMazgX72oE3HwYP3vSeAMdV+pLN+vkdqeH6SxVDGUqO4bJEfy67xYtNmC929NsbWMZaNOWjqoCaLC7i8l5JsMUzMUOgF1M5uG3v22+gbAMqrdAzGFJSUa7jkMh2+oLibYWnhoTdRDtjoeZSoqO4gX0LUQJDtPzIf5aQAyytseogp6VrjXwodK4VqWa64kLtBfxDj6xTUU3o3bzBcZggEFeyh+tlPiezoElvjuOo3Q5XQ3ePg0BFe221h2xYT7a0OwmGqMxr8KdM1RAsV9MZowDxRMq+U4IQK5vdINjQ6lwmzEIeavWwTizZXQSc10YM/TOMHX0riya8n8OO7krjnxxl0sc4++iabt1n49++k8Mt/SuDJr8bxrc/F8cA9KcQS9JBZzT07s2jtZr29xay7QCM9DK4QE1i4XZYBj4JoNEzbThUwAjolwCo94ITjQ9rVlASYAbyrMinZGm1qZ7wC2zbTueins8UHthPk//xyEg8zvcJKfv+rCfzsoYzrhHlYuEdWGrjrzgRe+locv7gzjm9+JoZnHmYYwFxbmky8+aaN7lgx9EDBELbnIcAskvSTw1eG59YW4IEH08iPkOHpZK1ZbaJlmwn1gIk22teXXzcpsWwr4nG4xcKbW2w0H6AkdwL97Q762m2MH6ugo8PAT3/OZwbGQA/mU5hy9c7JMcWGhlukWiXaGrWlRB8joVMC7A/4YRFI8YV16mXpqstdsVlJDaZnLB57IR8vvpLBzJk6TFbyIO1telAqDAz02zh42EKKv8Ue9VA9CZhpVtghV+fnq5g8UaNj4sG+vQYeW8l3Sb+zn/w6wljvd0/S1CybrxgHOurR0+fBR9+v4e//IYBPfDWAW+8MYtoXQrjta0HcfKMXfjaZRcVXP07Dn/+lF1d/KYh5XwjiI18J4rO857N/48e82Sr64h4krSKaeHpmR3fJDjuaBF0mKFiW9KCNjE4KsFBexA9fQNAAgox7VReeHCn826E62ds+hoxg488/4sXffi6Av7krhOu+EsJl/xjCn7KyCy+m08H7xdlYejEb4o4gln8tjHd9NYS//qcw/vRTQdx2i49Aq4ilCLCST2eErXJi/+88IAkDFQSDHkxv0FFZpiK/QMHMaToWXO7B/EUeTKWzVUNvmiaTbSVSDxQVqricbXDVYh2XXsTnSnPdndUVGsaOkfbNwHFHJo6SUDK69I0ZDCtj5CthrpHJ7wgA9npynRMitxJkK5RlF22X+FqWpTDPwqQ63sNa+P20x7UqZszQ0TBZR2GU53mPvEjMSoDMmRdSMWmshqmTdJQWMQ/a3wxVeHUlK1pGXZFN8BV8yK3F+Qoy/RAaTl3N0v6yjGz8VJKaKe0gFbfRdNDG1u0mmlul05JeM+udoPMl5159zcSO7RbDSRtZw4HBZBE4h76O25vvus/DxN9kdPF6pF+C0RYsnlKHVPip6JQAiyqWbjFRltJ1KbHubxCBUFXD5U6T+sOklMoar64OGzu2WniLFeln2CQTE3Wq5F1HgFfeNPDa6wZ27rQYAkgIwWepGMIEvqiYrEQHRs7l6Jj3nU9EjjUdP5JJYXSCTUVnsB5vMOz5xRMZrHrBwAY6Vm2dNhKs5+EmG9t3mnjh1QweeDyD19ebroB42C6plIV4QoejMvQZcrDeJnrMuT5uwZ4hJhtbIB8JnRJgmXHQT5aJuxxGu2qZLucOXWWBVFbK57r/4vTKnPFOes7PPJfFcy+lsXWPwZCBIUS/g36mw0cMBvdZPP9aBvcxsN+0zXbjY5WxgHQGDMQDUOhBu1x8Xqto8aRlrDaCpi4fkgQoTFV84JCFZ17MUiAsTJ/OuJi2dcdeC48+mkUqbeGySzXMmSU9dg5ee8NklGGT+RUcooPZ3BmE46GDJQC/XXX5MTTUyP/lnUGazN8StBPQKQH2B0LI6EEM0N54VVbKTvJlIs9CUkkPBjKljOuIEr1slQXYvsPCTgIbLXLQOJWxcbWCp+g9//KJFAqLbcyYTsdqkoo0xfYFaQxR4Xx8AyV+x8F8aL6CXIV+Xcvzj8h8goOplWHznkLs3WdAoaqWjh3RZpWVOqqrVNTSQ+7ps1yJTWZthBjeSyePn4LgIVNLSDkQy2LNegPt9KA9foZIw04VSaDV6K0WKIY7QUDG032e3EjTSOiUAOfnRRHOi7gvkhkFOm2wTMUZtg2ariGt1GD9tgK0tqd5L+0sOVkK7vOpjP9oc/MUbNhhYuXLFrLUBi6gzEHscXEJA3deb21N46XXVQyadfDIQPZQX/f5TOL4SDi3v7sBD/3Kjx0b45g4wcGCi73YxHDonh8beOBhmqLNNnpbgddetnH/gyYeeMhC0xEFl19KlOm0/uz+OJ5bU4xscApURg85r/nXpNsmCjQKD6VWJgXmwD9LEiyTxfy+3Fitn3eLI3U0iTSrgRJsaZ2KHz+gYd9bccymaprW6KEz4eDen1v45aOMBQ/bGGxy8PSvWMmHTDz4sIloyINrV+jYtTOJH/5fBuv2jIenYGLOxzimkuclsYy6TjtMYJ7auAD/8I1S/OJxC9OotcSfeGKlhSeeZFy/h1qLwpE4CLy4xqGmAjWYTuEB7v6egv/4+SS0GkvgidSwPYcB/E0S8ydmso8CIqNvZ02CBcKMdLPR7lLzMEnrHwUyK+nxakjoM/CT1Qvxma+V4NU3LMyZQdtMh3vVS6zQmw5q4g4u1my0H3Kwdj0ltl3BFZfr2L/fxGe+EsH9L16GZGjRO0Z63yaWVff5kQrOxatHbsBd/zMZa9c5mDVFYXShIkVA/FTbc8IOIhRYmV9VxMihstzBE8/aeOi5BvR5VkAvaKTtZQsfJ/YXh0rcHsEgq/sRihby7AigI53yLhkBktkXcYJMl4pGQXosCMDRksxCad4QK3kxXjp8Pb778/HYxzBhfC3tNtWwWO3qAAN92h8Z9mUdMa5GpQdp4Xv/68Pag5fDLFwCPViSq+B57Vwdh1gPnXYxWFSDTmMmnn896tatiDiI8zjAKjUZdFZZLRlFyqPkxgZMbNwRhh1qgD9aLJmw3sdqLWljwmunKVi5cCtAs5cXCbtXR0KnBNhDGxuksRTVnM+7Q4SLgdDQ1aOIoEt/a7CwGgd7JmPTDi8LYrkjSsKT+9IKNjKcSJqK6yxUlarYtZtO1YEChMvqGUIRedoa4aGzQtIaw+lYOvraMSbntImAakoW3kgx9jYVueFieRltJuP75hjwRLeKpgHexxCypJDtwKijo78Q3mART0q9f1tyhURy/U4MRZqJBB3dxCib6NQSTK0h21nITL8A7/bLJHMB4jgt5wgnUw0byMfB5jAK81kZlt9MOticUPBqTHUHxKnRUFsrY78WUnYpVRy9Moua4aQk1To25UhCBpnDJK64rXgZt/voyFHzMFkOVYjqpfqTWIyVoQqxeU6uS7IdDzUK7+F5uSc3F+rouv32+45XdyGHTO7xBdDaX4amVjpRl9hur9XixTquulbD3PmqO4x60Qwbb+1V0B2voNdMaTwBuMMkrliARZc1WEnGxD6PGMuR0QgkmA3ij2DA0VzvV7OSBIPpuJWU0IEqxVOATXvLMMi49torHVy7TMP736vhfe9TsXyZig++R6WDlcGazX4o4fpc45/QqeJ7hoCRlJvakwNFZiCbtgeZrE6JYOVjSWQGO2DGDsIe3A2nfzvM3p1I9R6BkU6IkCEdH0S2/wCsgR2w+3fA6DuI1EA7nx1EIpF1Z2VkTZ2MwXozf2coybxRYR5J7oD/8epP0yIDKhnfRDz6ch2aWzRcfxWw+DKapGpg/hwF82dRa+1WsGp9HZxwI1SZAXAKgGX8XCTZS0etKD+EgmKR+pHRSQf8hXoGM/jnf/wX1Pzqe7gmmsYdvUV4NfhueMJ1Q0OHx5BbGEpSogkT817CgunNqKlyEE9qiFGK86IWMjLQvT6ELc1zoBbNO6Fz4TYii2dkDTa69L+SH10bLfbIoF3K0HQkENAHkR/oRWmkDxXFgyguyCDkNeClNomnFOzc58HWA6XUjvloqOnFlPpuhIJZZqOwTB50D/jQFw/yGEYsFWV8HkbazoOhyIC6AEyZ5nsJPS1REl5/EFqoUtjZLctvkKh8agEj1Q9Peg8KQ11kLB2DyQD8XupnasB4pghOaDw0v4yYSX1OBAHzYf4lA8/i7vBaKIaJn5Y24NP//n3MaJg1dM+JSQb8TwnwYMrEXd/4LsIP3o0P5MXw9f5SPOm9CV6RvOMBLMRKis9txHugZZsQ8AwiY/gpbQy59CRM2uGspwre6Jicaj0BB4u0Oql2lHneQHVZgtJBbrdMPmMiL5RFQV4WxYVpjCk3UF1uo6xYxkoVBBjPSYeDqG6pnvSi/feP0ti23cQXP+1nGMN8iYtUXLpI02kyQoLhTDfj1T6gq0dFW7cHfYM+JDOywIt+A5nF50ujvyeFtTuq0KXfAE+A3pJMxj+WhC9BJuc7TIOMoeZWKYgUulcYWrnDgeKsnrT1BWALpb1P4Ft5m5A2bDxcMxNf+O73MamuYeieE9OIAJbhqe/85z3o/n//iI/6e3D3QAF+5bmO4ExzJ9SdmES1ir2jtyzSx0BaxjIt6nmZtiJCK3O6TqSaZcZCKqOh0F6DT97yApYupn2XPtmh2wVEP50C8V49TNKlajIkkb5gW6bKDNVKepuiBQoef9LAmxsMfOoTfgTpiWboBLnXWQ5pfBneFV9DBFBeIvPIjKwsvxm6jxc8PgW9gza+frcXv9ywHP6SqTxPgE/YhCLNLtok+UcyF5LfJ3rmaFKRpb8zfuBx/FveZuwjE740YxHu+M736aRWDd1zYhKAWa2Tk3RwRCO0P1rO7kRVE6oM9Lo0XODjEStgZ917dd1kPgYZIk0nzMg1ihtuHR9cIZsaIJsaQOOYw1i6SENNTQQlpUGUluVSKOKHQ+cpndExEJPuPtpgOnCGzH8S6eTrJcnvVALuAEg0xDpQWRgEbfg6FYI7jJlMO/QZZMKgzEChhsky4te88AX8VMl+d/an2OKSIh8unp1FWDlEDznDFpB2ORHJS6SOkvjbPQ7/HgmJJjThpykK0rcZlKk/msddtDZSOiXAQjqdrH6Zms4WKZbFUlQbpxD8o0gqOZTcP4f/zv15PJKpOqLGfU47Zjd0obBARXyAdjzOlHCQIJApAiJgSjmEzaSnR4TFlcBjSK4JydCcjOEe7x45JfdJkqJR6bjzqWT4T4YyM/wtjGAxj5lTHYyvaKWd7XWnNJ0zYkEVRhcBpPhTBjbo9Pp91Dojf+eIAC4sLoYdCLletPSJarJcZYTjkadFVOuy7LQi2o5ZjRl4qYLFfokSkTQMpKhfOQq/yG+Zk+2lFzt8TZKgNXyM07kzqL7l+tEkecoomHsfSUCWvyUNv2v4GZlAV12lYU7jAHSjyV2k/faD54BkVkshY+AA27ubJkj3eeg8jvx9I7ozLxKE4SUfsXJBeoE6PUk35ji2pc4CSY62zZAsE6PH24aJ9bL0kjabJaWmdONyIflbxpjlKIBIO/f22W5oJuekx0iO4sNJe0hRZe5xrsS5f4dJZjuKehcJdcF1fTlyBP8XkI8mUfmBgI450wwU+ZsZflG6RtaMoyZ3kJBOXITeu7whzb/zCwtYb4ZqI6QRlSzgCyLtCSPBRiyiNxkAY0oaf8rK0B1nkYiEIf23ahtmTe6mepZ3KLSRwJbtFg4ckiFKUFUDa9fLrAhaRjo/Bw+ZeHq1gSdXm+4cMLl3207LnS3R1CxztRmeUceJ6h/mS5cB+Hv3bgu/fJzPHSLAzHvnXhtPrDTx7HMmuruYv3S9DZFoEulqnTRewYSqLliiphkWvp3pWSUVqpVGqZZxZ3MM0sksKCxyd1oYKY0I4HA4DC2cjxhrJjY4SidJhgxz1u/skmxxJM7L2OIWjKtKoKUtN9Fs3z4b6zYRUNpgMUGtLRaeXJl1ARfPvK3dQThfQZq28q1dFh55IotfPmGgrcPBrt0i2bS/LC+zEr3nqnVJIunSb9HaJT1wPPL+dW/SKeS53n4bL7xioIeaQRfxd58V5aW488HnNA7SAWom09BTE1VxDkhzUoioBtIUriSdvvyiEjLmMWrlJDSiUhVEwwgUFKKLAbt4cyEafdv1pM8ywMzOshgjWgOYMb4dIZ9FgCnRVIuHDlIaKYFlFSrSVKetBLSsTENrq00pBg63OjhwgLFwEcubL3EnvU6GFTveku5TmhnpSKf+HYLYfZcALM5LBfOsqsidaG61EAoAV17pwQ03eNypNjsp4W4P3VB1xRwEgyrmzDBQETkCMx1ndnzJWaVcDK/ZMdpfah+qDsvnR0GRrOofebuPCOBoKIhIYTFiDN7pxyBfSdP7PwcAszgSx+Z5OzGltteNOyNRgkWGjdFB6ieQGXrSh5ptbNlhuh32+wm8zHkapKp+7VXT7SYXtS6D7tMbdTxDNWtTF5eXMmYmSGJDpdzDPqJMPwoGKcmsWF+32zeFfr5DJusXF6tU/1SNIv1D9wtJHja12cR6FY1ju+CkO10/YaTTaEZEzIuQwmvGUaySuZm/QwcrL2/kI0lCIwLYH/AgQgnucDyuE1KkphhH0AieVXLFCSZjk/L8DtRWpdDXy9OUFgoIYpTaKZNV5FMNt7bYmNaoYdlVOioIQnengwVzNdxyo4dMkVseMnG8itkzdARCdAxDMqGPDhOFzMVJcBjCQoDzE9zqMpmBkpu7HAooWPlMBvfdl0EPbfAYes3SOSMSLyQ4ii0vLtQxe0qcWq2Ftl7U9NmVYhm8yKMwlerUUjTCSjiCvGj+0NWR0YgAFvNTUV2KOD1pldxbQaOv2QNsLBGHoZY6U2KryfodxRxEXXkbaseQa7MqtlNSuyihJUWMhclTEgePr9cooR5Mn6Jj6VVed+L8FErr9dd4MYugjhuruffXjVPxlx/3omGCjmyGALnS+5sk6lZQnzZFQ+NkDfmMuZcv8fD9mhsHX36pjglkFnHWjiZ3FiUZY1qDjTFFbXS2BsksI2rOEZKsTmSIRGEqop/QzffrkTxEmUZDIy5RRUUFTH/EjYULafQ9ViwH8FlSS2IdLYPSpvWisbYPFeUqLlvgxZxZMrVFwbXLPFh2hQfFBKCqUnWlLUubnF8IFBNMsbN+niumei6glIuTRI2G+rEyQE5wBBDW1i3tb2Ll/inrkmWNlIRHeXz+ioVe3HqzDzOn626YJVHh0STSLIMV9eMIcl0XFKODoIuaPjsgu8bCSqEYdOQUG8107AJFBZTgc6CihcpKS2EE85FkJcopxn4afztn0M4KSYUseqMl4Q401icY8+ooIFiTKJ0yaU/AK6B2krhUpM59NRtZuhplPraoWul9Eod2WCrlnMS40vACuFwXBnXHN3jtaMrZ1dxvN08CLUmkWO59m4+Pes5io+fn6ZgxOYk8TwvNS4ZRwNkB2H2hnUIFJVje32xpKKysIrOeIwkuLixENlKIdlNFsddG0GT8Z7P2I8/ipCTq2aZdn1DVgUl1RIINJd2EsmhNAJMkALmNzVdKDOsS20FMn7SHgOgOGoijIJd4kBjZHUTguXQ2B5hcde/VROJyv32MdWWoX/6XMV0Jn9zJDpLkeXmIJOGSvFsmoKgMGT1eFdMmWwzrWulN97N8QzeeIUk+uiUOVsrdsqlX9aKiagzLJkOYI6cRo1NUmA9vSSUOGSoKWOECNQ7HEkfrLFSIrSdeaUCl91zXzhiTxSKK0pDDSRpbNgUTktFFmdAnYIvXLKpa/pa+aumRStBOC4lk7z8oC8xzyzClw0IqLAwiHSTdPblYvqMTWPsGY+ZWk3k72LPHwvPPG3hrp+nm2domo0s5kLv4jJyTCeuHGIOnUgrGjdMxbUIPzVZ7TnsMc8PpEgsoJfaa/SjTssgKcwd9qK4ul4u5e0ZIUt8RUSTkQ3FVDZosD/IpDVUaYz8W4KwQnRPxnktDrZjZQJdZ8aCjg6CxUWU9cYxhiqyWOESgxMk6cNhyY9N+giSdEfv32O7WEQcO8jfDJunJEiFuaXHw6loTzQRI1K+0u/RUSX7rN1jYzhg5Ebexa6+JNfxb2CIhkxH4zB6Ct24j79llYf1G5tFiuQMcMuTYzBh85SrDXRoqDFVIjp81JY1CP6U4m3YBOjOiL0A7Ebb7UK0b6JNurLx8VNIPGi2NuCSyM05tXR06ZV8rtla9xlDJ6CafCUedGcfKmjqH8d74ylY0TrKxYZuDn96XRUe7jZYmAkbQXnzNwLOUKllQ3tPn8JyNN9jwb+2WlfIOUlS/AwSulzyXIWM4VKX791tU88AYOlp+r0g0PWnWWDovBimFohXEOxb7LoIncbb0Q8qcsWJqEVmlIc5VflTBDjJUExlGtIJO1Sw9bI7uQKMnLZvHNE60UV/RDifTT9PFjM+oTfhe20DUGaAwmWijdlKixSgpPvUY8LE0KlYbP6EW/cEi9LPSE30m/EYXCyK6a+iG0yLhVtpApQ8zJvXSoVKxeatFyTNwiJJossH3UZpklZ6s+znI36UlDFuoc7dstrBpg+naSNHeIqHiORcV5uykrEnWRI8TfLkmClkcqCJ6yZMY+qTYcDv2ygo/gk7N0MJ3CJjiqa9/g+EZmWkcmeOi2R6qZeDl10xGE5o7r1lUviyqSySkqxQYy7BqxsRe+CBqWjy5MwPYsZOoVAYRUR3sy9KZqyxHYaFMrx0djQrg2hpyUEkF9lMCxrEh8y06Wq4dHlU2v0EyoUymtYj3PLMxRRunofmIAGtj72FKCTXH1rekV0ljwylUwxa9a/oB9KgXL/FgXC3fzXtkJEgcH1HbTc0WujqYB6VtDGPi/Kjck2tziYX9dLwqyhhqBYEmqu9YDKjm3xkCLR0qpcUS3+quLyD2tpiAjh2jkrkshikaQhG+n569dFcKZ8m7Q2EPy59GabiF4Z6M+0ib5HyBUZEUUlS80Ysx2gAZhh6048X4hikIh0bnQQtJKUZMxYVRFI+txSGqvUo2ZpXaB9vocwcITpdkTazM0qwvb8O4Ktq3ZjEFGm66kVUTqSNIMv1WOi0mTlBRw4amv4EKSvHs6RrmzNYIBMtGUMbWqCgkGDI4n6EFkflZIl0ixMIEbnMLyDxkadfiZIY8xr+NE1XMm6MjHFRcSZVJ+UsX61h0iYaAX5Z2OpjSoOHG6zwEn1qCec2YwvAtSLNAp0scMJmONKleQV1ZO1/OdqHmOV0ptlhgL81fDc1glgwZ9/pRP348owOqqlHSqAAOBQMYO6kRhy2/G3xP8CThuDuznV5FpLWls8Bn92JqbSfyI/I5HLBxPfjALV5cNl9FZRlw03U6pk5Wcd1yHQsv1d0QppaSK2xVWaGiupLAUqrLXNB1LJivo5QSOX+Ox+2ulNUVjpnzFgRdiXnl/rm8dslcnYyhYEqjdKzk1K90rMixqkpzVwgKgHlklgXzdETCYpcdzJmpYdGlHjJ9bjKCSH9FBb3p8T3wOU1uTD/K5h0ivo/hZ9TpxgSvgSMSIVCw6mpHb3+FRlUCD++ePHUqWvzF6GWFGmiHPdkOtpnY4dFXRhhcJrcVhttpfweRn6+jdpzGRsuNzUys11BVqbldj9LZIdskiFQKhULDMSzjRUqUGEWRTAE/SKkUBypKhikrzS2fESmW6y7xh1yXayVkCgmVxGxKGOX2Wsm9TKLiheQ9bhzOag7nI/F1mZSH9lyuy/ShYFDD7GlZVEQOw8rI3PHTA9gyY6hyulDjdbCNFjA6dhwqK0+++feJaNQlmFhXDbO8BvsSFhr9JgqtDtoc6rXTGC6TvlvHTKC2rAWT62V6aU7apAVlktxwp4E0rHizshWTKxhD54TEprqAyG/+czQQEmYN90TlxPfXJKckdhYv2u3FYhqOreWaexxKwyRMMPynvMftJeNRSJ6Xoc7GiR5Mqu5gCNnFZ+Wlo2tiiSiUbC8atD53aHa3oaC+YTo1x8gnux9Nowa4qqwEFY3TsIMBfgXtcD3tcDbTRS4+DYAZTugMBaaM63T7nrOsjDSU28Du9d9Mw4MF0mwiNb/uAMklmWojR+l9kmvDmLogSRo6Mfz3cB7inEkYRQtEm8sjbXyASaYICcPJdclb0tt581lJbn65g+tsFRfrmD5Zdn2WiQDkmOGbRkSsPyvpM9oxzZfEIB/vCwQxZdZ06DJMdho0aoBlfta02bOxS4lAYavPCcTIcW1uwUZbGfkmREGgEzMnxeAP6K40DTeeNKZMPRKPN0jnR5KoZTm6i8tFDTMGtameLT4g6w5kFxr5W7olRYXKOK9sUCZxrSpdjMxXVLiPjpN7nnkoPJ+mH9BDjdrS6+BIt4PDDI+OMHX2y6QBhkJ0KrO8Rzx6iY1lTw0/n5X8pTzinOXew980M3Nn2aiIHoGdjpOZRtHEik6mSKLEbEGD38CeOEPAygpMmNDgOnGnQ6ec+H48emXdFtz913+OLxpvoV/34FO9UxArutHdet+dzD4CkpUP6aSBudXP4V+/sAUTJoWQZlzpajwWSdSldNGlqGJlPpZ4skmGLAbDGOlRklkdg4PAAM/lprPmJFMno0t/sdjqkhJqGTpgtXUqdu+08OhjBj70AR+KqC0O7LHQ2WKjp5NhEr3phCTJi0wmDOZOpBeNMCTBeWEVfhlt4jkBM8TfsoFuHo9RAi37UEoMHuZ721tT+Ob3fNjceV1uQbusYHhbzk9MspVyKnEY12cfw+cK2vD9JhO+W9+Pf/jyN+jkyZrg0RGhPfXKhuNRV38cn/vk5zF7zb1YXqrjbztKsT54I+1ELdWozPQ4FTG+VTwwEj2YUvBLfPCmNoZCQfTKbjQx2+UR2dDUIJAgsNmYA53ZyqqCdpp7aS+dYY6XSmMyHRGZJyYdH9LZEedxZ1pBK2Nmi1JcWEQvmwAPyPl9DmZOJPA02j0HbWR40qKXSoeamshBPtWvsCcFFP18x8oBYDeZS3YXIn4Yw/xqyEC27iBDVcPXoFvuFUdPNIT0dRNkWRt8qJUhlP8qIP9it748KxU/CZGh2CbKwDp8ybcac7QYvtLnxfu/8U3cesuHWAYWbpQkAGtfIQ39PWIK0GAdaO7CxldfxvKIiV56NW9m86EExrpqMFehkxFvUjV4jBZE2zegc1MGG16xsHmNiYMbLBzZakLfZ2JGp4WpvXTmCPrMjO3unreNwItzI92RRWzoWxmXLi2gRx8iSFGgmgCQH9zlrn5KY2XSwsQuG11HbLcrc343tcaABV+SjEQvOUhAKqlur2Aes+ipj6F0TqApKKBaP0gmSbJCIUqxLL25OOrgT0qBSyIO5vL6XHJYgAwy0MeXsWyywjvFd9m9DMkY6iS9pbDZJrmZHidvE9lBMGOmMTazER8MN2PXQBb7qsbi1g9/BOVlNUN3jZpeOS3FLg/Nv/gi9BXUoDVl4tKggWKrlV5ugtCNhNPEmaIEWv2YpqdQQzXso+iV06ZXeRyMI0hX0Gm8hjHw/GIFM5nqCxibhoFyqsMCqsYQpSlCUZMRJoMSJkm+DSGFk3AuRGmqJugLSoAPjXHwbh5nhBzcyDwvI1NMY36lBFM+SSf3i+QKY4gGoKIgHIyD+Y5KpjLmVcpyiX8gKlq2ZAgSdHl+LkO6hcz78hIHS0sd3FBp472VDhaEHXjsND3vU0lujiyxv9kuTNOozVQL6+gT1M6ei5qx44fuOD0SrE6LGiaMQ8WMeXiFaqzO52CK2gYr3ULVe+osZXKau3+yNYCpQQsLizVcwXj0BsalN7Chlhc5lEiqLDbyIO2wzMfuIwIxOjr5bOUxlLoGvnMBAZd900RaxdBI2OqlxEkPoqwkavBTJYvzQyaQOU2tjCn76KmLka0TCSTghTLPm/dL75QImSggySfEcwt4fSrfI+BWUlvIeLF8SkjMgbxTypVHfr6MdvdaSv+1+QSYcfEN1PkzWDafI7NPyb1urichSrhMzwlTo83z9aMvbaDJH8aceZchHB697T2aThvgPHoWly1bgtesKNL0hq+gN+1PHSTHsgVOYS/cjgV63X47iVqfhUVUeTeycRZFqP7otMwluEXMYqifwW0ealuaMcfdN5nOKmj6MSXoIML7ZDRtmATo9JDnOlYkkMywi0z4BoFtz1fxSJ+Cg7TjUT5XQQ0QIvgClMm8BUD5T8onk+zka2NFlFapjZf3yWCFy0xu7rmjvIk8JDszoJcqnRYFXWRGiZn9Fr1AK8UKnApg2dp/ABOcw5jlS2MDudpbW4/pM2ZCdrU7EzptgOXDi/PnXwR1wixs7cvi0rCJsfZhpDPdLDBb/5REoFTblajX2OBvML0aA9bx2EsekcYbTi6xjWS+U5berXTlixbwuYkNrDqUQtpTRcCnVFLaGqjGx1JKdwwo+FlSRcFyHz75eT/6Z3jwvS4Fbw3SAWPbNdC5GuuTj4uQ4RSTeVmUXgt++vMBHvPc/aloW0VqyT3S3PJOL98tzphsLSVlWk/t8EgvUw/wQK+KrSnVXVmpUk2flFgnYWRPugmX6s3UaibWZbyYtXARampqh246fTptgIWqK0ox98pleCXpQYFi4zJfF2OavRQ0svEpVLV8/tHLBjhEh+nJfuAZSpl4rWsIcIqPi4QxMmFjOzzKchnL1Q7yzT8vHZgAYU4aaRxJZ3AgmXXTHsZULZksqrUMZgXS2N2fwU/pjRXf7MGH/8yHm1Z48Vd/F4C22Isf9FvYREdGZkxUeAwczlhkMhtvDqV1cV7nsduQrRsNOk0CVgaGmYFl0trztzhSskY6bhroyRqI0dns4/3dRpYmgWW14lDc7S5ORhqdqyQqzb1Y6B/E7piFvuISLLhiMcOx0U2wOx6dVpg0TPLka+s249uf/AT+PLEJ/lAIf9dVi6b86xH0l7BhRHH9NslO8abRhxn99+NyZR+aTPkwVu5amMK/iPUSyaIgg06wu+itnZK+JqGj0/ZSemUzTg98uh9JNpBsWJ7bt4MH/heWr7KRAXb0pBCYkMDn/k7BlEl8JqvCpop/8eUsvv1fDqL9EdQVRBEDQzTKbFo2bHmb50VRU21TAnWCyKAOYb6tXDdRqhq0rwScSlu+j9RDMFtYVcftapPn6C+YFnYbfvQUXg9EZvC01OZYkk4aDzLx3bjVehJ/ndeFHzSRma6/CX//1W+grLR66L7TIwmTzghgod6BOO76p3+Dcv/d+GSNim/3hfETZykCBfMgn97JVfoYEjCynSjvfwpj0UOA5KsjjHWlSXn00e4ECJ6leHlNdQFIOH7E1RAMLepuhJKCz/1ymnxH0HbB5dOsiYCsintG5rKMFMpCHZha047CaIxmRb7B60VrdxC7WsvQZ1VB80TcDgZH1XN5uPCQ2Czyn0bNIV+YkTxlz0jRIvIBL9WSxd8W35mTYvnErYd1HXqafgHVOtnCCoyD46Gbzbx+i/i+NPMpH3wOXwuvo5pO4ftOKT5217/g+hXvgibb154BnRWApaN/1Uvr8MPP/DX+JrsNRiCIz/dMQmveCgQDRXCs40kxm5EN4w41MoyQ7RFcdNzmcehQqTDkA1mEXOCSThFZ9KwKAFT9Lgjurbn7XR9GqjGURU6G+KT8piRlM0mqypQLhLtLj+Z3tztSdNlGiXfzOdncPEe5PHPHHMlfuaPIdO7v3EDCsMTSKePx6KYUC5Vzj3juuE2ck95s4gBuEemNtOKelgySy27CF//xLoxhDHymJACfkQ0WkkacM6MBdUtW4MkBDyZQhS31HoGS2OP2NR9/EEJ6shjI+MbADo6D4R/rfnff9OWOir8GXm8pPN5CHvPg9wQZ/ngpJYxb2ag5qRJJks/hmVSjBh0aHillchw+L12E0tDeQBh6qBRauBqecBk8gSi9ZM297j5P9evuouMmeW74mEtu3kySr86jfGjWS4fMS6aQrY1ETctm6XS4305v1/p42AqRWQ2xvdm3sCzQhUNxA/vzq7B4xfWoKK8cuunM6YwBFirMj2DZdStwsGIqdg8YuDHC8MfcQnUocbFUVbj9WBLJITBUpaLyXLV31FF1QZLjrxvanS8rKt9NrhwNpeMRz4t0kiFc9Uq7qVFF0w93AWX8wus5CRwd5fL9dTmOSq5ED6W3z/12/qKF3Am7qUO4XN2NCXQKn4tpqLrsSlxyyeXQR/hFlZHQWQFYpHj2jEZMXn49nor7UKXbuNbfBm9iOwz5xu4p4uIT0/EY4zRJ2nm0WJ4jEpbLZmMYa2zHtcFe7KfnfLC4CldduxxVpzE19mR0VgAWKsoPY9m1K9BeNw/re7O4MWpiprMTJrk0165nEazjkuQ/nKRaw8cTJGG6o5OrVI89dy7KzLiXfocvvQc3ePehRjOxKuVB/RVX4tL5l5zApJ0+SW3PGs2a3oCL3/1ePGUVQTUM3BbpQUlyI7JGjG86e2rnt0kAoRfM6shkt5wzJL9lfw8qY/7jJnqEct3mb5Pls5jkaDPMcSTG5tHMyncURIVLWHO2AR4yGJkOzDE3UnpjWNvnoGnsFKy4+RaUlpxd6RU6Yy/6WNp1oAnfvPMrmLTmQbyvXMW/9YbxMK6Alj/P9YKPHw+eLhEA+Z8NhlSzm7d8QMq1fARSvoIqMzzcdzJlDXHRZLe9DO2xhHC5LGRqj6iZQICswoA8m+G9Fnk/OAlOYLg36Sw0E6UzYxkojz2POwKvYwx9gbtjEcz7q0/jr/7iEwj4g0M3nh0SL/qsAyxh00OPr8L9X/ki/jy7EwURL+7sKsbW4DXwhyfxrXRuzkZjCbHBJNyyu55HMLUWl871orHR427bIKsd5l+kobAgN+dKpad7uEk2THPQMCE3E0POy8yRrTssHGmy3W8ZySK0x55Ku5u42EVXwim6nMUVRSdscyZE1UxuUmKb8THlWXw0MoAfdjhovWQZ7vza1zG+jm1zlumcACzU0x/Ht779X+i89zv4bFEc67Mq/mVgAnoLr4PXV8y2OktSzFDHymYQGHwa8+o24fIFfowZo6O93UF1lYIFl0pvF+NNcZh5u6xJktkfsoeHTN2RAFqWo8oyFFm1IMtFZanprr0ZvPSag5bslVCK5hMWefpMmonMxLDQSDbhstRjuKPwCLaSAR+I1uMvvvpVXHf1De49Z5sE4LNqg4dJHK7bPvgeJOdchQd7VCwMKXiX7yC0/nVsxAzbVVr3LBDbXNYbeXw+LFvux4yLfHjiKQfdfQqmz/XTiuroHFCQMDTaXRV+v4a8qMSfKtJkuv64gtYuBeE8FdVjNfxqpYnOXgfXLNdRUupF1hGVeeZNpND/yBgDqE29jj/Lb0U8q+DhbBSXvvtWLFm4RO7I3XgO6LRmdIyESosKoEUK8di6bSgeaMPSAhWHEwwJzBA0XwW1KxvuTJUH4zPHIXiZXsyZ1IQZ0xW8vsZBcpDqNWZj24sG2tYb2L7Nwt42292cRSbGyQYuq1Zm0b42i52vGnh9reEuS2npsjF9ugaf18SzL4fRZ89wv6oirtFpE5lZNhSNxN/AJ/xvYo7PxPc7qUEWLcenPvkplBSXDd14TuiVcwaw0NgxVejManj2jY2Yp8Yxj6HTzsEuNDtR6H6C7N51ZiDLXGrTcOAkmhFwBmHRXvZ2OthGldu2wUSoycL2AzY2UA3Lh5tlEt7q5w089UQW3oMW4kd4/ZDtLhGZ0CiaxXG/5bSzuR5OaCqtgAxAnCbA9BFkdxwlvhnvV17FbXlJ/KLLwabqqfirz34GM6edes/nM6RzC7B876G+vhY7upNYt2kLloYNTPBlsGWwB90ooGod7oQ/fZDdkSXFh46WARR42/Ded3swe5YXpVUaqiZpqLlIx/gFHuQXKagZI04XVXO3g9paDVMXeVA9y4Ppl3tx+WIPFi/20gZbePIZFa2J6fDk1fEFp1c+6a2yZAwqsQdXGc/jk0V9tLsWHvRU4f2f/gyuW74Csuz0HNO5BVgoHPRj3IQJeH5/B/a+tRPXs6HL1Bje7O9DXC8jyDJjXzzr0yQ6SvKtfCXdgisuasHVSz0or9Awrk5FPSV23EwP6hpUd7qtbI8kG7QYaRsTJ+qYTiesok7DmBrN3cglGpE5WjY2bVWwv6sOarCS2YueGSXAfEYGNZKJI5iXeQ5fLG5Df9rCvw+EcNmf/AU++uEPwS+Ttc89nd6ku9HSpNpq/MWnPomdExbhf5sNLImquD3SBH/fi0inO6hmZTz3dB0NNibjHS/tZiRiu1swyFdAZVGbfFnNSuW+BHr4oAODzo07Sc9U3LXALUdspGW7B2pg2QtEZmvKQIHfI8N+Q8HxKMllCNWLeLINU9PP47P5R+ClVvge7W79jbfiox/5MJn+zAfyR0q/E4CFLpkzFX/2uc/i9YrZeKAlg/cUKvh4aB+8vauRThFkqtnTA5kguBLjYzhEh4t/iuaTWZtbtlAlPpLBfQ9lKJXUEszephTvYcz72OoMfvLzJH56Xxp79lGZ0vyK3xcj4H0xGaL05cAaBchyv4ySxZMdqIu/gE9HD7gTBP+zDQgtuR5/8zefRGX52e+tOhn9zgCWtlq25BJ8/It34smCWXi8PYsPF9u4PbgTvr5VSKXbhyR5tEVy3KG/tBlFR5cH2Yzt7nklHRcvvJplKGS5H8SMFllYs87Ac/Se29pMd8loiCr5AJ0s+dRtIk7J9Sno6mao1B+Ao8tn1kcOsIwJC7iJdBfqEs/h76O7UE9N8M3DWcTmXoFPf+FzGF9Hm/47pt8ZwEIeTcONV1+Bj9/xZTwaasTK9jQ+Xmzh9sAuBHufpWptdmPGURWLoZZG0TOUUmzbX4C2dgMeP6VwAO5eHgWFQE21Spur4uARAz+6NwVVt9jYCmoJcmWlgr7B3MoI+cLJth0W2vrKoAWGtksYUSgnHRkeJDJ9qEu+gi8S3CkMh75LcFsbL8Jff/7zmNIwZYhhfrd0zp2sY0nAmFhXA720Cg++sROR/g68p1SDavZgx+AAklohdE+etBlphNJDqXfUAAZ6k8jXmjF5so38Qg+am20cop3t7XHQ1uygqU0kFu4OAJ2dNtqaZI2Tgll0xBqnqVj/ZgI/edCLw/F50KNjma+ERycvgzuXg+Cm6EtMSLyAL0S2YZJm4LtNJjpmLMDnv/wlXDz3kjOe/nqadO696OORgDxpQh308ho8vH4HPL1tuLFYR8Duwc6BbiTUfGjeolGoSKpp3YOMHcXefRk0HehGdZnphktvbrDwyJMW9u+lCmV4VEonrI0x8ca3qMZpG5de5cHci1Q8/AsTP7w3H7u65kLNa2T8S03iDtifjGQ+mEofohkTky/gs+EdqCG4/95iopfgfuaOO3HpxZeyvr8XcIV+PwALyZKRSeProJWNwc/W70eyoxm3lKgoV/uxN9aDHic8BHKu8+FUJHMkVG8QMWcMwSukgxXDRdPi7mr/l16zMZAAGsMOFoZtHKE3vT+hYBxV9y03anj5NQv/+r91aLOXwlvQ4DJLblDkJMRy2WTAbHw/GlKr8JnofneLx39rcTA48xJ89o5/wKWXLPh9giv0uwmTTkQ+r4abr1+GP7nzK3h5zHw80GpgGUOdLxQ0oSGxEsbABliyWlEmyuV09gnJZQHHhC8Qgq98Lra0XoynX/CjqMBGeSlDI15mKAxZsCgrqKQDo5SefFeHiVWvBJD0zUS4pJaSy2unBFdzV1oY8b2Yzzj3H/IPoUphKNRqInMR1fKdX8IlF1/mOn+/b/q9AiwkH1p81zWL8Bdf+jI2TFqMH1FtzvJZuKOkE5dkV8Ppf41xK11c1/k6OcguWVkyjgU9VI6tuwuQJaKl0mFGRA7GFTzWq6GLcbJ8BzkSlS38GQ93FyIQKeEZwx34PzEJY9AU8B1abAOWGs/g7wuOoJCq/AfdGqwFV+ILd/x/rlo+H8AV+r2p6KNJY+BaO3YMysZPxkutcWzdexAXe9NYFDWRSLbjcCqDlJZHjMPkSAH55Cpb7rDhRWqwG1PGNEG+5SgjR7LzToRhqOwUILvzzJ9tu18J3XigAVp0IkFhvq7dPZaReF66RMlkaXMAkdgbuEV5FX+V34PelIUfDAYRXHYTPkVv+aJZc12n7zyhV87JePDpkhRk6+6D+L//dw/6n/oZ3ufpQm3Eg18MeHBfug6tgXnwhydAl0nq7rSaExfdkYnxsSOYXbEaC2a2kIkIuUd11xXLumB307R+Fc+uq8bhzBL4otW8MJznbwIsfoBMrk2nWlGZeB0fCuzADaE0NvaZeEgpxvibPoDb/+x2jB935muJzibJePB5BfAwNbV346f33oc3f/Y/WEYn5upSHetSCu7pL8VW71wgMp2qXT4FT0BO5OlSK8jgvR0/ghLfLlQU9cIyFcTTQYQCuXnOR7qLMehMhB6WPajYDMfmJV48VbJhGbS3ezA9uxYfjxzCbMa4v+q08Hy4Gos+8jF89MMfQ2mx2IHzi85bgIUGYkk8/PjT+NV//xemH16P2+go9VNN3tsfwlNGAwYi8xEIVEoUyrsF6Nxzv0FUlbJVk5nOwDJyi8AU2cSDdlb6r3VfyP2SmDveewy47miQxLfGALyDG7Fc2YiPUyUHTQv3ys624y/Czbf/GW5Ycc2oN+n+XdF5DbBQOmvg1bUbcN8P/xva60/gtmiSKtuLJwc0/Dhejf2+i+CNNMIjm7+cSJrdWFoWq+XUrvw7XOHcQL6Ae1QTuLd53PFhmfJblVqPm7y78Z68FMM3A/fFAghevgwf+ctP4JK58+A59tNo5xGd9wALSel27z+C+3/2c2x96MdYlj6M68t92Guo+FFfGM9bjUhH5iIQFGm2ibHY0dOjt6U2G4c/sRVL8CY+FOlEjWbh8fYMVvsrMf/WD+G2D9+GifX18kTuwfOU3hEAD1Nv/yAef2o1Hrvnh6jZtxYfKnFQFvTg0V4F9yfH4IB/DrTwZHj1kKuCRz3GLLbWkbHiI5iQXodbKLU3UWrj9Mr+u83G4Qlz8e7bb8eKq69mbF0w9ND5Te8ogIUyWRObd+zGQz+7Hwd/dT+ud9pwdRmlOaPgf3tDeMEcT2meBW9wHH0shiou0Keqnkit7HCTQF5iGxZTaj8c6UCD38arPQbuT0dRsvQGfPBPb8fM6dPofZ+/KvlYescBLCSF7ekbwFNPP49f/PcPMfbgG/hwsYliv46VMeD+wWLs8s0BwtNpH/NzdlYmvv8WyfCeTqm1oKSa0JBdj/f7duOaSMrdOfa+LgsbyyZjyUdvx7tuuAGV5ed0ctw5oXckwMOUtSxs37kfP7rnRzjy9EO4zunA1cU6uqlmH+z34Kl0DTr8s6GH6qHpMoOCKnvYCaM3LjvJG9lelKe34Tp1I94b7XEH59dTah/JRuBZeA1u/fifYu7sOQiM4nOu5xO9owEeph7a5idXvoAnfvIjlOx+DbdE0miI6NiUAn7aG8Q6ux4pqm0tUAOV3rYs+Jb9IAOpvZhtrscHgk1YGDLRm3bwxKCCrRWNuOjWD+Kmm29Ctew0/g6mCwJgIVlUtmPvITz68CPY/sQjmN69G9flWwjoCl5OKHg6WYC31MmIBRqhI4sJxnaGPntwTSiGEGv/4gCwWi9F0ZIVuPG2D+KimTPhewfZ2hPRBQPwMCUzWbyydhMe/fn96Hr9GVyRbcWVUQu6ruKlhBfPJ6MY47Vwa2QQYzUTOxIOVhpR9DTMxaL33oarly1DSf752WlxOnTBATxMXX2DeOrZF7Hq0YcQfGstrrQ7MIfRk0agPXTT2pMWVqcD2F3ViMnX3IAbb3oXJjGuPb+j2tHTBQvwMB1oasNTz7yAzU8/huK9b6Ah3YVBxrs7C8chb+FyXH3zLZg/ayb8MvJwAdIFD7CQYTnYfeAQXly1GltffhEFpUVYcM01uOTiS1Ai3+a5gOkPAuBhSmZNtLR3uCstKmSA+A+A/qAA/kMkAfi8mXrwRzo39EeAL3D6I8AXOP0R4AubFMW27a8P/fFHurBIURTl+f8fDBM80mmoCLk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74957">
            <a:off x="874902" y="1607442"/>
            <a:ext cx="4135281" cy="4329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74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55BB2300-723D-975D-9D40-29BA24D2559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05EB3BD-5740-40CC-B503-884BF7A17E25}"/>
              </a:ext>
            </a:extLst>
          </p:cNvPr>
          <p:cNvSpPr>
            <a:spLocks noGrp="1"/>
          </p:cNvSpPr>
          <p:nvPr>
            <p:ph type="title"/>
          </p:nvPr>
        </p:nvSpPr>
        <p:spPr>
          <a:xfrm rot="21129583">
            <a:off x="40613" y="996497"/>
            <a:ext cx="4936743" cy="933744"/>
          </a:xfrm>
        </p:spPr>
        <p:txBody>
          <a:bodyPr>
            <a:normAutofit fontScale="90000"/>
          </a:bodyPr>
          <a:lstStyle/>
          <a:p>
            <a:pPr algn="ctr"/>
            <a:r>
              <a:rPr lang="en-US" dirty="0"/>
              <a:t>Meet the teacher – Mr. Argyle</a:t>
            </a:r>
          </a:p>
        </p:txBody>
      </p:sp>
      <p:sp>
        <p:nvSpPr>
          <p:cNvPr id="2" name="Text Placeholder 1">
            <a:extLst>
              <a:ext uri="{FF2B5EF4-FFF2-40B4-BE49-F238E27FC236}">
                <a16:creationId xmlns:a16="http://schemas.microsoft.com/office/drawing/2014/main" id="{6866D8D7-0EB9-7EA2-A49A-918E8F6CD4DB}"/>
              </a:ext>
            </a:extLst>
          </p:cNvPr>
          <p:cNvSpPr>
            <a:spLocks noGrp="1"/>
          </p:cNvSpPr>
          <p:nvPr>
            <p:ph type="body" idx="1"/>
          </p:nvPr>
        </p:nvSpPr>
        <p:spPr>
          <a:xfrm>
            <a:off x="410417" y="2967553"/>
            <a:ext cx="4949411" cy="2947281"/>
          </a:xfrm>
        </p:spPr>
        <p:txBody>
          <a:bodyPr>
            <a:normAutofit/>
          </a:bodyPr>
          <a:lstStyle/>
          <a:p>
            <a:pPr algn="ctr"/>
            <a:r>
              <a:rPr lang="en-US" sz="3000" dirty="0">
                <a:latin typeface="+mj-lt"/>
              </a:rPr>
              <a:t>My name is Mr. Argyle (sometimes known as ‘the big hairy one at the front’) and I will be your child’s  Year 5 teacher.</a:t>
            </a:r>
          </a:p>
        </p:txBody>
      </p:sp>
      <p:sp>
        <p:nvSpPr>
          <p:cNvPr id="4" name="Slide Number Placeholder 3">
            <a:extLst>
              <a:ext uri="{FF2B5EF4-FFF2-40B4-BE49-F238E27FC236}">
                <a16:creationId xmlns:a16="http://schemas.microsoft.com/office/drawing/2014/main" id="{FFAE1FCE-8A6F-6687-59ED-5032BF7C8EAE}"/>
              </a:ext>
            </a:extLst>
          </p:cNvPr>
          <p:cNvSpPr>
            <a:spLocks noGrp="1"/>
          </p:cNvSpPr>
          <p:nvPr>
            <p:ph type="sldNum" sz="quarter" idx="12"/>
          </p:nvPr>
        </p:nvSpPr>
        <p:spPr/>
        <p:txBody>
          <a:bodyPr/>
          <a:lstStyle/>
          <a:p>
            <a:fld id="{98C0CDE5-970C-4CC4-BF43-0DA127E73E82}" type="slidenum">
              <a:rPr lang="en-US" smtClean="0"/>
              <a:pPr/>
              <a:t>2</a:t>
            </a:fld>
            <a:endParaRPr lang="en-US" dirty="0"/>
          </a:p>
        </p:txBody>
      </p:sp>
      <p:pic>
        <p:nvPicPr>
          <p:cNvPr id="7" name="Picture Placeholder 6">
            <a:extLst>
              <a:ext uri="{FF2B5EF4-FFF2-40B4-BE49-F238E27FC236}">
                <a16:creationId xmlns:a16="http://schemas.microsoft.com/office/drawing/2014/main" id="{061BF049-1E4A-6189-84F6-0521E7118CDD}"/>
              </a:ext>
            </a:extLst>
          </p:cNvPr>
          <p:cNvPicPr>
            <a:picLocks noGrp="1" noChangeAspect="1"/>
          </p:cNvPicPr>
          <p:nvPr>
            <p:ph type="pic" sz="quarter" idx="14"/>
          </p:nvPr>
        </p:nvPicPr>
        <p:blipFill>
          <a:blip r:embed="rId2"/>
          <a:srcRect l="5717" r="5717"/>
          <a:stretch>
            <a:fillRect/>
          </a:stretch>
        </p:blipFill>
        <p:spPr>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pic>
    </p:spTree>
    <p:extLst>
      <p:ext uri="{BB962C8B-B14F-4D97-AF65-F5344CB8AC3E}">
        <p14:creationId xmlns:p14="http://schemas.microsoft.com/office/powerpoint/2010/main" val="1815846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560320" y="170095"/>
            <a:ext cx="6286500" cy="652865"/>
          </a:xfrm>
        </p:spPr>
        <p:txBody>
          <a:bodyPr>
            <a:noAutofit/>
          </a:bodyPr>
          <a:lstStyle/>
          <a:p>
            <a:pPr algn="ctr"/>
            <a:r>
              <a:rPr lang="en-US" sz="4000" dirty="0"/>
              <a:t>A typical day in Year 5</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3</a:t>
            </a:fld>
            <a:endParaRPr lang="en-US" dirty="0"/>
          </a:p>
        </p:txBody>
      </p:sp>
      <p:sp>
        <p:nvSpPr>
          <p:cNvPr id="7" name="Rectangle 6"/>
          <p:cNvSpPr/>
          <p:nvPr/>
        </p:nvSpPr>
        <p:spPr>
          <a:xfrm>
            <a:off x="1407389" y="1017877"/>
            <a:ext cx="10398611" cy="4524315"/>
          </a:xfrm>
          <a:prstGeom prst="rect">
            <a:avLst/>
          </a:prstGeom>
        </p:spPr>
        <p:txBody>
          <a:bodyPr wrap="square" lIns="91440" tIns="45720" rIns="91440" bIns="45720" anchor="t">
            <a:spAutoFit/>
          </a:bodyPr>
          <a:lstStyle/>
          <a:p>
            <a:r>
              <a:rPr lang="en-US" sz="2400" dirty="0">
                <a:solidFill>
                  <a:schemeClr val="accent2"/>
                </a:solidFill>
              </a:rPr>
              <a:t>When the children arrive, they will put their belongings away in their</a:t>
            </a:r>
          </a:p>
          <a:p>
            <a:r>
              <a:rPr lang="en-US" sz="2400" dirty="0">
                <a:solidFill>
                  <a:schemeClr val="accent2"/>
                </a:solidFill>
              </a:rPr>
              <a:t>lockers, pop to the toilet and then complete a handwriting task. </a:t>
            </a:r>
          </a:p>
          <a:p>
            <a:r>
              <a:rPr lang="en-US" sz="2400" dirty="0">
                <a:solidFill>
                  <a:schemeClr val="accent2"/>
                </a:solidFill>
              </a:rPr>
              <a:t>This is also a great time for them to swap out reading books, catch up with me and share news of anything exciting they did since we last spoke. </a:t>
            </a:r>
          </a:p>
          <a:p>
            <a:endParaRPr lang="en-US" sz="2400" dirty="0">
              <a:solidFill>
                <a:schemeClr val="accent2"/>
              </a:solidFill>
            </a:endParaRPr>
          </a:p>
          <a:p>
            <a:r>
              <a:rPr lang="en-US" sz="2400" dirty="0">
                <a:solidFill>
                  <a:schemeClr val="accent2"/>
                </a:solidFill>
              </a:rPr>
              <a:t>After registration, we will have our main </a:t>
            </a:r>
            <a:r>
              <a:rPr lang="en-US" sz="2400" dirty="0" err="1">
                <a:solidFill>
                  <a:schemeClr val="accent2"/>
                </a:solidFill>
              </a:rPr>
              <a:t>Maths</a:t>
            </a:r>
            <a:r>
              <a:rPr lang="en-US" sz="2400" dirty="0">
                <a:solidFill>
                  <a:schemeClr val="accent2"/>
                </a:solidFill>
              </a:rPr>
              <a:t> lesson followed by a shared reading English lesson. Finally, a short spelling focused activity will complete the pre-break line-up. </a:t>
            </a:r>
          </a:p>
          <a:p>
            <a:endParaRPr lang="en-US" sz="2400" dirty="0">
              <a:solidFill>
                <a:schemeClr val="accent2"/>
              </a:solidFill>
            </a:endParaRPr>
          </a:p>
          <a:p>
            <a:r>
              <a:rPr lang="en-US" sz="2400" dirty="0">
                <a:solidFill>
                  <a:schemeClr val="accent2"/>
                </a:solidFill>
              </a:rPr>
              <a:t>After break, it’s time for our English writing sessions. These are lessons that will include a variety of activities to immerse the class in whatever our focus is; it’s not all about pencils to paper!</a:t>
            </a:r>
          </a:p>
        </p:txBody>
      </p:sp>
    </p:spTree>
    <p:extLst>
      <p:ext uri="{BB962C8B-B14F-4D97-AF65-F5344CB8AC3E}">
        <p14:creationId xmlns:p14="http://schemas.microsoft.com/office/powerpoint/2010/main" val="4138966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84365-923B-2248-23E8-39ACB6983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4EAFAB-1BBD-E8BC-970B-5AC027695263}"/>
              </a:ext>
            </a:extLst>
          </p:cNvPr>
          <p:cNvSpPr>
            <a:spLocks noGrp="1"/>
          </p:cNvSpPr>
          <p:nvPr>
            <p:ph type="title"/>
          </p:nvPr>
        </p:nvSpPr>
        <p:spPr>
          <a:xfrm>
            <a:off x="2560320" y="170095"/>
            <a:ext cx="6286500" cy="652865"/>
          </a:xfrm>
        </p:spPr>
        <p:txBody>
          <a:bodyPr>
            <a:noAutofit/>
          </a:bodyPr>
          <a:lstStyle/>
          <a:p>
            <a:pPr algn="ctr"/>
            <a:r>
              <a:rPr lang="en-US" sz="4000" dirty="0"/>
              <a:t>A typical day in Year 5</a:t>
            </a:r>
          </a:p>
        </p:txBody>
      </p:sp>
      <p:sp>
        <p:nvSpPr>
          <p:cNvPr id="4" name="Slide Number Placeholder 3">
            <a:extLst>
              <a:ext uri="{FF2B5EF4-FFF2-40B4-BE49-F238E27FC236}">
                <a16:creationId xmlns:a16="http://schemas.microsoft.com/office/drawing/2014/main" id="{4380E1DF-A065-E390-E565-58735CF71E4B}"/>
              </a:ext>
            </a:extLst>
          </p:cNvPr>
          <p:cNvSpPr>
            <a:spLocks noGrp="1"/>
          </p:cNvSpPr>
          <p:nvPr>
            <p:ph type="sldNum" sz="quarter" idx="12"/>
          </p:nvPr>
        </p:nvSpPr>
        <p:spPr/>
        <p:txBody>
          <a:bodyPr/>
          <a:lstStyle/>
          <a:p>
            <a:fld id="{98C0CDE5-970C-4CC4-BF43-0DA127E73E82}" type="slidenum">
              <a:rPr lang="en-US" smtClean="0"/>
              <a:t>4</a:t>
            </a:fld>
            <a:endParaRPr lang="en-US" dirty="0"/>
          </a:p>
        </p:txBody>
      </p:sp>
      <p:sp>
        <p:nvSpPr>
          <p:cNvPr id="7" name="Rectangle 6">
            <a:extLst>
              <a:ext uri="{FF2B5EF4-FFF2-40B4-BE49-F238E27FC236}">
                <a16:creationId xmlns:a16="http://schemas.microsoft.com/office/drawing/2014/main" id="{C644C087-0FCA-06A9-8D51-FA487604B973}"/>
              </a:ext>
            </a:extLst>
          </p:cNvPr>
          <p:cNvSpPr/>
          <p:nvPr/>
        </p:nvSpPr>
        <p:spPr>
          <a:xfrm>
            <a:off x="1407389" y="1017877"/>
            <a:ext cx="10398611" cy="4154984"/>
          </a:xfrm>
          <a:prstGeom prst="rect">
            <a:avLst/>
          </a:prstGeom>
        </p:spPr>
        <p:txBody>
          <a:bodyPr wrap="square" lIns="91440" tIns="45720" rIns="91440" bIns="45720" anchor="t">
            <a:spAutoFit/>
          </a:bodyPr>
          <a:lstStyle/>
          <a:p>
            <a:endParaRPr lang="en-US" sz="2400" dirty="0">
              <a:solidFill>
                <a:schemeClr val="accent2"/>
              </a:solidFill>
            </a:endParaRPr>
          </a:p>
          <a:p>
            <a:endParaRPr lang="en-US" sz="2400" dirty="0">
              <a:solidFill>
                <a:schemeClr val="accent2"/>
              </a:solidFill>
            </a:endParaRPr>
          </a:p>
          <a:p>
            <a:r>
              <a:rPr lang="en-US" sz="2400" dirty="0">
                <a:solidFill>
                  <a:schemeClr val="accent2"/>
                </a:solidFill>
              </a:rPr>
              <a:t>After lunch, we will have a </a:t>
            </a:r>
            <a:r>
              <a:rPr lang="en-US" sz="2400" dirty="0" err="1">
                <a:solidFill>
                  <a:schemeClr val="accent2"/>
                </a:solidFill>
              </a:rPr>
              <a:t>Maths</a:t>
            </a:r>
            <a:r>
              <a:rPr lang="en-US" sz="2400" dirty="0">
                <a:solidFill>
                  <a:schemeClr val="accent2"/>
                </a:solidFill>
              </a:rPr>
              <a:t> mastery short session before we move into the lessons for the wider curriculum. Each day will include a Fluent in 5 </a:t>
            </a:r>
            <a:r>
              <a:rPr lang="en-US" sz="2400" dirty="0" err="1">
                <a:solidFill>
                  <a:schemeClr val="accent2"/>
                </a:solidFill>
              </a:rPr>
              <a:t>Maths</a:t>
            </a:r>
            <a:r>
              <a:rPr lang="en-US" sz="2400" dirty="0">
                <a:solidFill>
                  <a:schemeClr val="accent2"/>
                </a:solidFill>
              </a:rPr>
              <a:t> activity. These will be quickfire questions and will be moved around the timetable to keep children engaged; they can also be used alongside movement breaks to help promote focus. </a:t>
            </a:r>
          </a:p>
          <a:p>
            <a:endParaRPr lang="en-US" sz="2400" dirty="0">
              <a:solidFill>
                <a:schemeClr val="accent2"/>
              </a:solidFill>
            </a:endParaRPr>
          </a:p>
          <a:p>
            <a:r>
              <a:rPr lang="en-US" sz="2400" dirty="0">
                <a:solidFill>
                  <a:schemeClr val="accent2"/>
                </a:solidFill>
              </a:rPr>
              <a:t>The day will conclude with our school assemblies, except on Friday. Before the weekend, this time will be used to tell children what they have to look forward to in the coming week and as time to sing our class song. </a:t>
            </a:r>
          </a:p>
        </p:txBody>
      </p:sp>
    </p:spTree>
    <p:extLst>
      <p:ext uri="{BB962C8B-B14F-4D97-AF65-F5344CB8AC3E}">
        <p14:creationId xmlns:p14="http://schemas.microsoft.com/office/powerpoint/2010/main" val="3223262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C0CDE5-970C-4CC4-BF43-0DA127E73E82}" type="slidenum">
              <a:rPr lang="en-US" noProof="0" smtClean="0"/>
              <a:t>5</a:t>
            </a:fld>
            <a:endParaRPr lang="en-US" noProof="0"/>
          </a:p>
        </p:txBody>
      </p:sp>
      <p:sp>
        <p:nvSpPr>
          <p:cNvPr id="5"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t>The Timetable</a:t>
            </a:r>
          </a:p>
        </p:txBody>
      </p:sp>
      <p:pic>
        <p:nvPicPr>
          <p:cNvPr id="6" name="Picture 5">
            <a:extLst>
              <a:ext uri="{FF2B5EF4-FFF2-40B4-BE49-F238E27FC236}">
                <a16:creationId xmlns:a16="http://schemas.microsoft.com/office/drawing/2014/main" id="{56EDD976-3E75-181A-0B93-DC92D70A8B10}"/>
              </a:ext>
            </a:extLst>
          </p:cNvPr>
          <p:cNvPicPr>
            <a:picLocks noChangeAspect="1"/>
          </p:cNvPicPr>
          <p:nvPr/>
        </p:nvPicPr>
        <p:blipFill>
          <a:blip r:embed="rId2"/>
          <a:stretch>
            <a:fillRect/>
          </a:stretch>
        </p:blipFill>
        <p:spPr>
          <a:xfrm>
            <a:off x="381806" y="2027279"/>
            <a:ext cx="11428387" cy="2803441"/>
          </a:xfrm>
          <a:prstGeom prst="rect">
            <a:avLst/>
          </a:prstGeom>
        </p:spPr>
      </p:pic>
    </p:spTree>
    <p:extLst>
      <p:ext uri="{BB962C8B-B14F-4D97-AF65-F5344CB8AC3E}">
        <p14:creationId xmlns:p14="http://schemas.microsoft.com/office/powerpoint/2010/main" val="2638209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t>The Timetable</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6</a:t>
            </a:fld>
            <a:endParaRPr lang="en-US"/>
          </a:p>
        </p:txBody>
      </p:sp>
      <p:sp>
        <p:nvSpPr>
          <p:cNvPr id="7" name="Rectangle 6"/>
          <p:cNvSpPr/>
          <p:nvPr/>
        </p:nvSpPr>
        <p:spPr>
          <a:xfrm>
            <a:off x="0" y="825055"/>
            <a:ext cx="12024360" cy="4585871"/>
          </a:xfrm>
          <a:prstGeom prst="rect">
            <a:avLst/>
          </a:prstGeom>
        </p:spPr>
        <p:txBody>
          <a:bodyPr wrap="square">
            <a:spAutoFit/>
          </a:bodyPr>
          <a:lstStyle/>
          <a:p>
            <a:pPr algn="ctr"/>
            <a:r>
              <a:rPr lang="en-US" sz="3600" dirty="0">
                <a:solidFill>
                  <a:schemeClr val="accent2"/>
                </a:solidFill>
              </a:rPr>
              <a:t>Year 5 will have P.E. lessons on </a:t>
            </a:r>
          </a:p>
          <a:p>
            <a:pPr algn="ctr"/>
            <a:endParaRPr lang="en-US" sz="2800" dirty="0">
              <a:solidFill>
                <a:schemeClr val="accent2"/>
              </a:solidFill>
            </a:endParaRPr>
          </a:p>
          <a:p>
            <a:pPr algn="ctr"/>
            <a:r>
              <a:rPr lang="en-US" sz="4800" dirty="0">
                <a:solidFill>
                  <a:schemeClr val="accent2"/>
                </a:solidFill>
              </a:rPr>
              <a:t>Wednesday </a:t>
            </a:r>
          </a:p>
          <a:p>
            <a:pPr algn="ctr"/>
            <a:r>
              <a:rPr lang="en-US" sz="4800" dirty="0">
                <a:solidFill>
                  <a:schemeClr val="accent2"/>
                </a:solidFill>
              </a:rPr>
              <a:t>&amp;</a:t>
            </a:r>
          </a:p>
          <a:p>
            <a:pPr algn="ctr"/>
            <a:r>
              <a:rPr lang="en-US" sz="4800" dirty="0">
                <a:solidFill>
                  <a:schemeClr val="accent2"/>
                </a:solidFill>
              </a:rPr>
              <a:t>Friday </a:t>
            </a:r>
          </a:p>
          <a:p>
            <a:pPr algn="ctr"/>
            <a:endParaRPr lang="en-US" sz="4800" dirty="0">
              <a:solidFill>
                <a:schemeClr val="accent2"/>
              </a:solidFill>
            </a:endParaRPr>
          </a:p>
          <a:p>
            <a:pPr algn="ctr"/>
            <a:r>
              <a:rPr lang="en-US" sz="3600" dirty="0">
                <a:solidFill>
                  <a:schemeClr val="accent2"/>
                </a:solidFill>
              </a:rPr>
              <a:t>Our topics for Autumn will be rugby and hockey</a:t>
            </a:r>
          </a:p>
        </p:txBody>
      </p:sp>
    </p:spTree>
    <p:extLst>
      <p:ext uri="{BB962C8B-B14F-4D97-AF65-F5344CB8AC3E}">
        <p14:creationId xmlns:p14="http://schemas.microsoft.com/office/powerpoint/2010/main" val="1607386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FAAA3-A768-3B60-89E1-B2F4BB31F0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841DA6-9462-0403-5D70-9B083ABD0B76}"/>
              </a:ext>
            </a:extLst>
          </p:cNvPr>
          <p:cNvSpPr>
            <a:spLocks noGrp="1"/>
          </p:cNvSpPr>
          <p:nvPr>
            <p:ph type="title"/>
          </p:nvPr>
        </p:nvSpPr>
        <p:spPr>
          <a:xfrm>
            <a:off x="1911752" y="0"/>
            <a:ext cx="8506097" cy="652865"/>
          </a:xfrm>
        </p:spPr>
        <p:txBody>
          <a:bodyPr>
            <a:noAutofit/>
          </a:bodyPr>
          <a:lstStyle/>
          <a:p>
            <a:pPr algn="ctr"/>
            <a:r>
              <a:rPr lang="en-US" sz="4000" dirty="0"/>
              <a:t>English and Mathematics</a:t>
            </a:r>
          </a:p>
        </p:txBody>
      </p:sp>
      <p:sp>
        <p:nvSpPr>
          <p:cNvPr id="4" name="Slide Number Placeholder 3">
            <a:extLst>
              <a:ext uri="{FF2B5EF4-FFF2-40B4-BE49-F238E27FC236}">
                <a16:creationId xmlns:a16="http://schemas.microsoft.com/office/drawing/2014/main" id="{835E5186-CABA-1D82-04B4-3D21272F9F0E}"/>
              </a:ext>
            </a:extLst>
          </p:cNvPr>
          <p:cNvSpPr>
            <a:spLocks noGrp="1"/>
          </p:cNvSpPr>
          <p:nvPr>
            <p:ph type="sldNum" sz="quarter" idx="12"/>
          </p:nvPr>
        </p:nvSpPr>
        <p:spPr/>
        <p:txBody>
          <a:bodyPr/>
          <a:lstStyle/>
          <a:p>
            <a:fld id="{98C0CDE5-970C-4CC4-BF43-0DA127E73E82}" type="slidenum">
              <a:rPr lang="en-US" smtClean="0"/>
              <a:t>7</a:t>
            </a:fld>
            <a:endParaRPr lang="en-US"/>
          </a:p>
        </p:txBody>
      </p:sp>
      <p:sp>
        <p:nvSpPr>
          <p:cNvPr id="7" name="Rectangle 6">
            <a:extLst>
              <a:ext uri="{FF2B5EF4-FFF2-40B4-BE49-F238E27FC236}">
                <a16:creationId xmlns:a16="http://schemas.microsoft.com/office/drawing/2014/main" id="{591335CB-9397-0AC2-BCA7-790D2F876A50}"/>
              </a:ext>
            </a:extLst>
          </p:cNvPr>
          <p:cNvSpPr/>
          <p:nvPr/>
        </p:nvSpPr>
        <p:spPr>
          <a:xfrm>
            <a:off x="0" y="825055"/>
            <a:ext cx="12024360" cy="5632311"/>
          </a:xfrm>
          <a:prstGeom prst="rect">
            <a:avLst/>
          </a:prstGeom>
        </p:spPr>
        <p:txBody>
          <a:bodyPr wrap="square">
            <a:spAutoFit/>
          </a:bodyPr>
          <a:lstStyle/>
          <a:p>
            <a:pPr algn="ctr"/>
            <a:r>
              <a:rPr lang="en-US" sz="2100" dirty="0">
                <a:solidFill>
                  <a:schemeClr val="accent2"/>
                </a:solidFill>
              </a:rPr>
              <a:t>English – is based on a whole class text that is normally linked to that term’s topic. </a:t>
            </a:r>
          </a:p>
          <a:p>
            <a:pPr algn="ctr"/>
            <a:endParaRPr lang="en-US" sz="2100" dirty="0">
              <a:solidFill>
                <a:schemeClr val="accent2"/>
              </a:solidFill>
            </a:endParaRPr>
          </a:p>
          <a:p>
            <a:pPr algn="ctr"/>
            <a:r>
              <a:rPr lang="en-US" sz="2100" dirty="0">
                <a:solidFill>
                  <a:schemeClr val="accent2"/>
                </a:solidFill>
              </a:rPr>
              <a:t>The class texts this year are…</a:t>
            </a:r>
          </a:p>
          <a:p>
            <a:pPr algn="ctr"/>
            <a:r>
              <a:rPr lang="en-US" sz="2100" i="1" dirty="0">
                <a:solidFill>
                  <a:schemeClr val="accent2"/>
                </a:solidFill>
              </a:rPr>
              <a:t>The Sleeper and the Spindle</a:t>
            </a:r>
            <a:r>
              <a:rPr lang="en-US" sz="2100" dirty="0">
                <a:solidFill>
                  <a:schemeClr val="accent2"/>
                </a:solidFill>
              </a:rPr>
              <a:t> by Neil Gaiman</a:t>
            </a:r>
          </a:p>
          <a:p>
            <a:pPr algn="ctr"/>
            <a:r>
              <a:rPr lang="en-US" sz="2100" i="1" dirty="0">
                <a:solidFill>
                  <a:schemeClr val="accent2"/>
                </a:solidFill>
              </a:rPr>
              <a:t>Space Detectives </a:t>
            </a:r>
            <a:r>
              <a:rPr lang="en-US" sz="2100" dirty="0">
                <a:solidFill>
                  <a:schemeClr val="accent2"/>
                </a:solidFill>
              </a:rPr>
              <a:t>by Mark Powers</a:t>
            </a:r>
          </a:p>
          <a:p>
            <a:pPr algn="ctr"/>
            <a:r>
              <a:rPr lang="en-US" sz="2100" i="1" dirty="0">
                <a:solidFill>
                  <a:schemeClr val="accent2"/>
                </a:solidFill>
              </a:rPr>
              <a:t>Hidden Figures</a:t>
            </a:r>
            <a:r>
              <a:rPr lang="en-US" sz="2100" dirty="0">
                <a:solidFill>
                  <a:schemeClr val="accent2"/>
                </a:solidFill>
              </a:rPr>
              <a:t> by Margot Lee Shetterly</a:t>
            </a:r>
          </a:p>
          <a:p>
            <a:pPr algn="ctr"/>
            <a:r>
              <a:rPr lang="en-US" sz="2100" i="1" dirty="0">
                <a:solidFill>
                  <a:schemeClr val="accent2"/>
                </a:solidFill>
              </a:rPr>
              <a:t>Adventures of Odysseus</a:t>
            </a:r>
            <a:r>
              <a:rPr lang="en-US" sz="2100" dirty="0">
                <a:solidFill>
                  <a:schemeClr val="accent2"/>
                </a:solidFill>
              </a:rPr>
              <a:t> by Hugh Lupton</a:t>
            </a:r>
          </a:p>
          <a:p>
            <a:pPr algn="ctr"/>
            <a:endParaRPr lang="en-US" sz="2100" dirty="0">
              <a:solidFill>
                <a:schemeClr val="accent2"/>
              </a:solidFill>
            </a:endParaRPr>
          </a:p>
          <a:p>
            <a:pPr algn="ctr"/>
            <a:endParaRPr lang="en-US" sz="2100" dirty="0">
              <a:solidFill>
                <a:schemeClr val="accent2"/>
              </a:solidFill>
            </a:endParaRPr>
          </a:p>
          <a:p>
            <a:pPr algn="ctr"/>
            <a:r>
              <a:rPr lang="en-US" sz="2100" dirty="0">
                <a:solidFill>
                  <a:schemeClr val="accent2"/>
                </a:solidFill>
              </a:rPr>
              <a:t>Whole class reading also takes place daily to help children be immersed in a range of texts.</a:t>
            </a:r>
          </a:p>
          <a:p>
            <a:pPr algn="ctr"/>
            <a:endParaRPr lang="en-US" sz="2100" dirty="0">
              <a:solidFill>
                <a:schemeClr val="accent2"/>
              </a:solidFill>
            </a:endParaRPr>
          </a:p>
          <a:p>
            <a:pPr algn="ctr"/>
            <a:r>
              <a:rPr lang="en-US" sz="2100" dirty="0" err="1">
                <a:solidFill>
                  <a:schemeClr val="accent2"/>
                </a:solidFill>
              </a:rPr>
              <a:t>Maths</a:t>
            </a:r>
            <a:r>
              <a:rPr lang="en-US" sz="2100" dirty="0">
                <a:solidFill>
                  <a:schemeClr val="accent2"/>
                </a:solidFill>
              </a:rPr>
              <a:t> Mastery –is about deepening children’s understanding, use and manipulation of all skills mathematical.</a:t>
            </a:r>
            <a:br>
              <a:rPr lang="en-US" sz="2100" dirty="0">
                <a:solidFill>
                  <a:schemeClr val="accent2"/>
                </a:solidFill>
              </a:rPr>
            </a:br>
            <a:endParaRPr lang="en-US" sz="2100" dirty="0">
              <a:solidFill>
                <a:schemeClr val="accent2"/>
              </a:solidFill>
            </a:endParaRPr>
          </a:p>
          <a:p>
            <a:pPr algn="ctr"/>
            <a:r>
              <a:rPr lang="en-US" sz="2100" dirty="0">
                <a:solidFill>
                  <a:schemeClr val="accent2"/>
                </a:solidFill>
              </a:rPr>
              <a:t>Fluent in 5 – Takes place daily and will help develop speed and accuracy with</a:t>
            </a:r>
          </a:p>
          <a:p>
            <a:pPr algn="ctr"/>
            <a:r>
              <a:rPr lang="en-US" sz="2100" dirty="0">
                <a:solidFill>
                  <a:schemeClr val="accent2"/>
                </a:solidFill>
              </a:rPr>
              <a:t> arithmetic skills. </a:t>
            </a:r>
          </a:p>
          <a:p>
            <a:pPr algn="ctr"/>
            <a:endParaRPr lang="en-US" sz="2400" dirty="0">
              <a:solidFill>
                <a:schemeClr val="accent2"/>
              </a:solidFill>
            </a:endParaRPr>
          </a:p>
        </p:txBody>
      </p:sp>
    </p:spTree>
    <p:extLst>
      <p:ext uri="{BB962C8B-B14F-4D97-AF65-F5344CB8AC3E}">
        <p14:creationId xmlns:p14="http://schemas.microsoft.com/office/powerpoint/2010/main" val="670304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t>Topic Learning</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8</a:t>
            </a:fld>
            <a:endParaRPr lang="en-US"/>
          </a:p>
        </p:txBody>
      </p:sp>
      <p:sp>
        <p:nvSpPr>
          <p:cNvPr id="7" name="Rectangle 6"/>
          <p:cNvSpPr/>
          <p:nvPr/>
        </p:nvSpPr>
        <p:spPr>
          <a:xfrm>
            <a:off x="1165860" y="1112642"/>
            <a:ext cx="9997883" cy="5740033"/>
          </a:xfrm>
          <a:prstGeom prst="rect">
            <a:avLst/>
          </a:prstGeom>
        </p:spPr>
        <p:txBody>
          <a:bodyPr wrap="square">
            <a:spAutoFit/>
          </a:bodyPr>
          <a:lstStyle/>
          <a:p>
            <a:pPr algn="ctr"/>
            <a:endParaRPr lang="en-US" sz="2300" dirty="0">
              <a:solidFill>
                <a:schemeClr val="accent2"/>
              </a:solidFill>
            </a:endParaRPr>
          </a:p>
          <a:p>
            <a:pPr algn="ctr"/>
            <a:r>
              <a:rPr lang="en-US" sz="3200" dirty="0">
                <a:solidFill>
                  <a:schemeClr val="accent2"/>
                </a:solidFill>
              </a:rPr>
              <a:t>We will also be studying Geography, History, Science, French, Computing, RE, PSHE, Music, Art and Design &amp; Technology. </a:t>
            </a:r>
          </a:p>
          <a:p>
            <a:pPr algn="ctr"/>
            <a:endParaRPr lang="en-US" sz="3200" dirty="0">
              <a:solidFill>
                <a:schemeClr val="accent2"/>
              </a:solidFill>
            </a:endParaRPr>
          </a:p>
          <a:p>
            <a:pPr algn="ctr"/>
            <a:r>
              <a:rPr lang="en-US" sz="3200" dirty="0">
                <a:solidFill>
                  <a:schemeClr val="accent2"/>
                </a:solidFill>
              </a:rPr>
              <a:t>Learning in these subjects is, where possible, linked to each term’s topics.</a:t>
            </a:r>
          </a:p>
          <a:p>
            <a:pPr algn="ctr"/>
            <a:endParaRPr lang="en-US" sz="3200" dirty="0">
              <a:solidFill>
                <a:schemeClr val="accent2"/>
              </a:solidFill>
            </a:endParaRPr>
          </a:p>
          <a:p>
            <a:pPr algn="ctr"/>
            <a:r>
              <a:rPr lang="en-US" sz="3200" dirty="0">
                <a:solidFill>
                  <a:schemeClr val="accent2"/>
                </a:solidFill>
              </a:rPr>
              <a:t>This year our topics will be: Stargazers; Dynamic Dynasties; Sow, Grow and Farm; and Groundbreaking Greeks.</a:t>
            </a:r>
          </a:p>
          <a:p>
            <a:pPr algn="ctr"/>
            <a:endParaRPr lang="en-US" sz="2400" dirty="0">
              <a:solidFill>
                <a:schemeClr val="accent2"/>
              </a:solidFill>
            </a:endParaRPr>
          </a:p>
        </p:txBody>
      </p:sp>
    </p:spTree>
    <p:extLst>
      <p:ext uri="{BB962C8B-B14F-4D97-AF65-F5344CB8AC3E}">
        <p14:creationId xmlns:p14="http://schemas.microsoft.com/office/powerpoint/2010/main" val="3101022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a:t>Trips and Visits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9</a:t>
            </a:fld>
            <a:endParaRPr lang="en-US"/>
          </a:p>
        </p:txBody>
      </p:sp>
      <p:sp>
        <p:nvSpPr>
          <p:cNvPr id="7" name="Rectangle 6"/>
          <p:cNvSpPr/>
          <p:nvPr/>
        </p:nvSpPr>
        <p:spPr>
          <a:xfrm>
            <a:off x="1051560" y="652865"/>
            <a:ext cx="9997883" cy="6463308"/>
          </a:xfrm>
          <a:prstGeom prst="rect">
            <a:avLst/>
          </a:prstGeom>
        </p:spPr>
        <p:txBody>
          <a:bodyPr wrap="square">
            <a:spAutoFit/>
          </a:bodyPr>
          <a:lstStyle/>
          <a:p>
            <a:pPr algn="ctr"/>
            <a:r>
              <a:rPr lang="en-US" sz="2300">
                <a:solidFill>
                  <a:schemeClr val="accent2"/>
                </a:solidFill>
              </a:rPr>
              <a:t>To broaden engagement and enjoyment of learning, we are building as many experiences into the curriculum as possible. </a:t>
            </a:r>
          </a:p>
          <a:p>
            <a:pPr algn="ctr"/>
            <a:endParaRPr lang="en-US" sz="2300">
              <a:solidFill>
                <a:srgbClr val="008EDC"/>
              </a:solidFill>
              <a:latin typeface="Franklin Gothic Book" panose="020B0503020102020204" pitchFamily="34" charset="0"/>
            </a:endParaRPr>
          </a:p>
          <a:p>
            <a:pPr algn="ctr"/>
            <a:r>
              <a:rPr lang="en-US" sz="2300">
                <a:solidFill>
                  <a:schemeClr val="accent2"/>
                </a:solidFill>
              </a:rPr>
              <a:t>Bell boating –  23</a:t>
            </a:r>
            <a:r>
              <a:rPr lang="en-US" sz="2300" baseline="30000">
                <a:solidFill>
                  <a:schemeClr val="accent2"/>
                </a:solidFill>
              </a:rPr>
              <a:t>rd</a:t>
            </a:r>
            <a:r>
              <a:rPr lang="en-US" sz="2300">
                <a:solidFill>
                  <a:schemeClr val="accent2"/>
                </a:solidFill>
              </a:rPr>
              <a:t> September</a:t>
            </a:r>
          </a:p>
          <a:p>
            <a:pPr algn="ctr"/>
            <a:endParaRPr lang="en-US" sz="2300">
              <a:solidFill>
                <a:srgbClr val="008EDC"/>
              </a:solidFill>
              <a:latin typeface="Franklin Gothic Book" panose="020B0503020102020204" pitchFamily="34" charset="0"/>
            </a:endParaRPr>
          </a:p>
          <a:p>
            <a:pPr algn="ctr"/>
            <a:r>
              <a:rPr lang="en-US" sz="2300">
                <a:solidFill>
                  <a:schemeClr val="accent2"/>
                </a:solidFill>
              </a:rPr>
              <a:t>MAD Museum – 8</a:t>
            </a:r>
            <a:r>
              <a:rPr lang="en-US" sz="2300" baseline="30000">
                <a:solidFill>
                  <a:schemeClr val="accent2"/>
                </a:solidFill>
              </a:rPr>
              <a:t>th</a:t>
            </a:r>
            <a:r>
              <a:rPr lang="en-US" sz="2300">
                <a:solidFill>
                  <a:schemeClr val="accent2"/>
                </a:solidFill>
              </a:rPr>
              <a:t> October (afternoon)</a:t>
            </a:r>
          </a:p>
          <a:p>
            <a:pPr algn="ctr"/>
            <a:endParaRPr lang="en-US" sz="2300">
              <a:solidFill>
                <a:schemeClr val="accent2"/>
              </a:solidFill>
            </a:endParaRPr>
          </a:p>
          <a:p>
            <a:pPr algn="ctr"/>
            <a:r>
              <a:rPr lang="en-US" sz="2300">
                <a:solidFill>
                  <a:srgbClr val="008EDC"/>
                </a:solidFill>
                <a:latin typeface="Franklin Gothic Book" panose="020B0503020102020204" pitchFamily="34" charset="0"/>
              </a:rPr>
              <a:t>Heart of England –19</a:t>
            </a:r>
            <a:r>
              <a:rPr lang="en-US" sz="2300" baseline="30000">
                <a:solidFill>
                  <a:srgbClr val="008EDC"/>
                </a:solidFill>
                <a:latin typeface="Franklin Gothic Book" panose="020B0503020102020204" pitchFamily="34" charset="0"/>
              </a:rPr>
              <a:t>th</a:t>
            </a:r>
            <a:r>
              <a:rPr lang="en-US" sz="2300">
                <a:solidFill>
                  <a:srgbClr val="008EDC"/>
                </a:solidFill>
                <a:latin typeface="Franklin Gothic Book" panose="020B0503020102020204" pitchFamily="34" charset="0"/>
              </a:rPr>
              <a:t> October (Science Forces topic)</a:t>
            </a:r>
          </a:p>
          <a:p>
            <a:pPr algn="ctr"/>
            <a:endParaRPr lang="en-US" sz="2300">
              <a:solidFill>
                <a:schemeClr val="accent2"/>
              </a:solidFill>
            </a:endParaRPr>
          </a:p>
          <a:p>
            <a:pPr algn="ctr"/>
            <a:r>
              <a:rPr lang="en-US" sz="2300">
                <a:solidFill>
                  <a:schemeClr val="accent2"/>
                </a:solidFill>
              </a:rPr>
              <a:t>Heart of England – Spring Term (afternoon and evening) – Stargazing </a:t>
            </a:r>
          </a:p>
          <a:p>
            <a:pPr algn="ctr"/>
            <a:endParaRPr lang="en-US" sz="2300">
              <a:solidFill>
                <a:schemeClr val="accent2"/>
              </a:solidFill>
            </a:endParaRPr>
          </a:p>
          <a:p>
            <a:pPr algn="ctr"/>
            <a:r>
              <a:rPr lang="en-US" sz="2300" err="1">
                <a:solidFill>
                  <a:srgbClr val="008EDC"/>
                </a:solidFill>
                <a:latin typeface="Franklin Gothic Book" panose="020B0503020102020204" pitchFamily="34" charset="0"/>
              </a:rPr>
              <a:t>Bikeability</a:t>
            </a:r>
            <a:r>
              <a:rPr lang="en-US" sz="2300">
                <a:solidFill>
                  <a:srgbClr val="008EDC"/>
                </a:solidFill>
                <a:latin typeface="Franklin Gothic Book" panose="020B0503020102020204" pitchFamily="34" charset="0"/>
              </a:rPr>
              <a:t> </a:t>
            </a:r>
          </a:p>
          <a:p>
            <a:pPr algn="ctr"/>
            <a:endParaRPr lang="en-US" sz="2300">
              <a:solidFill>
                <a:srgbClr val="008EDC"/>
              </a:solidFill>
              <a:latin typeface="Franklin Gothic Book" panose="020B0503020102020204" pitchFamily="34" charset="0"/>
            </a:endParaRPr>
          </a:p>
          <a:p>
            <a:pPr algn="ctr"/>
            <a:r>
              <a:rPr lang="en-US" sz="2300">
                <a:solidFill>
                  <a:srgbClr val="008EDC"/>
                </a:solidFill>
                <a:latin typeface="Franklin Gothic Book" panose="020B0503020102020204" pitchFamily="34" charset="0"/>
              </a:rPr>
              <a:t>Greek Workshop Day – Summer term</a:t>
            </a:r>
          </a:p>
          <a:p>
            <a:pPr algn="ctr"/>
            <a:endParaRPr lang="en-US" sz="2300">
              <a:solidFill>
                <a:srgbClr val="008EDC"/>
              </a:solidFill>
              <a:latin typeface="Franklin Gothic Book" panose="020B0503020102020204" pitchFamily="34" charset="0"/>
            </a:endParaRPr>
          </a:p>
          <a:p>
            <a:pPr algn="ctr"/>
            <a:r>
              <a:rPr lang="en-US" sz="2300">
                <a:solidFill>
                  <a:srgbClr val="008EDC"/>
                </a:solidFill>
                <a:latin typeface="Franklin Gothic Book" panose="020B0503020102020204" pitchFamily="34" charset="0"/>
              </a:rPr>
              <a:t>El Greco visit – Summer term</a:t>
            </a:r>
          </a:p>
          <a:p>
            <a:pPr algn="ctr"/>
            <a:endParaRPr lang="en-US" sz="2300">
              <a:solidFill>
                <a:srgbClr val="008EDC"/>
              </a:solidFill>
              <a:latin typeface="Franklin Gothic Book" panose="020B0503020102020204" pitchFamily="34" charset="0"/>
            </a:endParaRPr>
          </a:p>
          <a:p>
            <a:pPr algn="ctr"/>
            <a:endParaRPr lang="en-US" sz="2300">
              <a:solidFill>
                <a:srgbClr val="008EDC"/>
              </a:solidFill>
              <a:latin typeface="Franklin Gothic Book" panose="020B0503020102020204" pitchFamily="34" charset="0"/>
            </a:endParaRPr>
          </a:p>
        </p:txBody>
      </p:sp>
    </p:spTree>
    <p:extLst>
      <p:ext uri="{BB962C8B-B14F-4D97-AF65-F5344CB8AC3E}">
        <p14:creationId xmlns:p14="http://schemas.microsoft.com/office/powerpoint/2010/main" val="118238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057E2-E1B7-1F2D-EBBD-10EF46277B5B}"/>
              </a:ext>
            </a:extLst>
          </p:cNvPr>
          <p:cNvSpPr>
            <a:spLocks noGrp="1"/>
          </p:cNvSpPr>
          <p:nvPr>
            <p:ph type="title"/>
          </p:nvPr>
        </p:nvSpPr>
        <p:spPr/>
        <p:txBody>
          <a:bodyPr>
            <a:normAutofit/>
          </a:bodyPr>
          <a:lstStyle/>
          <a:p>
            <a:pPr algn="ctr"/>
            <a:r>
              <a:rPr lang="en-GB" sz="2800" dirty="0"/>
              <a:t>The One School Rule</a:t>
            </a:r>
          </a:p>
        </p:txBody>
      </p:sp>
      <p:sp>
        <p:nvSpPr>
          <p:cNvPr id="4" name="Slide Number Placeholder 3">
            <a:extLst>
              <a:ext uri="{FF2B5EF4-FFF2-40B4-BE49-F238E27FC236}">
                <a16:creationId xmlns:a16="http://schemas.microsoft.com/office/drawing/2014/main" id="{2AFCBD5A-B9EE-2134-16A1-300C34E3E410}"/>
              </a:ext>
            </a:extLst>
          </p:cNvPr>
          <p:cNvSpPr>
            <a:spLocks noGrp="1"/>
          </p:cNvSpPr>
          <p:nvPr>
            <p:ph type="sldNum" sz="quarter" idx="12"/>
          </p:nvPr>
        </p:nvSpPr>
        <p:spPr/>
        <p:txBody>
          <a:bodyPr/>
          <a:lstStyle/>
          <a:p>
            <a:fld id="{98C0CDE5-970C-4CC4-BF43-0DA127E73E82}" type="slidenum">
              <a:rPr lang="en-US" noProof="0" smtClean="0"/>
              <a:t>10</a:t>
            </a:fld>
            <a:endParaRPr lang="en-US" noProof="0"/>
          </a:p>
        </p:txBody>
      </p:sp>
      <p:sp>
        <p:nvSpPr>
          <p:cNvPr id="5" name="Media Placeholder 4">
            <a:extLst>
              <a:ext uri="{FF2B5EF4-FFF2-40B4-BE49-F238E27FC236}">
                <a16:creationId xmlns:a16="http://schemas.microsoft.com/office/drawing/2014/main" id="{B4CDA2BC-EEFE-A63B-406C-2B69A3DEA532}"/>
              </a:ext>
            </a:extLst>
          </p:cNvPr>
          <p:cNvSpPr>
            <a:spLocks noGrp="1"/>
          </p:cNvSpPr>
          <p:nvPr>
            <p:ph type="media" sz="quarter" idx="13"/>
          </p:nvPr>
        </p:nvSpPr>
        <p:spPr/>
        <p:txBody>
          <a:bodyPr/>
          <a:lstStyle/>
          <a:p>
            <a:endParaRPr lang="en-GB"/>
          </a:p>
        </p:txBody>
      </p:sp>
      <p:pic>
        <p:nvPicPr>
          <p:cNvPr id="6" name="Picture 5" descr="Poster, Print Respect Editable Text Effect Style Graffiti, 40x22.2 cm">
            <a:extLst>
              <a:ext uri="{FF2B5EF4-FFF2-40B4-BE49-F238E27FC236}">
                <a16:creationId xmlns:a16="http://schemas.microsoft.com/office/drawing/2014/main" id="{5208F78A-7B92-83C5-55EE-96CECEF7EB7E}"/>
              </a:ext>
            </a:extLst>
          </p:cNvPr>
          <p:cNvPicPr>
            <a:picLocks noChangeAspect="1"/>
          </p:cNvPicPr>
          <p:nvPr/>
        </p:nvPicPr>
        <p:blipFill>
          <a:blip r:embed="rId2"/>
          <a:srcRect l="6682" t="18372" r="6444" b="12569"/>
          <a:stretch>
            <a:fillRect/>
          </a:stretch>
        </p:blipFill>
        <p:spPr>
          <a:xfrm>
            <a:off x="1743456" y="1065799"/>
            <a:ext cx="8705088" cy="4065563"/>
          </a:xfrm>
          <a:prstGeom prst="rect">
            <a:avLst/>
          </a:prstGeom>
        </p:spPr>
      </p:pic>
    </p:spTree>
    <p:extLst>
      <p:ext uri="{BB962C8B-B14F-4D97-AF65-F5344CB8AC3E}">
        <p14:creationId xmlns:p14="http://schemas.microsoft.com/office/powerpoint/2010/main" val="3222743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515EB-2FD9-848E-2556-8B8175F6B40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642E5A-952F-FF9C-BD08-843A625B8028}"/>
              </a:ext>
            </a:extLst>
          </p:cNvPr>
          <p:cNvSpPr>
            <a:spLocks noGrp="1"/>
          </p:cNvSpPr>
          <p:nvPr>
            <p:ph type="sldNum" sz="quarter" idx="12"/>
          </p:nvPr>
        </p:nvSpPr>
        <p:spPr>
          <a:xfrm>
            <a:off x="11163743" y="5945824"/>
            <a:ext cx="642257" cy="365125"/>
          </a:xfrm>
        </p:spPr>
        <p:txBody>
          <a:bodyPr anchor="ctr">
            <a:normAutofit/>
          </a:bodyPr>
          <a:lstStyle/>
          <a:p>
            <a:pPr>
              <a:spcAft>
                <a:spcPts val="600"/>
              </a:spcAft>
            </a:pPr>
            <a:fld id="{98C0CDE5-970C-4CC4-BF43-0DA127E73E82}" type="slidenum">
              <a:rPr lang="en-US" noProof="0" smtClean="0"/>
              <a:pPr>
                <a:spcAft>
                  <a:spcPts val="600"/>
                </a:spcAft>
              </a:pPr>
              <a:t>11</a:t>
            </a:fld>
            <a:endParaRPr lang="en-US" noProof="0"/>
          </a:p>
        </p:txBody>
      </p:sp>
      <p:sp>
        <p:nvSpPr>
          <p:cNvPr id="2" name="Title 1">
            <a:extLst>
              <a:ext uri="{FF2B5EF4-FFF2-40B4-BE49-F238E27FC236}">
                <a16:creationId xmlns:a16="http://schemas.microsoft.com/office/drawing/2014/main" id="{B07E2C84-117D-2118-52C7-9E307F352CA0}"/>
              </a:ext>
            </a:extLst>
          </p:cNvPr>
          <p:cNvSpPr>
            <a:spLocks noGrp="1"/>
          </p:cNvSpPr>
          <p:nvPr>
            <p:ph type="title"/>
          </p:nvPr>
        </p:nvSpPr>
        <p:spPr>
          <a:xfrm rot="21180000">
            <a:off x="288463" y="354491"/>
            <a:ext cx="4391191" cy="1325563"/>
          </a:xfrm>
        </p:spPr>
        <p:txBody>
          <a:bodyPr anchor="ctr">
            <a:normAutofit/>
          </a:bodyPr>
          <a:lstStyle/>
          <a:p>
            <a:pPr algn="ctr"/>
            <a:r>
              <a:rPr lang="en-GB" sz="3600" dirty="0"/>
              <a:t>My Classroom Ethos</a:t>
            </a:r>
          </a:p>
        </p:txBody>
      </p:sp>
      <p:pic>
        <p:nvPicPr>
          <p:cNvPr id="7" name="Picture 6" descr="Phrase Be Brave Written Graffiti Style Stock Vector (Royalty Free)  2588780839 | Shutterstock">
            <a:extLst>
              <a:ext uri="{FF2B5EF4-FFF2-40B4-BE49-F238E27FC236}">
                <a16:creationId xmlns:a16="http://schemas.microsoft.com/office/drawing/2014/main" id="{E6A29A76-4A8C-B64B-3D1D-EDD995EA0A6E}"/>
              </a:ext>
            </a:extLst>
          </p:cNvPr>
          <p:cNvPicPr>
            <a:picLocks noChangeAspect="1"/>
          </p:cNvPicPr>
          <p:nvPr/>
        </p:nvPicPr>
        <p:blipFill rotWithShape="1">
          <a:blip r:embed="rId2"/>
          <a:srcRect t="13303" b="21749"/>
          <a:stretch>
            <a:fillRect/>
          </a:stretch>
        </p:blipFill>
        <p:spPr>
          <a:xfrm>
            <a:off x="1485836" y="1791425"/>
            <a:ext cx="9220327" cy="4519524"/>
          </a:xfrm>
          <a:prstGeom prst="rect">
            <a:avLst/>
          </a:prstGeom>
          <a:noFill/>
        </p:spPr>
      </p:pic>
    </p:spTree>
    <p:extLst>
      <p:ext uri="{BB962C8B-B14F-4D97-AF65-F5344CB8AC3E}">
        <p14:creationId xmlns:p14="http://schemas.microsoft.com/office/powerpoint/2010/main" val="274758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560320" y="65870"/>
            <a:ext cx="6286500" cy="652865"/>
          </a:xfrm>
        </p:spPr>
        <p:txBody>
          <a:bodyPr>
            <a:noAutofit/>
          </a:bodyPr>
          <a:lstStyle/>
          <a:p>
            <a:pPr algn="ctr"/>
            <a:r>
              <a:rPr lang="en-US" sz="4000" dirty="0"/>
              <a:t>Assessment</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12</a:t>
            </a:fld>
            <a:endParaRPr lang="en-US"/>
          </a:p>
        </p:txBody>
      </p:sp>
      <p:sp>
        <p:nvSpPr>
          <p:cNvPr id="7" name="Rectangle 6"/>
          <p:cNvSpPr/>
          <p:nvPr/>
        </p:nvSpPr>
        <p:spPr>
          <a:xfrm>
            <a:off x="1165860" y="994856"/>
            <a:ext cx="9997883" cy="5401479"/>
          </a:xfrm>
          <a:prstGeom prst="rect">
            <a:avLst/>
          </a:prstGeom>
        </p:spPr>
        <p:txBody>
          <a:bodyPr wrap="square">
            <a:spAutoFit/>
          </a:bodyPr>
          <a:lstStyle/>
          <a:p>
            <a:pPr algn="ctr"/>
            <a:r>
              <a:rPr lang="en-US" sz="2300">
                <a:solidFill>
                  <a:schemeClr val="accent2"/>
                </a:solidFill>
              </a:rPr>
              <a:t>Assessment in KS2 is carried out daily with live marking happening during the lesson and targeted questioning as the children are working. This ensures that children have time to respond to the feedback, make changes and any misconceptions can be addressed immediately.</a:t>
            </a:r>
          </a:p>
          <a:p>
            <a:pPr algn="ctr"/>
            <a:endParaRPr lang="en-US" sz="2300">
              <a:solidFill>
                <a:schemeClr val="accent2"/>
              </a:solidFill>
            </a:endParaRPr>
          </a:p>
          <a:p>
            <a:pPr algn="ctr"/>
            <a:r>
              <a:rPr lang="en-US" sz="2300">
                <a:solidFill>
                  <a:schemeClr val="accent2"/>
                </a:solidFill>
              </a:rPr>
              <a:t>Children will take part in assessments of reading, writing, spelling, mathematics and science across the year allowing us to monitor progress and, more importantly, offer support if needed. Many of these assessments will now be completed online using the GL assessments. Assessments on paper will still be carried out as preparation for Year 6 SATs.  </a:t>
            </a:r>
          </a:p>
          <a:p>
            <a:pPr algn="ctr"/>
            <a:endParaRPr lang="en-US" sz="2300">
              <a:solidFill>
                <a:schemeClr val="accent2"/>
              </a:solidFill>
            </a:endParaRPr>
          </a:p>
          <a:p>
            <a:pPr algn="ctr"/>
            <a:r>
              <a:rPr lang="en-GB" sz="2300">
                <a:solidFill>
                  <a:schemeClr val="accent2"/>
                </a:solidFill>
              </a:rPr>
              <a:t>The Statutory Assessment does not make up the whole picture. We use teacher assessment to make a final judgement on whether children have met the Expected Standard for the end of Year 5.</a:t>
            </a:r>
            <a:endParaRPr lang="en-US" sz="2300">
              <a:solidFill>
                <a:schemeClr val="accent2"/>
              </a:solidFill>
            </a:endParaRPr>
          </a:p>
          <a:p>
            <a:pPr algn="ctr"/>
            <a:endParaRPr lang="en-US" sz="2300">
              <a:solidFill>
                <a:schemeClr val="accent2"/>
              </a:solidFill>
            </a:endParaRPr>
          </a:p>
        </p:txBody>
      </p:sp>
    </p:spTree>
    <p:extLst>
      <p:ext uri="{BB962C8B-B14F-4D97-AF65-F5344CB8AC3E}">
        <p14:creationId xmlns:p14="http://schemas.microsoft.com/office/powerpoint/2010/main" val="3001964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840055" y="60524"/>
            <a:ext cx="8506097" cy="652865"/>
          </a:xfrm>
        </p:spPr>
        <p:txBody>
          <a:bodyPr>
            <a:noAutofit/>
          </a:bodyPr>
          <a:lstStyle/>
          <a:p>
            <a:pPr algn="ctr"/>
            <a:r>
              <a:rPr lang="en-US" sz="4000"/>
              <a:t>Home Learning</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13</a:t>
            </a:fld>
            <a:endParaRPr lang="en-US"/>
          </a:p>
        </p:txBody>
      </p:sp>
      <p:sp>
        <p:nvSpPr>
          <p:cNvPr id="7" name="Rectangle 6"/>
          <p:cNvSpPr/>
          <p:nvPr/>
        </p:nvSpPr>
        <p:spPr>
          <a:xfrm>
            <a:off x="0" y="713389"/>
            <a:ext cx="11475720" cy="5447645"/>
          </a:xfrm>
          <a:prstGeom prst="rect">
            <a:avLst/>
          </a:prstGeom>
        </p:spPr>
        <p:txBody>
          <a:bodyPr wrap="square" lIns="91440" tIns="45720" rIns="91440" bIns="45720" anchor="t">
            <a:spAutoFit/>
          </a:bodyPr>
          <a:lstStyle/>
          <a:p>
            <a:pPr algn="ctr"/>
            <a:r>
              <a:rPr lang="en-US" sz="2320" dirty="0">
                <a:solidFill>
                  <a:schemeClr val="accent2"/>
                </a:solidFill>
              </a:rPr>
              <a:t>Children are expected to </a:t>
            </a:r>
            <a:r>
              <a:rPr lang="en-US" sz="2320" b="1" dirty="0">
                <a:solidFill>
                  <a:schemeClr val="accent2"/>
                </a:solidFill>
              </a:rPr>
              <a:t>read</a:t>
            </a:r>
            <a:r>
              <a:rPr lang="en-US" sz="2320" dirty="0">
                <a:solidFill>
                  <a:schemeClr val="accent2"/>
                </a:solidFill>
              </a:rPr>
              <a:t> at home a minimum of 3 times a week and this should </a:t>
            </a:r>
          </a:p>
          <a:p>
            <a:pPr algn="ctr"/>
            <a:r>
              <a:rPr lang="en-US" sz="2320" dirty="0">
                <a:solidFill>
                  <a:schemeClr val="accent2"/>
                </a:solidFill>
              </a:rPr>
              <a:t>be recorded in their diaries. They can record this themselves. It would be wonderful if</a:t>
            </a:r>
          </a:p>
          <a:p>
            <a:pPr algn="ctr"/>
            <a:r>
              <a:rPr lang="en-US" sz="2320" dirty="0">
                <a:solidFill>
                  <a:schemeClr val="accent2"/>
                </a:solidFill>
              </a:rPr>
              <a:t>parents can support their children as much as possible. This could </a:t>
            </a:r>
          </a:p>
          <a:p>
            <a:pPr algn="ctr"/>
            <a:r>
              <a:rPr lang="en-US" sz="2320" dirty="0">
                <a:solidFill>
                  <a:schemeClr val="accent2"/>
                </a:solidFill>
              </a:rPr>
              <a:t>include helping the children understand unfamiliar vocabulary, asking them to </a:t>
            </a:r>
            <a:r>
              <a:rPr lang="en-US" sz="2320" dirty="0" err="1">
                <a:solidFill>
                  <a:schemeClr val="accent2"/>
                </a:solidFill>
              </a:rPr>
              <a:t>summarise</a:t>
            </a:r>
            <a:r>
              <a:rPr lang="en-US" sz="2320" dirty="0">
                <a:solidFill>
                  <a:schemeClr val="accent2"/>
                </a:solidFill>
              </a:rPr>
              <a:t> what they have read or listening to them read aloud. </a:t>
            </a:r>
            <a:br>
              <a:rPr lang="en-US" sz="2320" dirty="0">
                <a:solidFill>
                  <a:schemeClr val="accent2"/>
                </a:solidFill>
              </a:rPr>
            </a:br>
            <a:endParaRPr lang="en-US" sz="2320" dirty="0">
              <a:solidFill>
                <a:schemeClr val="accent2"/>
              </a:solidFill>
            </a:endParaRPr>
          </a:p>
          <a:p>
            <a:pPr algn="ctr"/>
            <a:r>
              <a:rPr lang="en-US" sz="2320" dirty="0">
                <a:solidFill>
                  <a:schemeClr val="accent2"/>
                </a:solidFill>
              </a:rPr>
              <a:t>                   Children will be given a </a:t>
            </a:r>
            <a:r>
              <a:rPr lang="en-US" sz="2320" dirty="0" err="1">
                <a:solidFill>
                  <a:schemeClr val="accent2"/>
                </a:solidFill>
              </a:rPr>
              <a:t>Maths</a:t>
            </a:r>
            <a:r>
              <a:rPr lang="en-US" sz="2320" dirty="0">
                <a:solidFill>
                  <a:schemeClr val="accent2"/>
                </a:solidFill>
              </a:rPr>
              <a:t> </a:t>
            </a:r>
            <a:r>
              <a:rPr lang="en-US" sz="2320" b="1" dirty="0">
                <a:solidFill>
                  <a:schemeClr val="accent2"/>
                </a:solidFill>
              </a:rPr>
              <a:t>Key Instant Recall Facts (KIRF) </a:t>
            </a:r>
            <a:r>
              <a:rPr lang="en-US" sz="2320" dirty="0">
                <a:solidFill>
                  <a:schemeClr val="accent2"/>
                </a:solidFill>
              </a:rPr>
              <a:t>for each term,                    		which will give you ideas of things you can do with you children at home to develop and refine fluency. These will be ideas for quick activities that you can do incidentally throughout the day whenever the opportunity arises. </a:t>
            </a:r>
          </a:p>
          <a:p>
            <a:pPr algn="ctr"/>
            <a:endParaRPr lang="en-US" sz="2320" dirty="0">
              <a:solidFill>
                <a:schemeClr val="accent2"/>
              </a:solidFill>
            </a:endParaRPr>
          </a:p>
          <a:p>
            <a:pPr algn="ctr"/>
            <a:r>
              <a:rPr lang="en-US" sz="2320" dirty="0">
                <a:solidFill>
                  <a:schemeClr val="accent2"/>
                </a:solidFill>
              </a:rPr>
              <a:t>Children should complete 20 minutes </a:t>
            </a:r>
            <a:r>
              <a:rPr lang="en-US" sz="2320" b="1" dirty="0">
                <a:solidFill>
                  <a:schemeClr val="accent2"/>
                </a:solidFill>
              </a:rPr>
              <a:t>of Times Table Rock Stars </a:t>
            </a:r>
            <a:r>
              <a:rPr lang="en-US" sz="2320" dirty="0">
                <a:solidFill>
                  <a:schemeClr val="accent2"/>
                </a:solidFill>
              </a:rPr>
              <a:t>three times a week, but may do more; continuing to develop their confidence with multiplication has a huge impact on new learning in Upper Key Stage 2. </a:t>
            </a:r>
          </a:p>
          <a:p>
            <a:pPr algn="ctr"/>
            <a:endParaRPr lang="en-US" sz="2320" dirty="0">
              <a:solidFill>
                <a:schemeClr val="accent2"/>
              </a:solidFill>
            </a:endParaRPr>
          </a:p>
        </p:txBody>
      </p:sp>
    </p:spTree>
    <p:extLst>
      <p:ext uri="{BB962C8B-B14F-4D97-AF65-F5344CB8AC3E}">
        <p14:creationId xmlns:p14="http://schemas.microsoft.com/office/powerpoint/2010/main" val="923917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697EF-B632-C830-E037-343318C9B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0BB989-23CD-9EDC-CC05-80878B69A446}"/>
              </a:ext>
            </a:extLst>
          </p:cNvPr>
          <p:cNvSpPr>
            <a:spLocks noGrp="1"/>
          </p:cNvSpPr>
          <p:nvPr>
            <p:ph type="title"/>
          </p:nvPr>
        </p:nvSpPr>
        <p:spPr>
          <a:xfrm>
            <a:off x="1840055" y="60524"/>
            <a:ext cx="8506097" cy="652865"/>
          </a:xfrm>
        </p:spPr>
        <p:txBody>
          <a:bodyPr>
            <a:noAutofit/>
          </a:bodyPr>
          <a:lstStyle/>
          <a:p>
            <a:pPr algn="ctr"/>
            <a:r>
              <a:rPr lang="en-US" sz="4000"/>
              <a:t>Home Learning</a:t>
            </a:r>
          </a:p>
        </p:txBody>
      </p:sp>
      <p:sp>
        <p:nvSpPr>
          <p:cNvPr id="4" name="Slide Number Placeholder 3">
            <a:extLst>
              <a:ext uri="{FF2B5EF4-FFF2-40B4-BE49-F238E27FC236}">
                <a16:creationId xmlns:a16="http://schemas.microsoft.com/office/drawing/2014/main" id="{3E894822-034C-B465-E8BE-F60EA5A25D3B}"/>
              </a:ext>
            </a:extLst>
          </p:cNvPr>
          <p:cNvSpPr>
            <a:spLocks noGrp="1"/>
          </p:cNvSpPr>
          <p:nvPr>
            <p:ph type="sldNum" sz="quarter" idx="12"/>
          </p:nvPr>
        </p:nvSpPr>
        <p:spPr/>
        <p:txBody>
          <a:bodyPr/>
          <a:lstStyle/>
          <a:p>
            <a:fld id="{98C0CDE5-970C-4CC4-BF43-0DA127E73E82}" type="slidenum">
              <a:rPr lang="en-US" smtClean="0"/>
              <a:t>14</a:t>
            </a:fld>
            <a:endParaRPr lang="en-US"/>
          </a:p>
        </p:txBody>
      </p:sp>
      <p:sp>
        <p:nvSpPr>
          <p:cNvPr id="7" name="Rectangle 6">
            <a:extLst>
              <a:ext uri="{FF2B5EF4-FFF2-40B4-BE49-F238E27FC236}">
                <a16:creationId xmlns:a16="http://schemas.microsoft.com/office/drawing/2014/main" id="{01B5D18D-FFF4-D70D-60AF-5FE577C68AA5}"/>
              </a:ext>
            </a:extLst>
          </p:cNvPr>
          <p:cNvSpPr/>
          <p:nvPr/>
        </p:nvSpPr>
        <p:spPr>
          <a:xfrm>
            <a:off x="0" y="713389"/>
            <a:ext cx="11475720" cy="4019562"/>
          </a:xfrm>
          <a:prstGeom prst="rect">
            <a:avLst/>
          </a:prstGeom>
        </p:spPr>
        <p:txBody>
          <a:bodyPr wrap="square" lIns="91440" tIns="45720" rIns="91440" bIns="45720" anchor="t">
            <a:spAutoFit/>
          </a:bodyPr>
          <a:lstStyle/>
          <a:p>
            <a:pPr algn="ctr"/>
            <a:endParaRPr lang="en-US" sz="2320" dirty="0">
              <a:solidFill>
                <a:schemeClr val="accent2"/>
              </a:solidFill>
            </a:endParaRPr>
          </a:p>
          <a:p>
            <a:pPr algn="ctr"/>
            <a:r>
              <a:rPr lang="en-US" sz="2320" dirty="0">
                <a:solidFill>
                  <a:schemeClr val="accent2"/>
                </a:solidFill>
              </a:rPr>
              <a:t>Children will also have a weekly spelling test. New spellings will be sent home on </a:t>
            </a:r>
          </a:p>
          <a:p>
            <a:pPr algn="ctr"/>
            <a:r>
              <a:rPr lang="en-US" sz="2320" dirty="0">
                <a:solidFill>
                  <a:schemeClr val="accent2"/>
                </a:solidFill>
              </a:rPr>
              <a:t>Tuesdays with a test the following Monday. </a:t>
            </a:r>
            <a:r>
              <a:rPr lang="en-US" sz="2320" dirty="0" err="1">
                <a:solidFill>
                  <a:schemeClr val="accent2"/>
                </a:solidFill>
              </a:rPr>
              <a:t>Practising</a:t>
            </a:r>
            <a:r>
              <a:rPr lang="en-US" sz="2320" dirty="0">
                <a:solidFill>
                  <a:schemeClr val="accent2"/>
                </a:solidFill>
              </a:rPr>
              <a:t> these spellings forms part of </a:t>
            </a:r>
          </a:p>
          <a:p>
            <a:pPr algn="ctr"/>
            <a:r>
              <a:rPr lang="en-US" sz="2320" dirty="0">
                <a:solidFill>
                  <a:schemeClr val="accent2"/>
                </a:solidFill>
              </a:rPr>
              <a:t>their homework each week. </a:t>
            </a:r>
          </a:p>
          <a:p>
            <a:pPr algn="ctr"/>
            <a:endParaRPr lang="en-US" sz="2320" dirty="0">
              <a:solidFill>
                <a:schemeClr val="accent2"/>
              </a:solidFill>
            </a:endParaRPr>
          </a:p>
          <a:p>
            <a:pPr algn="ctr"/>
            <a:r>
              <a:rPr lang="en-US" sz="2320" dirty="0">
                <a:solidFill>
                  <a:schemeClr val="accent2"/>
                </a:solidFill>
              </a:rPr>
              <a:t> If the Year 5 team notice that particular spellings are repeatedly misspelt, we will make a note of these as a spelling to be sent home for selected individuals. </a:t>
            </a:r>
          </a:p>
          <a:p>
            <a:pPr algn="ctr"/>
            <a:endParaRPr lang="en-US" sz="2320" dirty="0">
              <a:solidFill>
                <a:schemeClr val="accent2"/>
              </a:solidFill>
            </a:endParaRPr>
          </a:p>
          <a:p>
            <a:pPr algn="ctr"/>
            <a:r>
              <a:rPr lang="en-US" sz="2320" dirty="0">
                <a:solidFill>
                  <a:schemeClr val="accent2"/>
                </a:solidFill>
              </a:rPr>
              <a:t>Home learning is for recall of facts, knowledge and learnt skills. </a:t>
            </a:r>
          </a:p>
          <a:p>
            <a:pPr algn="ctr"/>
            <a:r>
              <a:rPr lang="en-US" sz="2320" dirty="0">
                <a:solidFill>
                  <a:schemeClr val="accent2"/>
                </a:solidFill>
              </a:rPr>
              <a:t>It will not be marked, but any completed will be rewarded with dojos or stickers.</a:t>
            </a:r>
          </a:p>
          <a:p>
            <a:pPr algn="ctr"/>
            <a:r>
              <a:rPr lang="en-US" sz="2320" dirty="0">
                <a:solidFill>
                  <a:schemeClr val="accent2"/>
                </a:solidFill>
              </a:rPr>
              <a:t> </a:t>
            </a:r>
          </a:p>
        </p:txBody>
      </p:sp>
    </p:spTree>
    <p:extLst>
      <p:ext uri="{BB962C8B-B14F-4D97-AF65-F5344CB8AC3E}">
        <p14:creationId xmlns:p14="http://schemas.microsoft.com/office/powerpoint/2010/main" val="3153918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t> Expectations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15</a:t>
            </a:fld>
            <a:endParaRPr lang="en-US"/>
          </a:p>
        </p:txBody>
      </p:sp>
      <p:sp>
        <p:nvSpPr>
          <p:cNvPr id="7" name="Rectangle 6"/>
          <p:cNvSpPr/>
          <p:nvPr/>
        </p:nvSpPr>
        <p:spPr>
          <a:xfrm>
            <a:off x="386000" y="794802"/>
            <a:ext cx="11135440" cy="5663089"/>
          </a:xfrm>
          <a:prstGeom prst="rect">
            <a:avLst/>
          </a:prstGeom>
        </p:spPr>
        <p:txBody>
          <a:bodyPr wrap="square" lIns="91440" tIns="45720" rIns="91440" bIns="45720" anchor="t">
            <a:spAutoFit/>
          </a:bodyPr>
          <a:lstStyle/>
          <a:p>
            <a:r>
              <a:rPr lang="en-GB" sz="2400" dirty="0">
                <a:solidFill>
                  <a:srgbClr val="00B0F0"/>
                </a:solidFill>
                <a:cs typeface="Century Gothic"/>
              </a:rPr>
              <a:t>Behaviour – we have the highest expectations of conduct from the children </a:t>
            </a:r>
          </a:p>
          <a:p>
            <a:r>
              <a:rPr lang="en-GB" sz="2400" dirty="0">
                <a:solidFill>
                  <a:srgbClr val="00B0F0"/>
                </a:solidFill>
                <a:cs typeface="Century Gothic"/>
              </a:rPr>
              <a:t>at all times and in all settings. They should strive to exemplify the school’s </a:t>
            </a:r>
          </a:p>
          <a:p>
            <a:r>
              <a:rPr lang="en-GB" sz="2400" dirty="0">
                <a:solidFill>
                  <a:srgbClr val="00B0F0"/>
                </a:solidFill>
                <a:cs typeface="Century Gothic"/>
              </a:rPr>
              <a:t>rule of ‘Respect”.</a:t>
            </a:r>
          </a:p>
          <a:p>
            <a:endParaRPr lang="en-GB" sz="2400" dirty="0">
              <a:solidFill>
                <a:srgbClr val="00B0F0"/>
              </a:solidFill>
              <a:cs typeface="Century Gothic"/>
            </a:endParaRPr>
          </a:p>
          <a:p>
            <a:r>
              <a:rPr lang="en-GB" sz="2400" dirty="0">
                <a:solidFill>
                  <a:srgbClr val="00B0F0"/>
                </a:solidFill>
                <a:cs typeface="Century Gothic"/>
              </a:rPr>
              <a:t>Children should take responsibility for their learning; mistakes are proof that they are trying and asking for help shows strength of character and maturity.</a:t>
            </a:r>
          </a:p>
          <a:p>
            <a:endParaRPr lang="en-GB" sz="2400" dirty="0">
              <a:solidFill>
                <a:srgbClr val="00B0F0"/>
              </a:solidFill>
              <a:cs typeface="Century Gothic"/>
            </a:endParaRPr>
          </a:p>
          <a:p>
            <a:endParaRPr lang="en-GB" sz="2400" dirty="0">
              <a:solidFill>
                <a:srgbClr val="00B0F0"/>
              </a:solidFill>
              <a:cs typeface="Century Gothic"/>
            </a:endParaRPr>
          </a:p>
          <a:p>
            <a:r>
              <a:rPr lang="en-GB" sz="2400" dirty="0">
                <a:solidFill>
                  <a:srgbClr val="00B0F0"/>
                </a:solidFill>
                <a:cs typeface="Century Gothic"/>
              </a:rPr>
              <a:t>Children should present their work to the best of their ability in all subjects.</a:t>
            </a:r>
          </a:p>
          <a:p>
            <a:endParaRPr lang="en-GB" sz="2400" dirty="0">
              <a:solidFill>
                <a:srgbClr val="00B0F0"/>
              </a:solidFill>
              <a:cs typeface="Century Gothic"/>
            </a:endParaRPr>
          </a:p>
          <a:p>
            <a:r>
              <a:rPr lang="en-GB" sz="2400" dirty="0">
                <a:solidFill>
                  <a:srgbClr val="00B0F0"/>
                </a:solidFill>
                <a:cs typeface="Century Gothic"/>
              </a:rPr>
              <a:t>All items sent into school should be clearly named</a:t>
            </a:r>
          </a:p>
          <a:p>
            <a:endParaRPr lang="en-GB" sz="2400" dirty="0">
              <a:solidFill>
                <a:srgbClr val="00B0F0"/>
              </a:solidFill>
              <a:cs typeface="Century Gothic"/>
            </a:endParaRPr>
          </a:p>
          <a:p>
            <a:r>
              <a:rPr lang="en-GB" sz="2400" dirty="0">
                <a:solidFill>
                  <a:srgbClr val="00B0F0"/>
                </a:solidFill>
                <a:cs typeface="Century Gothic"/>
              </a:rPr>
              <a:t>Children should bring a named water bottle to school every day. </a:t>
            </a:r>
          </a:p>
          <a:p>
            <a:endParaRPr lang="en-GB" sz="2400" dirty="0">
              <a:solidFill>
                <a:srgbClr val="00B0F0"/>
              </a:solidFill>
              <a:cs typeface="Century Gothic"/>
            </a:endParaRPr>
          </a:p>
          <a:p>
            <a:endParaRPr lang="en-GB" sz="2600" dirty="0">
              <a:solidFill>
                <a:srgbClr val="00B0F0"/>
              </a:solidFill>
              <a:cs typeface="Century Gothic"/>
            </a:endParaRPr>
          </a:p>
        </p:txBody>
      </p:sp>
    </p:spTree>
    <p:extLst>
      <p:ext uri="{BB962C8B-B14F-4D97-AF65-F5344CB8AC3E}">
        <p14:creationId xmlns:p14="http://schemas.microsoft.com/office/powerpoint/2010/main" val="3924890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286000" y="480060"/>
            <a:ext cx="7178041" cy="652865"/>
          </a:xfrm>
        </p:spPr>
        <p:txBody>
          <a:bodyPr>
            <a:noAutofit/>
          </a:bodyPr>
          <a:lstStyle/>
          <a:p>
            <a:pPr algn="ctr"/>
            <a:r>
              <a:rPr lang="en-US" sz="4000" dirty="0"/>
              <a:t> Celebrating Success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16</a:t>
            </a:fld>
            <a:endParaRPr lang="en-US"/>
          </a:p>
        </p:txBody>
      </p:sp>
      <p:sp>
        <p:nvSpPr>
          <p:cNvPr id="7" name="Rectangle 6"/>
          <p:cNvSpPr/>
          <p:nvPr/>
        </p:nvSpPr>
        <p:spPr>
          <a:xfrm>
            <a:off x="1238865" y="1712598"/>
            <a:ext cx="10953135" cy="5386090"/>
          </a:xfrm>
          <a:prstGeom prst="rect">
            <a:avLst/>
          </a:prstGeom>
        </p:spPr>
        <p:txBody>
          <a:bodyPr wrap="square" lIns="91440" tIns="45720" rIns="91440" bIns="45720" anchor="t">
            <a:spAutoFit/>
          </a:bodyPr>
          <a:lstStyle/>
          <a:p>
            <a:r>
              <a:rPr lang="en-GB" sz="3200" dirty="0">
                <a:solidFill>
                  <a:srgbClr val="00B0F0"/>
                </a:solidFill>
                <a:cs typeface="Century Gothic"/>
              </a:rPr>
              <a:t>There will be a celebration assembly each Friday during which certificates for Learner of the Week and the Headteacher’s Award will be given out.</a:t>
            </a:r>
          </a:p>
          <a:p>
            <a:endParaRPr lang="en-GB" sz="3200" dirty="0">
              <a:solidFill>
                <a:srgbClr val="00B0F0"/>
              </a:solidFill>
              <a:cs typeface="Century Gothic"/>
            </a:endParaRPr>
          </a:p>
          <a:p>
            <a:r>
              <a:rPr lang="en-GB" sz="3200" dirty="0">
                <a:solidFill>
                  <a:srgbClr val="00B0F0"/>
                </a:solidFill>
                <a:cs typeface="Century Gothic"/>
              </a:rPr>
              <a:t>We will celebrate the achievements of a class Well-being Warrior each week. </a:t>
            </a:r>
          </a:p>
          <a:p>
            <a:endParaRPr lang="en-GB" sz="3200" dirty="0">
              <a:solidFill>
                <a:srgbClr val="00B0F0"/>
              </a:solidFill>
              <a:cs typeface="Century Gothic"/>
            </a:endParaRPr>
          </a:p>
          <a:p>
            <a:r>
              <a:rPr lang="en-GB" sz="3200" dirty="0">
                <a:solidFill>
                  <a:srgbClr val="00B0F0"/>
                </a:solidFill>
                <a:cs typeface="Century Gothic"/>
              </a:rPr>
              <a:t>Excellent work in class will be shared as part of the Class story on Class Dojo and Dojo points awarded too. </a:t>
            </a:r>
          </a:p>
          <a:p>
            <a:endParaRPr lang="en-GB" sz="3200" dirty="0">
              <a:solidFill>
                <a:srgbClr val="00B0F0"/>
              </a:solidFill>
              <a:cs typeface="Century Gothic"/>
            </a:endParaRPr>
          </a:p>
          <a:p>
            <a:endParaRPr lang="en-GB" sz="2400" dirty="0"/>
          </a:p>
        </p:txBody>
      </p:sp>
    </p:spTree>
    <p:extLst>
      <p:ext uri="{BB962C8B-B14F-4D97-AF65-F5344CB8AC3E}">
        <p14:creationId xmlns:p14="http://schemas.microsoft.com/office/powerpoint/2010/main" val="1762170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t>Communication</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17</a:t>
            </a:fld>
            <a:endParaRPr lang="en-US"/>
          </a:p>
        </p:txBody>
      </p:sp>
      <p:sp>
        <p:nvSpPr>
          <p:cNvPr id="7" name="Rectangle 6"/>
          <p:cNvSpPr/>
          <p:nvPr/>
        </p:nvSpPr>
        <p:spPr>
          <a:xfrm>
            <a:off x="1303021" y="764024"/>
            <a:ext cx="9601200" cy="6832640"/>
          </a:xfrm>
          <a:prstGeom prst="rect">
            <a:avLst/>
          </a:prstGeom>
        </p:spPr>
        <p:txBody>
          <a:bodyPr wrap="square" lIns="91440" tIns="45720" rIns="91440" bIns="45720" anchor="t">
            <a:spAutoFit/>
          </a:bodyPr>
          <a:lstStyle/>
          <a:p>
            <a:r>
              <a:rPr lang="en-GB" sz="2400" dirty="0">
                <a:solidFill>
                  <a:srgbClr val="00B0F0"/>
                </a:solidFill>
                <a:cs typeface="Century Gothic"/>
              </a:rPr>
              <a:t>Class Dojo is the primary form of communication between the members of the Year 5 family. Dojo points will be awarded to acknowledge positive behaviours and the children’s successes. </a:t>
            </a:r>
          </a:p>
          <a:p>
            <a:endParaRPr lang="en-GB" sz="2400" dirty="0">
              <a:solidFill>
                <a:srgbClr val="00B0F0"/>
              </a:solidFill>
              <a:cs typeface="Century Gothic"/>
            </a:endParaRPr>
          </a:p>
          <a:p>
            <a:r>
              <a:rPr lang="en-GB" sz="2400" dirty="0">
                <a:solidFill>
                  <a:srgbClr val="00B0F0"/>
                </a:solidFill>
                <a:cs typeface="Century Gothic"/>
              </a:rPr>
              <a:t>Our Class Story will show you the children’s work and give us a forum to celebrate their successes. </a:t>
            </a:r>
          </a:p>
          <a:p>
            <a:endParaRPr lang="en-GB" sz="2400" dirty="0">
              <a:solidFill>
                <a:srgbClr val="00B0F0"/>
              </a:solidFill>
              <a:cs typeface="Century Gothic"/>
            </a:endParaRPr>
          </a:p>
          <a:p>
            <a:r>
              <a:rPr lang="en-GB" sz="2400" dirty="0">
                <a:solidFill>
                  <a:srgbClr val="00B0F0"/>
                </a:solidFill>
                <a:cs typeface="Century Gothic"/>
              </a:rPr>
              <a:t>The whole class chat will be used to communicate letters and important information. </a:t>
            </a:r>
          </a:p>
          <a:p>
            <a:endParaRPr lang="en-GB" sz="2400" dirty="0">
              <a:solidFill>
                <a:srgbClr val="00B0F0"/>
              </a:solidFill>
              <a:cs typeface="Century Gothic"/>
            </a:endParaRPr>
          </a:p>
          <a:p>
            <a:r>
              <a:rPr lang="en-GB" sz="2400" dirty="0">
                <a:solidFill>
                  <a:srgbClr val="00B0F0"/>
                </a:solidFill>
                <a:cs typeface="Century Gothic"/>
              </a:rPr>
              <a:t>The one-to-one chats will be used to communicate privately and are a means for you to talk to me. Please remember that replies can take up to 72 hours. </a:t>
            </a:r>
          </a:p>
          <a:p>
            <a:endParaRPr lang="en-GB" sz="2400" dirty="0">
              <a:solidFill>
                <a:srgbClr val="00B0F0"/>
              </a:solidFill>
              <a:cs typeface="Century Gothic"/>
            </a:endParaRPr>
          </a:p>
          <a:p>
            <a:r>
              <a:rPr lang="en-GB" sz="2400" dirty="0">
                <a:solidFill>
                  <a:srgbClr val="00B0F0"/>
                </a:solidFill>
                <a:cs typeface="Century Gothic"/>
              </a:rPr>
              <a:t>Messages can be sent via the school office. </a:t>
            </a:r>
          </a:p>
          <a:p>
            <a:endParaRPr lang="en-GB" sz="2400" dirty="0">
              <a:solidFill>
                <a:srgbClr val="00B0F0"/>
              </a:solidFill>
              <a:cs typeface="Century Gothic"/>
            </a:endParaRPr>
          </a:p>
          <a:p>
            <a:endParaRPr lang="en-GB" sz="3200" dirty="0">
              <a:solidFill>
                <a:srgbClr val="00B0F0"/>
              </a:solidFill>
              <a:cs typeface="Century Gothic"/>
            </a:endParaRPr>
          </a:p>
          <a:p>
            <a:endParaRPr lang="en-GB" sz="2200" dirty="0">
              <a:solidFill>
                <a:srgbClr val="00B0F0"/>
              </a:solidFill>
              <a:cs typeface="Century Gothic"/>
            </a:endParaRPr>
          </a:p>
        </p:txBody>
      </p:sp>
    </p:spTree>
    <p:extLst>
      <p:ext uri="{BB962C8B-B14F-4D97-AF65-F5344CB8AC3E}">
        <p14:creationId xmlns:p14="http://schemas.microsoft.com/office/powerpoint/2010/main" val="909608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65411-DEA9-31B8-2763-5D16ACAEC4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645E0D-60A3-F32D-0501-700961974ABF}"/>
              </a:ext>
            </a:extLst>
          </p:cNvPr>
          <p:cNvSpPr>
            <a:spLocks noGrp="1"/>
          </p:cNvSpPr>
          <p:nvPr>
            <p:ph type="title"/>
          </p:nvPr>
        </p:nvSpPr>
        <p:spPr>
          <a:xfrm>
            <a:off x="2742111" y="0"/>
            <a:ext cx="6607630" cy="652865"/>
          </a:xfrm>
        </p:spPr>
        <p:txBody>
          <a:bodyPr>
            <a:noAutofit/>
          </a:bodyPr>
          <a:lstStyle/>
          <a:p>
            <a:pPr algn="ctr"/>
            <a:r>
              <a:rPr lang="en-US" sz="4000" dirty="0"/>
              <a:t>Communication</a:t>
            </a:r>
          </a:p>
        </p:txBody>
      </p:sp>
      <p:sp>
        <p:nvSpPr>
          <p:cNvPr id="4" name="Slide Number Placeholder 3">
            <a:extLst>
              <a:ext uri="{FF2B5EF4-FFF2-40B4-BE49-F238E27FC236}">
                <a16:creationId xmlns:a16="http://schemas.microsoft.com/office/drawing/2014/main" id="{DA74049C-1916-4819-967C-9526B29667A5}"/>
              </a:ext>
            </a:extLst>
          </p:cNvPr>
          <p:cNvSpPr>
            <a:spLocks noGrp="1"/>
          </p:cNvSpPr>
          <p:nvPr>
            <p:ph type="sldNum" sz="quarter" idx="12"/>
          </p:nvPr>
        </p:nvSpPr>
        <p:spPr/>
        <p:txBody>
          <a:bodyPr/>
          <a:lstStyle/>
          <a:p>
            <a:fld id="{98C0CDE5-970C-4CC4-BF43-0DA127E73E82}" type="slidenum">
              <a:rPr lang="en-US" smtClean="0"/>
              <a:t>18</a:t>
            </a:fld>
            <a:endParaRPr lang="en-US"/>
          </a:p>
        </p:txBody>
      </p:sp>
      <p:sp>
        <p:nvSpPr>
          <p:cNvPr id="7" name="Rectangle 6">
            <a:extLst>
              <a:ext uri="{FF2B5EF4-FFF2-40B4-BE49-F238E27FC236}">
                <a16:creationId xmlns:a16="http://schemas.microsoft.com/office/drawing/2014/main" id="{15FC4217-955C-FDB8-DD34-0B073BEAA65D}"/>
              </a:ext>
            </a:extLst>
          </p:cNvPr>
          <p:cNvSpPr/>
          <p:nvPr/>
        </p:nvSpPr>
        <p:spPr>
          <a:xfrm>
            <a:off x="1303021" y="764024"/>
            <a:ext cx="9601200" cy="7325082"/>
          </a:xfrm>
          <a:prstGeom prst="rect">
            <a:avLst/>
          </a:prstGeom>
        </p:spPr>
        <p:txBody>
          <a:bodyPr wrap="square" lIns="91440" tIns="45720" rIns="91440" bIns="45720" anchor="t">
            <a:spAutoFit/>
          </a:bodyPr>
          <a:lstStyle/>
          <a:p>
            <a:r>
              <a:rPr lang="en-GB" sz="2400" dirty="0">
                <a:solidFill>
                  <a:srgbClr val="00B0F0"/>
                </a:solidFill>
                <a:cs typeface="Century Gothic"/>
              </a:rPr>
              <a:t>Arbor is now being used for handling payments, consent and attendance. </a:t>
            </a:r>
          </a:p>
          <a:p>
            <a:endParaRPr lang="en-GB" sz="2400" dirty="0">
              <a:solidFill>
                <a:srgbClr val="00B0F0"/>
              </a:solidFill>
              <a:cs typeface="Century Gothic"/>
            </a:endParaRPr>
          </a:p>
          <a:p>
            <a:r>
              <a:rPr lang="en-GB" sz="2400" dirty="0">
                <a:solidFill>
                  <a:srgbClr val="00B0F0"/>
                </a:solidFill>
                <a:cs typeface="Century Gothic"/>
              </a:rPr>
              <a:t>Accident forms will be given out for any minor injuries, such as cuts and grazes. For </a:t>
            </a:r>
            <a:r>
              <a:rPr lang="en-GB" sz="2400" u="sng" dirty="0">
                <a:solidFill>
                  <a:srgbClr val="00B0F0"/>
                </a:solidFill>
                <a:cs typeface="Century Gothic"/>
              </a:rPr>
              <a:t>any</a:t>
            </a:r>
            <a:r>
              <a:rPr lang="en-GB" sz="2400" dirty="0">
                <a:solidFill>
                  <a:srgbClr val="00B0F0"/>
                </a:solidFill>
                <a:cs typeface="Century Gothic"/>
              </a:rPr>
              <a:t> head injuries or more serious injuries we will contact you promptly by telephone. </a:t>
            </a:r>
          </a:p>
          <a:p>
            <a:endParaRPr lang="en-GB" sz="2400" dirty="0">
              <a:solidFill>
                <a:srgbClr val="00B0F0"/>
              </a:solidFill>
              <a:cs typeface="Century Gothic"/>
            </a:endParaRPr>
          </a:p>
          <a:p>
            <a:endParaRPr lang="en-GB" sz="2400" dirty="0">
              <a:solidFill>
                <a:srgbClr val="00B0F0"/>
              </a:solidFill>
              <a:cs typeface="Century Gothic"/>
            </a:endParaRPr>
          </a:p>
          <a:p>
            <a:endParaRPr lang="en-GB" sz="2400" dirty="0">
              <a:solidFill>
                <a:srgbClr val="00B0F0"/>
              </a:solidFill>
              <a:cs typeface="Century Gothic"/>
            </a:endParaRPr>
          </a:p>
          <a:p>
            <a:r>
              <a:rPr lang="en-GB" sz="2400" dirty="0">
                <a:solidFill>
                  <a:srgbClr val="00B0F0"/>
                </a:solidFill>
                <a:cs typeface="Century Gothic"/>
              </a:rPr>
              <a:t>As a school staff, we are always here to support and listen whatever the topic may be. We are all here working for the best outcomes of the children and communication is key. </a:t>
            </a:r>
          </a:p>
          <a:p>
            <a:endParaRPr lang="en-GB" sz="2400" dirty="0">
              <a:solidFill>
                <a:srgbClr val="00B0F0"/>
              </a:solidFill>
              <a:cs typeface="Century Gothic"/>
            </a:endParaRPr>
          </a:p>
          <a:p>
            <a:endParaRPr lang="en-GB" sz="2400" dirty="0">
              <a:solidFill>
                <a:srgbClr val="00B0F0"/>
              </a:solidFill>
              <a:cs typeface="Century Gothic"/>
            </a:endParaRPr>
          </a:p>
          <a:p>
            <a:endParaRPr lang="en-GB" sz="2400" dirty="0">
              <a:solidFill>
                <a:srgbClr val="00B0F0"/>
              </a:solidFill>
              <a:cs typeface="Century Gothic"/>
            </a:endParaRPr>
          </a:p>
          <a:p>
            <a:endParaRPr lang="en-GB" sz="2400" dirty="0">
              <a:solidFill>
                <a:srgbClr val="00B0F0"/>
              </a:solidFill>
              <a:cs typeface="Century Gothic"/>
            </a:endParaRPr>
          </a:p>
          <a:p>
            <a:endParaRPr lang="en-GB" sz="2400" dirty="0">
              <a:solidFill>
                <a:srgbClr val="00B0F0"/>
              </a:solidFill>
              <a:cs typeface="Century Gothic"/>
            </a:endParaRPr>
          </a:p>
          <a:p>
            <a:endParaRPr lang="en-GB" sz="3200" dirty="0">
              <a:solidFill>
                <a:srgbClr val="00B0F0"/>
              </a:solidFill>
              <a:cs typeface="Century Gothic"/>
            </a:endParaRPr>
          </a:p>
          <a:p>
            <a:endParaRPr lang="en-GB" sz="3200" dirty="0">
              <a:solidFill>
                <a:srgbClr val="00B0F0"/>
              </a:solidFill>
              <a:cs typeface="Century Gothic"/>
            </a:endParaRPr>
          </a:p>
          <a:p>
            <a:endParaRPr lang="en-GB" sz="2200" dirty="0">
              <a:solidFill>
                <a:srgbClr val="00B0F0"/>
              </a:solidFill>
              <a:cs typeface="Century Gothic"/>
            </a:endParaRPr>
          </a:p>
        </p:txBody>
      </p:sp>
    </p:spTree>
    <p:extLst>
      <p:ext uri="{BB962C8B-B14F-4D97-AF65-F5344CB8AC3E}">
        <p14:creationId xmlns:p14="http://schemas.microsoft.com/office/powerpoint/2010/main" val="1240885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652865"/>
          </a:xfrm>
        </p:spPr>
        <p:txBody>
          <a:bodyPr>
            <a:noAutofit/>
          </a:bodyPr>
          <a:lstStyle/>
          <a:p>
            <a:pPr algn="ctr"/>
            <a:r>
              <a:rPr lang="en-US" sz="4000" dirty="0"/>
              <a:t>Some other important things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19</a:t>
            </a:fld>
            <a:endParaRPr lang="en-US"/>
          </a:p>
        </p:txBody>
      </p:sp>
      <p:sp>
        <p:nvSpPr>
          <p:cNvPr id="7" name="Rectangle 6"/>
          <p:cNvSpPr/>
          <p:nvPr/>
        </p:nvSpPr>
        <p:spPr>
          <a:xfrm>
            <a:off x="232238" y="835745"/>
            <a:ext cx="11331283" cy="5317353"/>
          </a:xfrm>
          <a:prstGeom prst="rect">
            <a:avLst/>
          </a:prstGeom>
        </p:spPr>
        <p:txBody>
          <a:bodyPr wrap="square" lIns="91440" tIns="45720" rIns="91440" bIns="45720" anchor="t">
            <a:spAutoFit/>
          </a:bodyPr>
          <a:lstStyle/>
          <a:p>
            <a:endParaRPr lang="en-US" dirty="0">
              <a:solidFill>
                <a:srgbClr val="00B0F0"/>
              </a:solidFill>
              <a:latin typeface="Century Gothic"/>
              <a:cs typeface="Century Gothic"/>
            </a:endParaRP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Medicines – Only prescribed medicines with child’s name on are allowed. They must be handed</a:t>
            </a:r>
          </a:p>
          <a:p>
            <a:r>
              <a:rPr lang="en-US" dirty="0">
                <a:solidFill>
                  <a:srgbClr val="00B0F0"/>
                </a:solidFill>
                <a:latin typeface="Century Gothic"/>
                <a:cs typeface="Century Gothic"/>
              </a:rPr>
              <a:t>to the office. </a:t>
            </a: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Healthy snacks for break time only please. No crisps should be sent for consumption at break time. </a:t>
            </a: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	   </a:t>
            </a:r>
          </a:p>
          <a:p>
            <a:r>
              <a:rPr lang="en-US" dirty="0">
                <a:solidFill>
                  <a:srgbClr val="00B0F0"/>
                </a:solidFill>
                <a:latin typeface="Century Gothic"/>
                <a:cs typeface="Century Gothic"/>
              </a:rPr>
              <a:t>                    Only Year 6 children are permitted to walk to and from school on their own and only 	Year 6 children are allowed mobiles. All other children must be escorted to and from school. </a:t>
            </a:r>
          </a:p>
          <a:p>
            <a:endParaRPr lang="en-US" dirty="0">
              <a:solidFill>
                <a:srgbClr val="00B0F0"/>
              </a:solidFill>
              <a:latin typeface="Century Gothic"/>
              <a:cs typeface="Century Gothic"/>
            </a:endParaRP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New statutory guidance in place by the government means that all children must attend school and holidays/ leave of absence can not be granted except in exceptional circumstances. Stratford Primary School’s attendance policy is available on the website. </a:t>
            </a: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We are a nut free school; food containing nuts must not be sent in to school or on trips. </a:t>
            </a:r>
            <a:endParaRPr lang="en-US" dirty="0">
              <a:solidFill>
                <a:srgbClr val="00B0F0"/>
              </a:solidFill>
              <a:latin typeface="Century Gothic"/>
              <a:ea typeface="+mn-lt"/>
              <a:cs typeface="+mn-lt"/>
            </a:endParaRPr>
          </a:p>
          <a:p>
            <a:pPr algn="ctr">
              <a:lnSpc>
                <a:spcPct val="90000"/>
              </a:lnSpc>
              <a:spcBef>
                <a:spcPts val="1000"/>
              </a:spcBef>
            </a:pPr>
            <a:endParaRPr lang="en-US" sz="2800" dirty="0">
              <a:solidFill>
                <a:srgbClr val="00B0F0"/>
              </a:solidFill>
              <a:latin typeface="Century Gothic"/>
            </a:endParaRPr>
          </a:p>
        </p:txBody>
      </p:sp>
    </p:spTree>
    <p:extLst>
      <p:ext uri="{BB962C8B-B14F-4D97-AF65-F5344CB8AC3E}">
        <p14:creationId xmlns:p14="http://schemas.microsoft.com/office/powerpoint/2010/main" val="1599126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1277455"/>
          </a:xfrm>
        </p:spPr>
        <p:txBody>
          <a:bodyPr>
            <a:noAutofit/>
          </a:bodyPr>
          <a:lstStyle/>
          <a:p>
            <a:pPr algn="ctr"/>
            <a:r>
              <a:rPr lang="en-US" sz="4000" dirty="0"/>
              <a:t>Designated Safeguarding Leads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20</a:t>
            </a:fld>
            <a:endParaRPr lang="en-US"/>
          </a:p>
        </p:txBody>
      </p:sp>
      <p:sp>
        <p:nvSpPr>
          <p:cNvPr id="3" name="TextBox 2">
            <a:extLst>
              <a:ext uri="{FF2B5EF4-FFF2-40B4-BE49-F238E27FC236}">
                <a16:creationId xmlns:a16="http://schemas.microsoft.com/office/drawing/2014/main" id="{03CC147B-8DA0-4800-95AF-B841A656A9B5}"/>
              </a:ext>
            </a:extLst>
          </p:cNvPr>
          <p:cNvSpPr txBox="1"/>
          <p:nvPr/>
        </p:nvSpPr>
        <p:spPr>
          <a:xfrm>
            <a:off x="1025705" y="1595021"/>
            <a:ext cx="10780295"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2400" dirty="0">
                <a:solidFill>
                  <a:srgbClr val="00B0F0"/>
                </a:solidFill>
                <a:latin typeface="Century Gothic"/>
                <a:ea typeface="Segoe UI"/>
                <a:cs typeface="Segoe UI"/>
              </a:rPr>
              <a:t>If you have any concerns about your </a:t>
            </a:r>
            <a:r>
              <a:rPr lang="en-US" sz="2400" dirty="0">
                <a:solidFill>
                  <a:srgbClr val="00B0F0"/>
                </a:solidFill>
                <a:latin typeface="Century Gothic"/>
                <a:ea typeface="Segoe UI"/>
                <a:cs typeface="Segoe UI"/>
              </a:rPr>
              <a:t>​</a:t>
            </a:r>
          </a:p>
          <a:p>
            <a:pPr algn="ctr" rtl="0"/>
            <a:r>
              <a:rPr lang="en-GB" sz="2400" dirty="0">
                <a:solidFill>
                  <a:srgbClr val="00B0F0"/>
                </a:solidFill>
                <a:latin typeface="Century Gothic"/>
                <a:ea typeface="Segoe UI"/>
                <a:cs typeface="Segoe UI"/>
              </a:rPr>
              <a:t>child or need our support you can contact me or you may want to contact the school office and arrange a meeting in private.</a:t>
            </a:r>
            <a:r>
              <a:rPr lang="en-US" sz="2400" dirty="0">
                <a:solidFill>
                  <a:srgbClr val="00B0F0"/>
                </a:solidFill>
                <a:latin typeface="Century Gothic"/>
                <a:ea typeface="Segoe UI"/>
                <a:cs typeface="Segoe UI"/>
              </a:rPr>
              <a:t>​</a:t>
            </a:r>
          </a:p>
          <a:p>
            <a:pPr algn="ctr" rtl="0"/>
            <a:endParaRPr lang="en-US" sz="2400" dirty="0">
              <a:solidFill>
                <a:srgbClr val="00B0F0"/>
              </a:solidFill>
              <a:latin typeface="Century Gothic"/>
              <a:ea typeface="Segoe UI"/>
              <a:cs typeface="Segoe UI"/>
            </a:endParaRPr>
          </a:p>
          <a:p>
            <a:pPr algn="ctr" rtl="0"/>
            <a:r>
              <a:rPr lang="en-GB" sz="2400" dirty="0">
                <a:solidFill>
                  <a:srgbClr val="00B0F0"/>
                </a:solidFill>
                <a:latin typeface="Century Gothic"/>
                <a:ea typeface="Segoe UI"/>
                <a:cs typeface="Segoe UI"/>
              </a:rPr>
              <a:t>The DSL team are always welcoming and can support you </a:t>
            </a:r>
          </a:p>
          <a:p>
            <a:pPr algn="ctr" rtl="0"/>
            <a:r>
              <a:rPr lang="en-GB" sz="2400" dirty="0">
                <a:solidFill>
                  <a:srgbClr val="00B0F0"/>
                </a:solidFill>
                <a:latin typeface="Century Gothic"/>
                <a:ea typeface="Segoe UI"/>
                <a:cs typeface="Segoe UI"/>
              </a:rPr>
              <a:t>with your concerns.</a:t>
            </a:r>
            <a:r>
              <a:rPr lang="en-US" sz="2400" dirty="0">
                <a:solidFill>
                  <a:srgbClr val="00B0F0"/>
                </a:solidFill>
                <a:latin typeface="Century Gothic"/>
                <a:ea typeface="Segoe UI"/>
                <a:cs typeface="Segoe UI"/>
              </a:rPr>
              <a:t>​</a:t>
            </a:r>
          </a:p>
          <a:p>
            <a:pPr algn="ctr" rtl="0"/>
            <a:endParaRPr lang="en-US" sz="2400" dirty="0">
              <a:solidFill>
                <a:srgbClr val="00B0F0"/>
              </a:solidFill>
              <a:latin typeface="Century Gothic"/>
              <a:cs typeface="Segoe UI"/>
            </a:endParaRPr>
          </a:p>
          <a:p>
            <a:pPr algn="ctr" rtl="0"/>
            <a:r>
              <a:rPr lang="en-US" sz="2400" dirty="0">
                <a:solidFill>
                  <a:srgbClr val="00B0F0"/>
                </a:solidFill>
                <a:latin typeface="Century Gothic"/>
                <a:cs typeface="Segoe UI"/>
              </a:rPr>
              <a:t>Our safeguarding leads are:</a:t>
            </a:r>
          </a:p>
          <a:p>
            <a:pPr algn="ctr" rtl="0"/>
            <a:endParaRPr lang="en-US" sz="2400" dirty="0">
              <a:solidFill>
                <a:srgbClr val="00B0F0"/>
              </a:solidFill>
              <a:latin typeface="Century Gothic"/>
              <a:cs typeface="Segoe UI"/>
            </a:endParaRPr>
          </a:p>
          <a:p>
            <a:pPr algn="ctr" rtl="0"/>
            <a:r>
              <a:rPr lang="en-US" sz="2400" dirty="0">
                <a:solidFill>
                  <a:srgbClr val="00B0F0"/>
                </a:solidFill>
                <a:latin typeface="Century Gothic"/>
                <a:cs typeface="Segoe UI"/>
              </a:rPr>
              <a:t>Mrs. G. </a:t>
            </a:r>
            <a:r>
              <a:rPr lang="en-US" sz="2400" dirty="0" err="1">
                <a:solidFill>
                  <a:srgbClr val="00B0F0"/>
                </a:solidFill>
                <a:latin typeface="Century Gothic"/>
                <a:cs typeface="Segoe UI"/>
              </a:rPr>
              <a:t>Humphriss</a:t>
            </a:r>
            <a:endParaRPr lang="en-US" sz="2400" dirty="0">
              <a:solidFill>
                <a:srgbClr val="00B0F0"/>
              </a:solidFill>
              <a:latin typeface="Century Gothic"/>
              <a:cs typeface="Segoe UI"/>
            </a:endParaRPr>
          </a:p>
          <a:p>
            <a:pPr algn="ctr" rtl="0"/>
            <a:r>
              <a:rPr lang="en-US" sz="2400" dirty="0">
                <a:solidFill>
                  <a:srgbClr val="00B0F0"/>
                </a:solidFill>
                <a:latin typeface="Century Gothic"/>
                <a:cs typeface="Segoe UI"/>
              </a:rPr>
              <a:t>Mrs. L. Chisholm</a:t>
            </a:r>
          </a:p>
          <a:p>
            <a:pPr algn="ctr" rtl="0"/>
            <a:r>
              <a:rPr lang="en-US" sz="2400" dirty="0">
                <a:solidFill>
                  <a:srgbClr val="00B0F0"/>
                </a:solidFill>
                <a:latin typeface="Century Gothic"/>
                <a:cs typeface="Segoe UI"/>
              </a:rPr>
              <a:t>Miss T. Parton</a:t>
            </a:r>
          </a:p>
          <a:p>
            <a:pPr algn="ctr" rtl="0"/>
            <a:r>
              <a:rPr lang="en-US" sz="2400" dirty="0">
                <a:solidFill>
                  <a:srgbClr val="00B0F0"/>
                </a:solidFill>
                <a:latin typeface="Century Gothic"/>
                <a:cs typeface="Segoe UI"/>
              </a:rPr>
              <a:t>Mrs. C. </a:t>
            </a:r>
            <a:r>
              <a:rPr lang="en-US" sz="2400" dirty="0" err="1">
                <a:solidFill>
                  <a:srgbClr val="00B0F0"/>
                </a:solidFill>
                <a:latin typeface="Century Gothic"/>
                <a:cs typeface="Segoe UI"/>
              </a:rPr>
              <a:t>Nailor</a:t>
            </a:r>
            <a:endParaRPr lang="en-US" sz="2400" dirty="0">
              <a:solidFill>
                <a:srgbClr val="00B0F0"/>
              </a:solidFill>
              <a:latin typeface="Century Gothic"/>
              <a:cs typeface="Segoe UI"/>
            </a:endParaRPr>
          </a:p>
          <a:p>
            <a:pPr algn="ctr" rtl="0"/>
            <a:r>
              <a:rPr lang="en-US" sz="2400" dirty="0">
                <a:solidFill>
                  <a:srgbClr val="00B0F0"/>
                </a:solidFill>
                <a:latin typeface="Century Gothic"/>
                <a:cs typeface="Segoe UI"/>
              </a:rPr>
              <a:t>Mrs. H. Desai</a:t>
            </a:r>
          </a:p>
          <a:p>
            <a:pPr algn="ctr" rtl="0"/>
            <a:endParaRPr lang="en-US" sz="2400" dirty="0">
              <a:solidFill>
                <a:srgbClr val="00B0F0"/>
              </a:solidFill>
              <a:latin typeface="Century Gothic"/>
              <a:cs typeface="Segoe UI"/>
            </a:endParaRPr>
          </a:p>
        </p:txBody>
      </p:sp>
      <p:sp>
        <p:nvSpPr>
          <p:cNvPr id="6" name="AutoShape 2"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4"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8"/>
          <p:cNvSpPr/>
          <p:nvPr/>
        </p:nvSpPr>
        <p:spPr>
          <a:xfrm>
            <a:off x="5974813" y="3244334"/>
            <a:ext cx="242374" cy="369332"/>
          </a:xfrm>
          <a:prstGeom prst="rect">
            <a:avLst/>
          </a:prstGeom>
        </p:spPr>
        <p:txBody>
          <a:bodyPr wrap="none">
            <a:spAutoFit/>
          </a:bodyPr>
          <a:lstStyle/>
          <a:p>
            <a:r>
              <a:rPr lang="en-GB"/>
              <a:t> </a:t>
            </a:r>
          </a:p>
        </p:txBody>
      </p:sp>
      <p:sp>
        <p:nvSpPr>
          <p:cNvPr id="11" name="AutoShape 6"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AutoShape 8"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66992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Rectangle 12"/>
          <p:cNvSpPr/>
          <p:nvPr/>
        </p:nvSpPr>
        <p:spPr>
          <a:xfrm>
            <a:off x="5974813" y="3244334"/>
            <a:ext cx="242374" cy="369332"/>
          </a:xfrm>
          <a:prstGeom prst="rect">
            <a:avLst/>
          </a:prstGeom>
        </p:spPr>
        <p:txBody>
          <a:bodyPr wrap="none">
            <a:spAutoFit/>
          </a:bodyPr>
          <a:lstStyle/>
          <a:p>
            <a:r>
              <a:rPr lang="en-GB"/>
              <a:t> </a:t>
            </a:r>
          </a:p>
        </p:txBody>
      </p:sp>
    </p:spTree>
    <p:extLst>
      <p:ext uri="{BB962C8B-B14F-4D97-AF65-F5344CB8AC3E}">
        <p14:creationId xmlns:p14="http://schemas.microsoft.com/office/powerpoint/2010/main" val="1976197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oy Carrying Red Backpack">
            <a:extLst>
              <a:ext uri="{FF2B5EF4-FFF2-40B4-BE49-F238E27FC236}">
                <a16:creationId xmlns:a16="http://schemas.microsoft.com/office/drawing/2014/main" id="{10962572-14B4-44BB-89AB-9ADA56D6B408}"/>
              </a:ext>
            </a:extLst>
          </p:cNvPr>
          <p:cNvPicPr>
            <a:picLocks noGrp="1" noChangeAspect="1"/>
          </p:cNvPicPr>
          <p:nvPr>
            <p:ph type="pic" sz="quarter" idx="13"/>
          </p:nvPr>
        </p:nvPicPr>
        <p:blipFill rotWithShape="1">
          <a:blip r:embed="rId2"/>
          <a:srcRect l="17932" t="26156" r="14038" b="34430"/>
          <a:stretch/>
        </p:blipFill>
        <p:spPr>
          <a:xfrm>
            <a:off x="-1600" y="1096296"/>
            <a:ext cx="6052552" cy="5259842"/>
          </a:xfrm>
        </p:spPr>
      </p:pic>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lstStyle/>
          <a:p>
            <a:r>
              <a:rPr lang="en-US"/>
              <a:t>Thank You!</a:t>
            </a:r>
            <a:endParaRPr lang="ru-RU"/>
          </a:p>
        </p:txBody>
      </p:sp>
      <p:sp>
        <p:nvSpPr>
          <p:cNvPr id="5" name="Text Placeholder 4">
            <a:extLst>
              <a:ext uri="{FF2B5EF4-FFF2-40B4-BE49-F238E27FC236}">
                <a16:creationId xmlns:a16="http://schemas.microsoft.com/office/drawing/2014/main" id="{35C811F0-BF14-4E30-8542-2B11953BBE21}"/>
              </a:ext>
            </a:extLst>
          </p:cNvPr>
          <p:cNvSpPr>
            <a:spLocks noGrp="1"/>
          </p:cNvSpPr>
          <p:nvPr>
            <p:ph type="body" sz="quarter" idx="14"/>
          </p:nvPr>
        </p:nvSpPr>
        <p:spPr/>
        <p:txBody>
          <a:bodyPr/>
          <a:lstStyle/>
          <a:p>
            <a:pPr algn="ctr"/>
            <a:r>
              <a:rPr lang="en-US"/>
              <a:t>Be Brave!</a:t>
            </a:r>
          </a:p>
        </p:txBody>
      </p:sp>
    </p:spTree>
    <p:extLst>
      <p:ext uri="{BB962C8B-B14F-4D97-AF65-F5344CB8AC3E}">
        <p14:creationId xmlns:p14="http://schemas.microsoft.com/office/powerpoint/2010/main" val="1923331524"/>
      </p:ext>
    </p:extLst>
  </p:cSld>
  <p:clrMapOvr>
    <a:masterClrMapping/>
  </p:clrMapOvr>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0D5DCC268AEE47A0E9BDEFD0D9F167" ma:contentTypeVersion="23" ma:contentTypeDescription="Create a new document." ma:contentTypeScope="" ma:versionID="47c4ba1ba657e14b1cf9d08a34c44087">
  <xsd:schema xmlns:xsd="http://www.w3.org/2001/XMLSchema" xmlns:xs="http://www.w3.org/2001/XMLSchema" xmlns:p="http://schemas.microsoft.com/office/2006/metadata/properties" xmlns:ns2="82dc66be-97a6-4b31-86c5-9e8a1a242406" xmlns:ns3="9b47b90d-6210-4d34-a494-6091db84ebf0" targetNamespace="http://schemas.microsoft.com/office/2006/metadata/properties" ma:root="true" ma:fieldsID="5bfb76c5042135e3104f931022dc7e05" ns2:_="" ns3:_="">
    <xsd:import namespace="82dc66be-97a6-4b31-86c5-9e8a1a242406"/>
    <xsd:import namespace="9b47b90d-6210-4d34-a494-6091db84ebf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LengthInSeconds" minOccurs="0"/>
                <xsd:element ref="ns3:SharedWithUsers" minOccurs="0"/>
                <xsd:element ref="ns3:SharedWithDetail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c66be-97a6-4b31-86c5-9e8a1a242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6852029-6d2b-4c75-93a9-4e576541db9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47b90d-6210-4d34-a494-6091db84ebf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e3a2bc9-8454-4ff4-ae4d-6b1f9dc69c81}" ma:internalName="TaxCatchAll" ma:showField="CatchAllData" ma:web="9b47b90d-6210-4d34-a494-6091db84eb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82dc66be-97a6-4b31-86c5-9e8a1a242406" xsi:nil="true"/>
    <TaxCatchAll xmlns="9b47b90d-6210-4d34-a494-6091db84ebf0" xsi:nil="true"/>
    <lcf76f155ced4ddcb4097134ff3c332f xmlns="82dc66be-97a6-4b31-86c5-9e8a1a24240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6C6BB32-2E61-4A08-B052-26013C73450B}"/>
</file>

<file path=customXml/itemProps2.xml><?xml version="1.0" encoding="utf-8"?>
<ds:datastoreItem xmlns:ds="http://schemas.openxmlformats.org/officeDocument/2006/customXml" ds:itemID="{C5EE5440-5A1F-438E-9118-BE5E33F9727E}">
  <ds:schemaRefs>
    <ds:schemaRef ds:uri="http://schemas.microsoft.com/sharepoint/v3/contenttype/forms"/>
  </ds:schemaRefs>
</ds:datastoreItem>
</file>

<file path=customXml/itemProps3.xml><?xml version="1.0" encoding="utf-8"?>
<ds:datastoreItem xmlns:ds="http://schemas.openxmlformats.org/officeDocument/2006/customXml" ds:itemID="{BEF6C8FF-3D90-457B-9108-406F928CD7CB}">
  <ds:schemaRefs>
    <ds:schemaRef ds:uri="http://purl.org/dc/elements/1.1/"/>
    <ds:schemaRef ds:uri="1e19e3b0-8c99-4876-ba5a-86b934a1c548"/>
    <ds:schemaRef ds:uri="e11c4378-1959-492f-9283-6b93a22e72ed"/>
    <ds:schemaRef ds:uri="http://www.w3.org/XML/1998/namespace"/>
    <ds:schemaRef ds:uri="http://schemas.openxmlformats.org/package/2006/metadata/core-properties"/>
    <ds:schemaRef ds:uri="http://schemas.microsoft.com/office/2006/documentManagement/types"/>
    <ds:schemaRef ds:uri="http://schemas.microsoft.com/office/2006/metadata/properties"/>
    <ds:schemaRef ds:uri="http://purl.org/dc/term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Elementary school presentation</Template>
  <TotalTime>0</TotalTime>
  <Words>1590</Words>
  <Application>Microsoft Office PowerPoint</Application>
  <PresentationFormat>Widescreen</PresentationFormat>
  <Paragraphs>189</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Century Gothic</vt:lpstr>
      <vt:lpstr>Comic Sans MS</vt:lpstr>
      <vt:lpstr>Franklin Gothic Book</vt:lpstr>
      <vt:lpstr>Office Theme</vt:lpstr>
      <vt:lpstr>Welcome to Year 5</vt:lpstr>
      <vt:lpstr>Meet the teacher – Mr. Argyle</vt:lpstr>
      <vt:lpstr>A typical day in Year 5</vt:lpstr>
      <vt:lpstr>A typical day in Year 5</vt:lpstr>
      <vt:lpstr>The Timetable</vt:lpstr>
      <vt:lpstr>The Timetable</vt:lpstr>
      <vt:lpstr>English and Mathematics</vt:lpstr>
      <vt:lpstr>Topic Learning</vt:lpstr>
      <vt:lpstr>Trips and Visits</vt:lpstr>
      <vt:lpstr>The One School Rule</vt:lpstr>
      <vt:lpstr>My Classroom Ethos</vt:lpstr>
      <vt:lpstr>Assessment</vt:lpstr>
      <vt:lpstr>Home Learning</vt:lpstr>
      <vt:lpstr>Home Learning</vt:lpstr>
      <vt:lpstr> Expectations </vt:lpstr>
      <vt:lpstr> Celebrating Success</vt:lpstr>
      <vt:lpstr>Communication</vt:lpstr>
      <vt:lpstr>Communication</vt:lpstr>
      <vt:lpstr>Some other important things</vt:lpstr>
      <vt:lpstr>Designated Safeguarding Leads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
  <cp:lastModifiedBy/>
  <cp:revision>379</cp:revision>
  <dcterms:created xsi:type="dcterms:W3CDTF">2021-07-14T13:54:52Z</dcterms:created>
  <dcterms:modified xsi:type="dcterms:W3CDTF">2026-09-15T09:11:18Z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0x010100290D5DCC268AEE47A0E9BDEFD0D9F167</vt:lpwstr>
  </property>
  <property fmtid="{D5CDD505-2E9C-101B-9397-08002B2CF9AE}" pid="3" name="MediaServiceImageTags">
    <vt:lpwstr/>
  </property>
</Properties>
</file>