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76" r:id="rId4"/>
    <p:sldId id="259" r:id="rId5"/>
    <p:sldId id="272" r:id="rId6"/>
    <p:sldId id="273" r:id="rId7"/>
    <p:sldId id="274" r:id="rId8"/>
    <p:sldId id="277" r:id="rId9"/>
    <p:sldId id="279" r:id="rId10"/>
    <p:sldId id="284" r:id="rId11"/>
    <p:sldId id="287" r:id="rId12"/>
    <p:sldId id="280" r:id="rId13"/>
    <p:sldId id="29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374" autoAdjust="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CCEF-DBC0-4640-83B3-5D87B7772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B219A-2D03-4716-8BCC-2FDB97C1C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372AE2-2174-40D7-8116-3357919CA089}"/>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584C91F6-4987-4C14-BF4C-8A308AD1D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26F17-045C-46AA-BF1A-D7DC7E3FAA6B}"/>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352003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0971-0903-413B-B514-A3A92638E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C6F57-3AC7-47E7-A287-301661DEA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D7560-2106-47FC-B095-C99D46DCCE6A}"/>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BC6E694A-D5E6-412B-99AB-77D225091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846ED-BFFD-49B3-AB9F-9390B466C1B8}"/>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226834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05778-8068-4DDC-86ED-088237807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6D9BA6-CEA3-4B4F-86C3-E06CC1A4B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BCD34-D49E-40BB-B932-A3DAFBD1CD4B}"/>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32A97A03-511B-45C2-A4F2-9B73234A3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B0BC7-71A7-4621-ADBD-60C2E07B21B6}"/>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2259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49BC-60B1-48E5-BE40-129374C23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A756E-66E9-4B20-B333-C07CA9CF2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904C6-0711-4845-ADB4-89763DDF54CA}"/>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C3B0824B-BB60-4528-A94D-C3B26D336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D6233-9428-4B95-9472-A0D9F0DF7AF4}"/>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317549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BE6A-8CD8-4882-8E1C-C069907D4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96BF8-818D-4DD9-A854-5E4536C1C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63349-5B58-4C92-83C0-AD5526E74513}"/>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CC41034A-5C63-4A7E-B7ED-31D584475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5100F-A7E6-4B9B-93A0-2560E4A3AF91}"/>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303000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3370-9BAF-4DA3-A386-91E1FEF12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ACE1E-EAF0-4DD8-9D33-82094883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F031C-7398-41BB-9FAD-74F101CD84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7535E8-A700-4360-BB5B-5E569D4E5541}"/>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6" name="Footer Placeholder 5">
            <a:extLst>
              <a:ext uri="{FF2B5EF4-FFF2-40B4-BE49-F238E27FC236}">
                <a16:creationId xmlns:a16="http://schemas.microsoft.com/office/drawing/2014/main" id="{99301644-6852-4737-BE2C-7BC20F227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39714-7601-47B0-9451-6CEADC5E02EC}"/>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282614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63CB-89DF-46A2-8E04-3BFE88A65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DE30E-78B3-44C5-B8AF-E643E47CB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43D12-0181-44A7-8968-4AA348948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18B2E9-B119-4DEA-A278-18E31E431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ACA9E-8363-4E99-8821-1E9EC997C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3784C-EACB-4A74-95B0-187CF485C52D}"/>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8" name="Footer Placeholder 7">
            <a:extLst>
              <a:ext uri="{FF2B5EF4-FFF2-40B4-BE49-F238E27FC236}">
                <a16:creationId xmlns:a16="http://schemas.microsoft.com/office/drawing/2014/main" id="{38F493EA-3E11-4D0A-AD60-67375EA206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EEA97-3ABA-4DF1-845A-64DEBC536F13}"/>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203619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3DEC-4437-49A1-B397-6BB582E16F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6E35A-9A8A-48B8-9AF0-0CF673A4348B}"/>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4" name="Footer Placeholder 3">
            <a:extLst>
              <a:ext uri="{FF2B5EF4-FFF2-40B4-BE49-F238E27FC236}">
                <a16:creationId xmlns:a16="http://schemas.microsoft.com/office/drawing/2014/main" id="{BCD9D0ED-3244-45FB-A4B1-8B1D78FE9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F291A-BE2E-4FFF-B042-17B957957FBF}"/>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52330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F61BE-BA78-4800-B5FD-2F5F9CA7F1FA}"/>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3" name="Footer Placeholder 2">
            <a:extLst>
              <a:ext uri="{FF2B5EF4-FFF2-40B4-BE49-F238E27FC236}">
                <a16:creationId xmlns:a16="http://schemas.microsoft.com/office/drawing/2014/main" id="{1226FD2B-8FD5-42FE-9679-6B244CB441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23331-FD89-4BC6-87F4-4769662BD244}"/>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28157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7765-8F68-4A49-ACD3-C718EAEAB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3A18B4-918A-4FA7-A13C-5181F873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6F03E-3270-47E8-BAD7-1A9EBCFF7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4A507-5213-4B4C-B58A-8745448082C6}"/>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6" name="Footer Placeholder 5">
            <a:extLst>
              <a:ext uri="{FF2B5EF4-FFF2-40B4-BE49-F238E27FC236}">
                <a16:creationId xmlns:a16="http://schemas.microsoft.com/office/drawing/2014/main" id="{FA6E51D6-F5B1-4426-9FD5-6B8AAF027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4CAF6-4E79-4989-BEAA-C72C61AB8E01}"/>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47885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3883-B609-403A-8CA7-FC1315E17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C3EEF6-DE7F-428F-AAA9-6F9A52483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7E0EB-AEE4-45E2-9F34-68BAEAF93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F4AA2-74B3-4BAA-9BA6-4DA2708D2C06}"/>
              </a:ext>
            </a:extLst>
          </p:cNvPr>
          <p:cNvSpPr>
            <a:spLocks noGrp="1"/>
          </p:cNvSpPr>
          <p:nvPr>
            <p:ph type="dt" sz="half" idx="10"/>
          </p:nvPr>
        </p:nvSpPr>
        <p:spPr/>
        <p:txBody>
          <a:bodyPr/>
          <a:lstStyle/>
          <a:p>
            <a:fld id="{F5CEAAB4-CC37-41B9-AE23-BDEC9C6F1A93}" type="datetimeFigureOut">
              <a:rPr lang="en-US" smtClean="0"/>
              <a:t>3/6/2022</a:t>
            </a:fld>
            <a:endParaRPr lang="en-US"/>
          </a:p>
        </p:txBody>
      </p:sp>
      <p:sp>
        <p:nvSpPr>
          <p:cNvPr id="6" name="Footer Placeholder 5">
            <a:extLst>
              <a:ext uri="{FF2B5EF4-FFF2-40B4-BE49-F238E27FC236}">
                <a16:creationId xmlns:a16="http://schemas.microsoft.com/office/drawing/2014/main" id="{7AC9ACE0-B542-408A-8B29-BD7318F00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E8C93-64C8-43FC-B500-C5EF9A111335}"/>
              </a:ext>
            </a:extLst>
          </p:cNvPr>
          <p:cNvSpPr>
            <a:spLocks noGrp="1"/>
          </p:cNvSpPr>
          <p:nvPr>
            <p:ph type="sldNum" sz="quarter" idx="12"/>
          </p:nvPr>
        </p:nvSpPr>
        <p:spPr/>
        <p:txBody>
          <a:bodyPr/>
          <a:lstStyle/>
          <a:p>
            <a:fld id="{7D3939EE-057E-4E4B-8DF8-CC667FBF8538}" type="slidenum">
              <a:rPr lang="en-US" smtClean="0"/>
              <a:t>‹#›</a:t>
            </a:fld>
            <a:endParaRPr lang="en-US"/>
          </a:p>
        </p:txBody>
      </p:sp>
    </p:spTree>
    <p:extLst>
      <p:ext uri="{BB962C8B-B14F-4D97-AF65-F5344CB8AC3E}">
        <p14:creationId xmlns:p14="http://schemas.microsoft.com/office/powerpoint/2010/main" val="99471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0F44E-170B-4EE0-8949-DFE27AA8D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4F397-B79D-4BFF-BFE7-6DD806422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C10E7-BEC7-4A1A-9ED7-B99303DDD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EAAB4-CC37-41B9-AE23-BDEC9C6F1A93}" type="datetimeFigureOut">
              <a:rPr lang="en-US" smtClean="0"/>
              <a:t>3/6/2022</a:t>
            </a:fld>
            <a:endParaRPr lang="en-US"/>
          </a:p>
        </p:txBody>
      </p:sp>
      <p:sp>
        <p:nvSpPr>
          <p:cNvPr id="5" name="Footer Placeholder 4">
            <a:extLst>
              <a:ext uri="{FF2B5EF4-FFF2-40B4-BE49-F238E27FC236}">
                <a16:creationId xmlns:a16="http://schemas.microsoft.com/office/drawing/2014/main" id="{9C4B89C7-7123-44E6-8601-3AF0E16B8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608C8-397A-48CC-8C9D-DE2B39582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939EE-057E-4E4B-8DF8-CC667FBF8538}" type="slidenum">
              <a:rPr lang="en-US" smtClean="0"/>
              <a:t>‹#›</a:t>
            </a:fld>
            <a:endParaRPr lang="en-US"/>
          </a:p>
        </p:txBody>
      </p:sp>
    </p:spTree>
    <p:extLst>
      <p:ext uri="{BB962C8B-B14F-4D97-AF65-F5344CB8AC3E}">
        <p14:creationId xmlns:p14="http://schemas.microsoft.com/office/powerpoint/2010/main" val="3802402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bbc.co.uk/bitesize/topics/zns9nrd/articles/znsct39" TargetMode="External"/><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51.png"/><Relationship Id="rId11" Type="http://schemas.openxmlformats.org/officeDocument/2006/relationships/image" Target="../media/image56.png"/><Relationship Id="rId5" Type="http://schemas.microsoft.com/office/2007/relationships/hdphoto" Target="../media/hdphoto2.wdp"/><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8.jpeg"/><Relationship Id="rId7" Type="http://schemas.openxmlformats.org/officeDocument/2006/relationships/image" Target="../media/image61.png"/><Relationship Id="rId2" Type="http://schemas.openxmlformats.org/officeDocument/2006/relationships/slide" Target="slide13.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hyperlink" Target="https://www.bbc.co.uk/teach/school-radio/history-ks2-grace-darling/zkwq47h" TargetMode="External"/><Relationship Id="rId4" Type="http://schemas.openxmlformats.org/officeDocument/2006/relationships/image" Target="../media/image65.jpeg"/></Relationships>
</file>

<file path=ppt/slides/_rels/slide13.xml.rels><?xml version="1.0" encoding="UTF-8" standalone="yes"?>
<Relationships xmlns="http://schemas.openxmlformats.org/package/2006/relationships"><Relationship Id="rId2" Type="http://schemas.openxmlformats.org/officeDocument/2006/relationships/hyperlink" Target="https://www.tes.com/teaching-resources/shop/blossomingmind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microsoft.com/office/2007/relationships/hdphoto" Target="../media/hdphoto1.wdp"/><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1148B2-E212-4228-89DC-38520074723B}"/>
              </a:ext>
            </a:extLst>
          </p:cNvPr>
          <p:cNvPicPr>
            <a:picLocks noChangeAspect="1"/>
          </p:cNvPicPr>
          <p:nvPr/>
        </p:nvPicPr>
        <p:blipFill rotWithShape="1">
          <a:blip r:embed="rId2"/>
          <a:srcRect t="1631"/>
          <a:stretch/>
        </p:blipFill>
        <p:spPr>
          <a:xfrm>
            <a:off x="0" y="0"/>
            <a:ext cx="9144000" cy="6858000"/>
          </a:xfrm>
          <a:prstGeom prst="rect">
            <a:avLst/>
          </a:prstGeom>
        </p:spPr>
      </p:pic>
      <p:sp>
        <p:nvSpPr>
          <p:cNvPr id="7" name="TextBox 6">
            <a:extLst>
              <a:ext uri="{FF2B5EF4-FFF2-40B4-BE49-F238E27FC236}">
                <a16:creationId xmlns:a16="http://schemas.microsoft.com/office/drawing/2014/main" id="{75EC24D2-5F35-47CA-B77E-E02CE893F419}"/>
              </a:ext>
            </a:extLst>
          </p:cNvPr>
          <p:cNvSpPr txBox="1"/>
          <p:nvPr/>
        </p:nvSpPr>
        <p:spPr>
          <a:xfrm>
            <a:off x="9144000" y="0"/>
            <a:ext cx="3048000" cy="6878806"/>
          </a:xfrm>
          <a:prstGeom prst="rect">
            <a:avLst/>
          </a:prstGeom>
          <a:solidFill>
            <a:schemeClr val="accent4">
              <a:lumMod val="40000"/>
              <a:lumOff val="60000"/>
            </a:schemeClr>
          </a:solidFill>
        </p:spPr>
        <p:txBody>
          <a:bodyPr wrap="square" rtlCol="0">
            <a:spAutoFit/>
          </a:bodyPr>
          <a:lstStyle/>
          <a:p>
            <a:endParaRPr lang="en-US" sz="100" dirty="0">
              <a:latin typeface="Aharoni" panose="02010803020104030203" pitchFamily="2" charset="-79"/>
              <a:cs typeface="Aharoni" panose="02010803020104030203" pitchFamily="2" charset="-79"/>
            </a:endParaRPr>
          </a:p>
          <a:p>
            <a:endParaRPr lang="en-US" sz="4000" dirty="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To a woman who is strong, clever, compassionate beautiful and unique.  </a:t>
            </a:r>
          </a:p>
          <a:p>
            <a:endParaRPr lang="en-US" sz="3600" dirty="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May you continue to inspire those around you.</a:t>
            </a:r>
          </a:p>
          <a:p>
            <a:endParaRPr lang="en-US" sz="2800" dirty="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p:txBody>
      </p:sp>
      <p:sp>
        <p:nvSpPr>
          <p:cNvPr id="8" name="Subtitle 2">
            <a:extLst>
              <a:ext uri="{FF2B5EF4-FFF2-40B4-BE49-F238E27FC236}">
                <a16:creationId xmlns:a16="http://schemas.microsoft.com/office/drawing/2014/main" id="{CCA0A196-4B5B-4F7F-8719-28862E71A6FB}"/>
              </a:ext>
            </a:extLst>
          </p:cNvPr>
          <p:cNvSpPr txBox="1">
            <a:spLocks/>
          </p:cNvSpPr>
          <p:nvPr/>
        </p:nvSpPr>
        <p:spPr>
          <a:xfrm>
            <a:off x="5523781" y="4972412"/>
            <a:ext cx="2334883" cy="486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2">
                    <a:lumMod val="60000"/>
                    <a:lumOff val="40000"/>
                  </a:schemeClr>
                </a:solidFill>
              </a:rPr>
              <a:t>8</a:t>
            </a:r>
            <a:r>
              <a:rPr lang="en-US" b="1" baseline="30000" dirty="0">
                <a:solidFill>
                  <a:schemeClr val="accent2">
                    <a:lumMod val="60000"/>
                    <a:lumOff val="40000"/>
                  </a:schemeClr>
                </a:solidFill>
              </a:rPr>
              <a:t>th</a:t>
            </a:r>
            <a:r>
              <a:rPr lang="en-US" b="1" dirty="0">
                <a:solidFill>
                  <a:schemeClr val="accent2">
                    <a:lumMod val="60000"/>
                    <a:lumOff val="40000"/>
                  </a:schemeClr>
                </a:solidFill>
              </a:rPr>
              <a:t> March</a:t>
            </a:r>
          </a:p>
        </p:txBody>
      </p:sp>
    </p:spTree>
    <p:extLst>
      <p:ext uri="{BB962C8B-B14F-4D97-AF65-F5344CB8AC3E}">
        <p14:creationId xmlns:p14="http://schemas.microsoft.com/office/powerpoint/2010/main" val="33876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ap, World, Globe, Earth, Planet, Continents, Green">
            <a:extLst>
              <a:ext uri="{FF2B5EF4-FFF2-40B4-BE49-F238E27FC236}">
                <a16:creationId xmlns:a16="http://schemas.microsoft.com/office/drawing/2014/main" id="{1824EB8F-EF43-4811-B0DE-FE480B334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233" y="1237236"/>
            <a:ext cx="5166214" cy="27768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184985" y="323878"/>
            <a:ext cx="5423465" cy="822158"/>
          </a:xfrm>
        </p:spPr>
        <p:txBody>
          <a:bodyPr>
            <a:noAutofit/>
          </a:bodyPr>
          <a:lstStyle/>
          <a:p>
            <a:pPr algn="ctr"/>
            <a:r>
              <a:rPr lang="en-GB" sz="5400" u="sng" dirty="0">
                <a:solidFill>
                  <a:srgbClr val="7030A0"/>
                </a:solidFill>
                <a:latin typeface="Comic Sans MS" panose="030F0702030302020204" pitchFamily="66" charset="0"/>
              </a:rPr>
              <a:t>Who was she?</a:t>
            </a:r>
          </a:p>
        </p:txBody>
      </p:sp>
      <p:sp>
        <p:nvSpPr>
          <p:cNvPr id="4" name="TextBox 3"/>
          <p:cNvSpPr txBox="1"/>
          <p:nvPr/>
        </p:nvSpPr>
        <p:spPr>
          <a:xfrm>
            <a:off x="309496" y="1261252"/>
            <a:ext cx="3939772" cy="4385816"/>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sz="2400" b="1" dirty="0">
                <a:effectLst/>
                <a:latin typeface="Comic Sans MS" panose="030F0702030302020204" pitchFamily="66" charset="0"/>
              </a:rPr>
              <a:t>Florence Nightingale </a:t>
            </a:r>
            <a:r>
              <a:rPr lang="en-GB" sz="2400" dirty="0">
                <a:effectLst/>
                <a:latin typeface="Comic Sans MS" panose="030F0702030302020204" pitchFamily="66" charset="0"/>
              </a:rPr>
              <a:t>was a nurse in the Crimean War.</a:t>
            </a:r>
          </a:p>
          <a:p>
            <a:pPr marL="285750" indent="-285750">
              <a:spcAft>
                <a:spcPts val="600"/>
              </a:spcAft>
              <a:buFont typeface="Arial" panose="020B0604020202020204" pitchFamily="34" charset="0"/>
              <a:buChar char="•"/>
            </a:pPr>
            <a:r>
              <a:rPr lang="en-GB" sz="2400" dirty="0">
                <a:latin typeface="Comic Sans MS" panose="030F0702030302020204" pitchFamily="66" charset="0"/>
              </a:rPr>
              <a:t>She saved many lives.</a:t>
            </a:r>
          </a:p>
          <a:p>
            <a:pPr marL="285750" indent="-285750">
              <a:spcAft>
                <a:spcPts val="600"/>
              </a:spcAft>
              <a:buFont typeface="Arial" panose="020B0604020202020204" pitchFamily="34" charset="0"/>
              <a:buChar char="•"/>
            </a:pPr>
            <a:r>
              <a:rPr lang="en-GB" sz="2400" dirty="0">
                <a:latin typeface="Comic Sans MS" panose="030F0702030302020204" pitchFamily="66" charset="0"/>
              </a:rPr>
              <a:t>She made big changes to hospitals that meant they were cleaner places for soldiers to recover.</a:t>
            </a:r>
          </a:p>
          <a:p>
            <a:pPr marL="285750" indent="-285750">
              <a:spcAft>
                <a:spcPts val="600"/>
              </a:spcAft>
              <a:buFont typeface="Arial" panose="020B0604020202020204" pitchFamily="34" charset="0"/>
              <a:buChar char="•"/>
            </a:pPr>
            <a:r>
              <a:rPr lang="en-GB" sz="2400" dirty="0">
                <a:latin typeface="Comic Sans MS" panose="030F0702030302020204" pitchFamily="66" charset="0"/>
              </a:rPr>
              <a:t>These changes are still being used today.</a:t>
            </a:r>
            <a:endParaRPr lang="en-GB" dirty="0">
              <a:latin typeface="Comic Sans MS" panose="030F0702030302020204" pitchFamily="66" charset="0"/>
            </a:endParaRPr>
          </a:p>
        </p:txBody>
      </p:sp>
      <p:sp>
        <p:nvSpPr>
          <p:cNvPr id="24" name="Text Placeholder 14"/>
          <p:cNvSpPr>
            <a:spLocks noGrp="1"/>
          </p:cNvSpPr>
          <p:nvPr>
            <p:ph type="body" sz="half" idx="2"/>
          </p:nvPr>
        </p:nvSpPr>
        <p:spPr>
          <a:xfrm>
            <a:off x="9254225" y="2479840"/>
            <a:ext cx="2604963" cy="1290660"/>
          </a:xfrm>
          <a:ln w="57150"/>
        </p:spPr>
        <p:style>
          <a:lnRef idx="2">
            <a:schemeClr val="accent5"/>
          </a:lnRef>
          <a:fillRef idx="1">
            <a:schemeClr val="lt1"/>
          </a:fillRef>
          <a:effectRef idx="0">
            <a:schemeClr val="accent5"/>
          </a:effectRef>
          <a:fontRef idx="minor">
            <a:schemeClr val="dk1"/>
          </a:fontRef>
        </p:style>
        <p:txBody>
          <a:bodyPr>
            <a:noAutofit/>
          </a:bodyPr>
          <a:lstStyle/>
          <a:p>
            <a:pPr algn="ctr"/>
            <a:r>
              <a:rPr lang="en-GB" sz="2800" dirty="0">
                <a:latin typeface="Comic Sans MS" panose="030F0702030302020204" pitchFamily="66" charset="0"/>
              </a:rPr>
              <a:t>Florence Nightingale</a:t>
            </a:r>
          </a:p>
          <a:p>
            <a:pPr algn="ctr"/>
            <a:r>
              <a:rPr lang="en-GB" sz="2800" dirty="0">
                <a:latin typeface="Comic Sans MS" panose="030F0702030302020204" pitchFamily="66" charset="0"/>
              </a:rPr>
              <a:t>1820 - 1910</a:t>
            </a:r>
          </a:p>
        </p:txBody>
      </p:sp>
      <p:sp>
        <p:nvSpPr>
          <p:cNvPr id="27" name="Rectangle 26">
            <a:extLst>
              <a:ext uri="{FF2B5EF4-FFF2-40B4-BE49-F238E27FC236}">
                <a16:creationId xmlns:a16="http://schemas.microsoft.com/office/drawing/2014/main" id="{353387D2-EF54-4E39-A9F1-8B6C550F4BC8}"/>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6" descr="Woman, Nurse, Care, Famous, Health, Hospital, Justice">
            <a:hlinkClick r:id="rId3"/>
            <a:extLst>
              <a:ext uri="{FF2B5EF4-FFF2-40B4-BE49-F238E27FC236}">
                <a16:creationId xmlns:a16="http://schemas.microsoft.com/office/drawing/2014/main" id="{3AC0459E-190D-42FC-81F1-43A5D10D785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359" b="99084" l="3565" r="89840">
                        <a14:foregroundMark x1="47950" y1="37405" x2="47950" y2="37405"/>
                        <a14:foregroundMark x1="40998" y1="28550" x2="40998" y2="28550"/>
                        <a14:foregroundMark x1="27451" y1="17405" x2="27451" y2="17405"/>
                        <a14:foregroundMark x1="23351" y1="18473" x2="23351" y2="18473"/>
                        <a14:foregroundMark x1="28699" y1="81832" x2="28699" y2="81832"/>
                        <a14:foregroundMark x1="65062" y1="96641" x2="65062" y2="96641"/>
                        <a14:foregroundMark x1="18895" y1="94198" x2="18895" y2="94198"/>
                        <a14:foregroundMark x1="28342" y1="94198" x2="28342" y2="94198"/>
                        <a14:foregroundMark x1="23351" y1="88244" x2="23351" y2="88244"/>
                        <a14:foregroundMark x1="22103" y1="83969" x2="22103" y2="83969"/>
                        <a14:foregroundMark x1="53654" y1="46107" x2="53654" y2="46107"/>
                        <a14:foregroundMark x1="63102" y1="22290" x2="63102" y2="22290"/>
                        <a14:foregroundMark x1="52941" y1="15573" x2="52941" y2="15573"/>
                        <a14:foregroundMark x1="68449" y1="14962" x2="68449" y2="14962"/>
                        <a14:foregroundMark x1="61141" y1="6870" x2="61141" y2="6870"/>
                        <a14:foregroundMark x1="43850" y1="3664" x2="43850" y2="3664"/>
                        <a14:foregroundMark x1="18538" y1="33588" x2="18538" y2="33588"/>
                        <a14:foregroundMark x1="3743" y1="97252" x2="3743" y2="97252"/>
                        <a14:foregroundMark x1="9447" y1="86870" x2="9447" y2="86870"/>
                        <a14:foregroundMark x1="19786" y1="74809" x2="19786" y2="74809"/>
                        <a14:foregroundMark x1="24242" y1="70687" x2="24242" y2="70687"/>
                        <a14:foregroundMark x1="33690" y1="68244" x2="33690" y2="68244"/>
                        <a14:foregroundMark x1="36542" y1="78779" x2="36542" y2="78779"/>
                        <a14:foregroundMark x1="51693" y1="69618" x2="51693" y2="69618"/>
                        <a14:foregroundMark x1="62210" y1="71756" x2="62210" y2="71756"/>
                        <a14:foregroundMark x1="65954" y1="80458" x2="65954" y2="80458"/>
                        <a14:foregroundMark x1="72549" y1="91298" x2="72549" y2="91298"/>
                        <a14:foregroundMark x1="80214" y1="95573" x2="80214" y2="95573"/>
                        <a14:foregroundMark x1="71658" y1="83664" x2="71658" y2="83664"/>
                        <a14:foregroundMark x1="69697" y1="58779" x2="69697" y2="58779"/>
                        <a14:foregroundMark x1="68093" y1="64733" x2="68093" y2="64733"/>
                        <a14:foregroundMark x1="75045" y1="50382" x2="75045" y2="50382"/>
                        <a14:foregroundMark x1="83066" y1="45802" x2="83066" y2="45802"/>
                        <a14:foregroundMark x1="84314" y1="39084" x2="84314" y2="39084"/>
                        <a14:foregroundMark x1="75045" y1="17099" x2="75045" y2="17099"/>
                        <a14:foregroundMark x1="59893" y1="13130" x2="59893" y2="13130"/>
                        <a14:foregroundMark x1="53654" y1="61527" x2="53654" y2="61527"/>
                        <a14:foregroundMark x1="57041" y1="53130" x2="57041" y2="53130"/>
                        <a14:foregroundMark x1="55258" y1="36641" x2="55258" y2="36641"/>
                        <a14:foregroundMark x1="55258" y1="29008" x2="55258" y2="29008"/>
                        <a14:foregroundMark x1="59358" y1="24427" x2="59358" y2="24427"/>
                        <a14:foregroundMark x1="64706" y1="33893" x2="64706" y2="33893"/>
                        <a14:foregroundMark x1="67558" y1="25496" x2="67558" y2="25496"/>
                        <a14:foregroundMark x1="62210" y1="17710" x2="62210" y2="17710"/>
                        <a14:foregroundMark x1="29947" y1="54504" x2="29947" y2="54504"/>
                        <a14:foregroundMark x1="22103" y1="57405" x2="22103" y2="57405"/>
                        <a14:foregroundMark x1="19786" y1="48244" x2="19786" y2="48244"/>
                        <a14:foregroundMark x1="16399" y1="52824" x2="16399" y2="52824"/>
                        <a14:foregroundMark x1="16399" y1="31450" x2="16399" y2="31450"/>
                        <a14:foregroundMark x1="56506" y1="5802" x2="56506" y2="5802"/>
                        <a14:foregroundMark x1="45098" y1="10687" x2="45098" y2="10687"/>
                        <a14:foregroundMark x1="31551" y1="23359" x2="31551" y2="23359"/>
                        <a14:foregroundMark x1="40998" y1="41985" x2="40998" y2="41985"/>
                        <a14:foregroundMark x1="44742" y1="33130" x2="44742" y2="33130"/>
                        <a14:foregroundMark x1="30838" y1="50992" x2="30838" y2="50992"/>
                        <a14:foregroundMark x1="32799" y1="47176" x2="32799" y2="47176"/>
                        <a14:foregroundMark x1="35294" y1="45038" x2="35294" y2="45038"/>
                        <a14:foregroundMark x1="39750" y1="37710" x2="39750" y2="37710"/>
                        <a14:foregroundMark x1="36542" y1="41221" x2="36542" y2="41221"/>
                        <a14:foregroundMark x1="48307" y1="50992" x2="48307" y2="50992"/>
                        <a14:foregroundMark x1="66845" y1="55267" x2="66845" y2="55267"/>
                        <a14:foregroundMark x1="68093" y1="44733" x2="68093" y2="44733"/>
                        <a14:foregroundMark x1="68449" y1="49313" x2="68449" y2="49313"/>
                        <a14:foregroundMark x1="52406" y1="60458" x2="52406" y2="60458"/>
                        <a14:foregroundMark x1="45455" y1="63359" x2="45455" y2="63359"/>
                        <a14:foregroundMark x1="43850" y1="52061" x2="43850" y2="52061"/>
                        <a14:foregroundMark x1="41355" y1="56947" x2="41355" y2="56947"/>
                        <a14:foregroundMark x1="41355" y1="65038" x2="41355" y2="65038"/>
                        <a14:foregroundMark x1="75758" y1="33130" x2="75758" y2="33130"/>
                        <a14:foregroundMark x1="57041" y1="83969" x2="57041" y2="83969"/>
                        <a14:foregroundMark x1="53654" y1="72824" x2="53654" y2="72824"/>
                        <a14:foregroundMark x1="63458" y1="77405" x2="63458" y2="77405"/>
                        <a14:foregroundMark x1="43494" y1="82595" x2="43494" y2="82595"/>
                        <a14:foregroundMark x1="38503" y1="72824" x2="38503" y2="72824"/>
                        <a14:foregroundMark x1="25847" y1="77405" x2="25847" y2="77405"/>
                        <a14:foregroundMark x1="26738" y1="73435" x2="26738" y2="73435"/>
                        <a14:foregroundMark x1="38146" y1="94809" x2="38146" y2="94809"/>
                        <a14:foregroundMark x1="42246" y1="95573" x2="42246" y2="95573"/>
                        <a14:foregroundMark x1="31194" y1="99084" x2="31194" y2="99084"/>
                        <a14:backgroundMark x1="9982" y1="10382" x2="9982" y2="10382"/>
                        <a14:backgroundMark x1="9091" y1="23664" x2="9091" y2="23664"/>
                      </a14:backgroundRemoval>
                    </a14:imgEffect>
                  </a14:imgLayer>
                </a14:imgProps>
              </a:ext>
              <a:ext uri="{28A0092B-C50C-407E-A947-70E740481C1C}">
                <a14:useLocalDpi xmlns:a14="http://schemas.microsoft.com/office/drawing/2010/main" val="0"/>
              </a:ext>
            </a:extLst>
          </a:blip>
          <a:srcRect/>
          <a:stretch>
            <a:fillRect/>
          </a:stretch>
        </p:blipFill>
        <p:spPr bwMode="auto">
          <a:xfrm>
            <a:off x="9941412" y="233779"/>
            <a:ext cx="1733479" cy="202286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30" name="Picture 2" descr="Building Hospital Apartment Block Medical">
            <a:extLst>
              <a:ext uri="{FF2B5EF4-FFF2-40B4-BE49-F238E27FC236}">
                <a16:creationId xmlns:a16="http://schemas.microsoft.com/office/drawing/2014/main" id="{B406E455-88E2-4917-9BEC-9171C5014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992" y="3862829"/>
            <a:ext cx="2973484" cy="22268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0EFF197-479B-4E99-95CA-E51CCAC68B7C}"/>
              </a:ext>
            </a:extLst>
          </p:cNvPr>
          <p:cNvSpPr txBox="1"/>
          <p:nvPr/>
        </p:nvSpPr>
        <p:spPr>
          <a:xfrm>
            <a:off x="9810480" y="5295205"/>
            <a:ext cx="1864411" cy="400110"/>
          </a:xfrm>
          <a:prstGeom prst="rect">
            <a:avLst/>
          </a:prstGeom>
          <a:noFill/>
        </p:spPr>
        <p:txBody>
          <a:bodyPr wrap="square" rtlCol="0">
            <a:spAutoFit/>
          </a:bodyPr>
          <a:lstStyle/>
          <a:p>
            <a:r>
              <a:rPr lang="en-GB" sz="2000" dirty="0">
                <a:solidFill>
                  <a:srgbClr val="C00000"/>
                </a:solidFill>
              </a:rPr>
              <a:t>Hospital</a:t>
            </a:r>
          </a:p>
        </p:txBody>
      </p:sp>
      <p:pic>
        <p:nvPicPr>
          <p:cNvPr id="33" name="Picture 10" descr="Nurse, Nursing, Medical, Hospital, Cap, Nurses">
            <a:extLst>
              <a:ext uri="{FF2B5EF4-FFF2-40B4-BE49-F238E27FC236}">
                <a16:creationId xmlns:a16="http://schemas.microsoft.com/office/drawing/2014/main" id="{1409D775-720F-4BCD-9F6C-FEECBDC6AF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434" y="5695315"/>
            <a:ext cx="1554602" cy="8242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Nurse, Nursing, Medical, Hospital, Cap, Nurses">
            <a:extLst>
              <a:ext uri="{FF2B5EF4-FFF2-40B4-BE49-F238E27FC236}">
                <a16:creationId xmlns:a16="http://schemas.microsoft.com/office/drawing/2014/main" id="{49C8FF26-7EF0-4001-A0CB-7BD4279C5A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862" y="5687184"/>
            <a:ext cx="1640275" cy="86968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ands, Washing, Hygiene, Wash, Sanitation, Tap, Saucet">
            <a:extLst>
              <a:ext uri="{FF2B5EF4-FFF2-40B4-BE49-F238E27FC236}">
                <a16:creationId xmlns:a16="http://schemas.microsoft.com/office/drawing/2014/main" id="{1E6A029B-DEE3-49AA-A4E5-9D9B8A7F64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6793" y="3770500"/>
            <a:ext cx="2088357" cy="266127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Mop, Bucket, Mopping, Wipe, Swipe, Cleaning, Housework">
            <a:extLst>
              <a:ext uri="{FF2B5EF4-FFF2-40B4-BE49-F238E27FC236}">
                <a16:creationId xmlns:a16="http://schemas.microsoft.com/office/drawing/2014/main" id="{645C5F11-EE1E-4A39-88B6-98B197D999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9110" y="3196340"/>
            <a:ext cx="1699751" cy="168107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2DB7C7D-8DB3-4641-B9DD-55ECD4E4262A}"/>
              </a:ext>
            </a:extLst>
          </p:cNvPr>
          <p:cNvSpPr txBox="1"/>
          <p:nvPr/>
        </p:nvSpPr>
        <p:spPr>
          <a:xfrm>
            <a:off x="6759739" y="2734598"/>
            <a:ext cx="2344669" cy="400110"/>
          </a:xfrm>
          <a:prstGeom prst="rect">
            <a:avLst/>
          </a:prstGeom>
          <a:solidFill>
            <a:schemeClr val="accent6">
              <a:lumMod val="20000"/>
              <a:lumOff val="80000"/>
            </a:schemeClr>
          </a:solidFill>
          <a:effectLst>
            <a:softEdge rad="63500"/>
          </a:effectLst>
        </p:spPr>
        <p:txBody>
          <a:bodyPr wrap="square" rtlCol="0">
            <a:spAutoFit/>
          </a:bodyPr>
          <a:lstStyle/>
          <a:p>
            <a:pPr algn="ctr">
              <a:spcAft>
                <a:spcPts val="300"/>
              </a:spcAft>
            </a:pPr>
            <a:r>
              <a:rPr lang="en-GB" sz="2000" dirty="0">
                <a:latin typeface="Comic Sans MS" panose="030F0702030302020204" pitchFamily="66" charset="0"/>
              </a:rPr>
              <a:t>Crimean Peninsula</a:t>
            </a:r>
          </a:p>
        </p:txBody>
      </p:sp>
      <p:cxnSp>
        <p:nvCxnSpPr>
          <p:cNvPr id="23" name="Straight Arrow Connector 22">
            <a:extLst>
              <a:ext uri="{FF2B5EF4-FFF2-40B4-BE49-F238E27FC236}">
                <a16:creationId xmlns:a16="http://schemas.microsoft.com/office/drawing/2014/main" id="{68084191-3704-494E-9ABA-3AB6B00A6824}"/>
              </a:ext>
            </a:extLst>
          </p:cNvPr>
          <p:cNvCxnSpPr>
            <a:cxnSpLocks/>
          </p:cNvCxnSpPr>
          <p:nvPr/>
        </p:nvCxnSpPr>
        <p:spPr>
          <a:xfrm flipH="1" flipV="1">
            <a:off x="7118791" y="2154312"/>
            <a:ext cx="738246" cy="53468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1026" name="Picture 2" descr="Cross, First Aid, Medical, Medicine, Doctor, Hospital">
            <a:extLst>
              <a:ext uri="{FF2B5EF4-FFF2-40B4-BE49-F238E27FC236}">
                <a16:creationId xmlns:a16="http://schemas.microsoft.com/office/drawing/2014/main" id="{66A52256-2287-4146-A960-F574E97D095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04966" y="291671"/>
            <a:ext cx="961501" cy="9695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ross, First Aid, Medical, Medicine, Doctor, Hospital">
            <a:extLst>
              <a:ext uri="{FF2B5EF4-FFF2-40B4-BE49-F238E27FC236}">
                <a16:creationId xmlns:a16="http://schemas.microsoft.com/office/drawing/2014/main" id="{AA416BE9-60FD-43F9-AFD5-7B5166B20F7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3498" y="307150"/>
            <a:ext cx="961501" cy="969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cket, Cleaning, Supplies, Housework, Household">
            <a:extLst>
              <a:ext uri="{FF2B5EF4-FFF2-40B4-BE49-F238E27FC236}">
                <a16:creationId xmlns:a16="http://schemas.microsoft.com/office/drawing/2014/main" id="{A9D583E7-32E4-408E-97A5-D41D0216B4C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1187" y="4948609"/>
            <a:ext cx="1651699" cy="157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500"/>
                                        <p:tgtEl>
                                          <p:spTgt spid="10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8798" y="294893"/>
            <a:ext cx="5423465" cy="822158"/>
          </a:xfrm>
        </p:spPr>
        <p:txBody>
          <a:bodyPr>
            <a:noAutofit/>
          </a:bodyPr>
          <a:lstStyle/>
          <a:p>
            <a:pPr algn="ctr"/>
            <a:r>
              <a:rPr lang="en-GB" sz="5400" u="sng" dirty="0">
                <a:solidFill>
                  <a:srgbClr val="7030A0"/>
                </a:solidFill>
                <a:latin typeface="Comic Sans MS" panose="030F0702030302020204" pitchFamily="66" charset="0"/>
              </a:rPr>
              <a:t>Who is she?</a:t>
            </a:r>
          </a:p>
        </p:txBody>
      </p:sp>
      <p:sp>
        <p:nvSpPr>
          <p:cNvPr id="33" name="Text Placeholder 14"/>
          <p:cNvSpPr>
            <a:spLocks noGrp="1"/>
          </p:cNvSpPr>
          <p:nvPr>
            <p:ph type="body" sz="half" idx="2"/>
          </p:nvPr>
        </p:nvSpPr>
        <p:spPr>
          <a:xfrm>
            <a:off x="9358939" y="3577717"/>
            <a:ext cx="2441990" cy="818588"/>
          </a:xfrm>
          <a:ln w="57150"/>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GB" sz="3600" dirty="0">
                <a:latin typeface="Comic Sans MS" panose="030F0702030302020204" pitchFamily="66" charset="0"/>
              </a:rPr>
              <a:t>Serena Williams</a:t>
            </a:r>
          </a:p>
          <a:p>
            <a:pPr algn="ctr"/>
            <a:r>
              <a:rPr lang="en-GB" sz="3600" dirty="0">
                <a:latin typeface="Comic Sans MS" panose="030F0702030302020204" pitchFamily="66" charset="0"/>
              </a:rPr>
              <a:t>1981 - </a:t>
            </a:r>
          </a:p>
        </p:txBody>
      </p:sp>
      <p:sp>
        <p:nvSpPr>
          <p:cNvPr id="63" name="Rectangle 62"/>
          <p:cNvSpPr/>
          <p:nvPr/>
        </p:nvSpPr>
        <p:spPr>
          <a:xfrm>
            <a:off x="10579934" y="6154365"/>
            <a:ext cx="1351652" cy="369332"/>
          </a:xfrm>
          <a:prstGeom prst="rect">
            <a:avLst/>
          </a:prstGeom>
        </p:spPr>
        <p:txBody>
          <a:bodyPr wrap="none">
            <a:spAutoFit/>
          </a:bodyPr>
          <a:lstStyle/>
          <a:p>
            <a:pPr algn="ctr"/>
            <a:r>
              <a:rPr lang="en-GB" b="1" dirty="0">
                <a:solidFill>
                  <a:srgbClr val="FF0000"/>
                </a:solidFill>
                <a:latin typeface="Comic Sans MS" panose="030F0702030302020204" pitchFamily="66" charset="0"/>
                <a:hlinkClick r:id="rId2" action="ppaction://hlinksldjump"/>
              </a:rPr>
              <a:t>Final Slide</a:t>
            </a:r>
            <a:endParaRPr lang="en-GB" b="1" dirty="0">
              <a:solidFill>
                <a:srgbClr val="FF0000"/>
              </a:solidFill>
              <a:latin typeface="Comic Sans MS" panose="030F0702030302020204" pitchFamily="66" charset="0"/>
            </a:endParaRPr>
          </a:p>
        </p:txBody>
      </p:sp>
      <p:sp>
        <p:nvSpPr>
          <p:cNvPr id="26" name="Rectangle 25">
            <a:extLst>
              <a:ext uri="{FF2B5EF4-FFF2-40B4-BE49-F238E27FC236}">
                <a16:creationId xmlns:a16="http://schemas.microsoft.com/office/drawing/2014/main" id="{0A10E9F6-AE0B-45A6-950B-CF9836C8DC39}"/>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Tennis, Professional, Woman, Serena Williams, Wimbledon">
            <a:extLst>
              <a:ext uri="{FF2B5EF4-FFF2-40B4-BE49-F238E27FC236}">
                <a16:creationId xmlns:a16="http://schemas.microsoft.com/office/drawing/2014/main" id="{3D3623D5-5208-45DE-ADA6-D3BCBB10D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37"/>
          <a:stretch/>
        </p:blipFill>
        <p:spPr bwMode="auto">
          <a:xfrm>
            <a:off x="9086152" y="368292"/>
            <a:ext cx="2613109" cy="291199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descr="Madame Tussauds, Mannequin, Tennis, Sports">
            <a:extLst>
              <a:ext uri="{FF2B5EF4-FFF2-40B4-BE49-F238E27FC236}">
                <a16:creationId xmlns:a16="http://schemas.microsoft.com/office/drawing/2014/main" id="{8CD00BCC-A17D-4216-BAD0-E51BB4C5964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994"/>
          <a:stretch/>
        </p:blipFill>
        <p:spPr bwMode="auto">
          <a:xfrm>
            <a:off x="7540037" y="3962093"/>
            <a:ext cx="1661121" cy="217113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2" descr="Trophy, Achievement, Award, Cup, Merit, Prize, Sports">
            <a:extLst>
              <a:ext uri="{FF2B5EF4-FFF2-40B4-BE49-F238E27FC236}">
                <a16:creationId xmlns:a16="http://schemas.microsoft.com/office/drawing/2014/main" id="{8D7D400A-4BD1-42FF-93D2-44E745D44D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523" y="3552440"/>
            <a:ext cx="2375740" cy="2990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ennis Racket, Tennis, Tennis Ball, Ball, Racket, Game">
            <a:extLst>
              <a:ext uri="{FF2B5EF4-FFF2-40B4-BE49-F238E27FC236}">
                <a16:creationId xmlns:a16="http://schemas.microsoft.com/office/drawing/2014/main" id="{7834E5BF-0A4D-4F10-8640-E507893685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20043">
            <a:off x="9390794" y="4906757"/>
            <a:ext cx="2260988" cy="11304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ennis Court, Tennis, Net, Court, Sport, Field, Grass">
            <a:extLst>
              <a:ext uri="{FF2B5EF4-FFF2-40B4-BE49-F238E27FC236}">
                <a16:creationId xmlns:a16="http://schemas.microsoft.com/office/drawing/2014/main" id="{1745996B-5462-42D0-BD1B-BD346177D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925" y="677217"/>
            <a:ext cx="3424713" cy="34247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ennis, Ball, Yellow, Sport, Game, Competition, Play">
            <a:extLst>
              <a:ext uri="{FF2B5EF4-FFF2-40B4-BE49-F238E27FC236}">
                <a16:creationId xmlns:a16="http://schemas.microsoft.com/office/drawing/2014/main" id="{9A032A0D-879C-4374-8193-1C627D8565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5776" y="360089"/>
            <a:ext cx="628972" cy="6342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EDF59EC-A8B3-4372-8F61-F2E08AA05363}"/>
              </a:ext>
            </a:extLst>
          </p:cNvPr>
          <p:cNvSpPr txBox="1"/>
          <p:nvPr/>
        </p:nvSpPr>
        <p:spPr>
          <a:xfrm>
            <a:off x="320953" y="1655079"/>
            <a:ext cx="5041332" cy="4478149"/>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sz="2000" b="1" dirty="0">
                <a:effectLst/>
                <a:latin typeface="Comic Sans MS" panose="030F0702030302020204" pitchFamily="66" charset="0"/>
              </a:rPr>
              <a:t>Serena Williams</a:t>
            </a:r>
            <a:r>
              <a:rPr lang="en-GB" sz="2000" dirty="0">
                <a:effectLst/>
                <a:latin typeface="Comic Sans MS" panose="030F0702030302020204" pitchFamily="66" charset="0"/>
              </a:rPr>
              <a:t> is a highly successful American tennis player.</a:t>
            </a:r>
          </a:p>
          <a:p>
            <a:pPr marL="285750" indent="-285750">
              <a:spcAft>
                <a:spcPts val="600"/>
              </a:spcAft>
              <a:buFont typeface="Arial" panose="020B0604020202020204" pitchFamily="34" charset="0"/>
              <a:buChar char="•"/>
            </a:pPr>
            <a:r>
              <a:rPr lang="en-GB" sz="2000" dirty="0">
                <a:latin typeface="Comic Sans MS" panose="030F0702030302020204" pitchFamily="66" charset="0"/>
              </a:rPr>
              <a:t>She is known for her sheer power and athletic ability.</a:t>
            </a:r>
            <a:endParaRPr lang="en-GB" sz="2000" dirty="0">
              <a:effectLst/>
              <a:latin typeface="Comic Sans MS" panose="030F0702030302020204" pitchFamily="66" charset="0"/>
            </a:endParaRPr>
          </a:p>
          <a:p>
            <a:pPr marL="285750" indent="-285750">
              <a:spcAft>
                <a:spcPts val="600"/>
              </a:spcAft>
              <a:buFont typeface="Arial" panose="020B0604020202020204" pitchFamily="34" charset="0"/>
              <a:buChar char="•"/>
            </a:pPr>
            <a:r>
              <a:rPr lang="en-GB" sz="2000" dirty="0">
                <a:latin typeface="Comic Sans MS" panose="030F0702030302020204" pitchFamily="66" charset="0"/>
              </a:rPr>
              <a:t>She has been the women’s world number 1 eight times.</a:t>
            </a:r>
          </a:p>
          <a:p>
            <a:pPr marL="285750" indent="-285750">
              <a:spcAft>
                <a:spcPts val="600"/>
              </a:spcAft>
              <a:buFont typeface="Arial" panose="020B0604020202020204" pitchFamily="34" charset="0"/>
              <a:buChar char="•"/>
            </a:pPr>
            <a:r>
              <a:rPr lang="en-GB" sz="2000" dirty="0">
                <a:latin typeface="Comic Sans MS" panose="030F0702030302020204" pitchFamily="66" charset="0"/>
              </a:rPr>
              <a:t>Williams holds the most major titles in singles, doubles, and mixed doubles combined amongst active players, male or female.</a:t>
            </a:r>
          </a:p>
          <a:p>
            <a:pPr marL="285750" indent="-285750">
              <a:spcAft>
                <a:spcPts val="600"/>
              </a:spcAft>
              <a:buFont typeface="Arial" panose="020B0604020202020204" pitchFamily="34" charset="0"/>
              <a:buChar char="•"/>
            </a:pPr>
            <a:r>
              <a:rPr lang="en-GB" sz="2000" dirty="0">
                <a:effectLst/>
                <a:latin typeface="Comic Sans MS" panose="030F0702030302020204" pitchFamily="66" charset="0"/>
              </a:rPr>
              <a:t>She has won 23 </a:t>
            </a:r>
            <a:r>
              <a:rPr lang="en-GB" sz="2000" dirty="0">
                <a:latin typeface="Comic Sans MS" panose="030F0702030302020204" pitchFamily="66" charset="0"/>
              </a:rPr>
              <a:t>G</a:t>
            </a:r>
            <a:r>
              <a:rPr lang="en-GB" sz="2000" dirty="0">
                <a:effectLst/>
                <a:latin typeface="Comic Sans MS" panose="030F0702030302020204" pitchFamily="66" charset="0"/>
              </a:rPr>
              <a:t>rand </a:t>
            </a:r>
            <a:r>
              <a:rPr lang="en-GB" sz="2000" dirty="0">
                <a:latin typeface="Comic Sans MS" panose="030F0702030302020204" pitchFamily="66" charset="0"/>
              </a:rPr>
              <a:t>S</a:t>
            </a:r>
            <a:r>
              <a:rPr lang="en-GB" sz="2000" dirty="0">
                <a:effectLst/>
                <a:latin typeface="Comic Sans MS" panose="030F0702030302020204" pitchFamily="66" charset="0"/>
              </a:rPr>
              <a:t>lam titles</a:t>
            </a:r>
            <a:r>
              <a:rPr lang="en-GB" sz="2000" dirty="0">
                <a:latin typeface="Comic Sans MS" panose="030F0702030302020204" pitchFamily="66" charset="0"/>
              </a:rPr>
              <a:t>.</a:t>
            </a:r>
            <a:endParaRPr lang="en-GB" sz="2000" dirty="0">
              <a:effectLst/>
              <a:latin typeface="Comic Sans MS" panose="030F0702030302020204" pitchFamily="66" charset="0"/>
            </a:endParaRPr>
          </a:p>
          <a:p>
            <a:pPr marL="285750" indent="-285750">
              <a:spcAft>
                <a:spcPts val="600"/>
              </a:spcAft>
              <a:buFont typeface="Arial" panose="020B0604020202020204" pitchFamily="34" charset="0"/>
              <a:buChar char="•"/>
            </a:pPr>
            <a:r>
              <a:rPr lang="en-GB" sz="2000" dirty="0">
                <a:latin typeface="Comic Sans MS" panose="030F0702030302020204" pitchFamily="66" charset="0"/>
              </a:rPr>
              <a:t>She was the highest paid female athlete in 2016 and 2017.</a:t>
            </a:r>
            <a:endParaRPr lang="en-GB" sz="2000" dirty="0">
              <a:effectLst/>
              <a:latin typeface="Comic Sans MS" panose="030F0702030302020204" pitchFamily="66" charset="0"/>
            </a:endParaRPr>
          </a:p>
        </p:txBody>
      </p:sp>
      <p:pic>
        <p:nvPicPr>
          <p:cNvPr id="19" name="Picture 2" descr="Tennis, Ball, Yellow, Sport, Game, Competition, Play">
            <a:extLst>
              <a:ext uri="{FF2B5EF4-FFF2-40B4-BE49-F238E27FC236}">
                <a16:creationId xmlns:a16="http://schemas.microsoft.com/office/drawing/2014/main" id="{F7F1FC26-24D1-4E89-B561-3DC84C32F2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2978" y="395612"/>
            <a:ext cx="628972" cy="63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ock Clipart Transparent - Rock Clipart Transparent PNG - 960x673 - Free  Download on NicePNG">
            <a:extLst>
              <a:ext uri="{FF2B5EF4-FFF2-40B4-BE49-F238E27FC236}">
                <a16:creationId xmlns:a16="http://schemas.microsoft.com/office/drawing/2014/main" id="{9447DC7F-1F05-4364-8EB7-12183C7EF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40" y="4952398"/>
            <a:ext cx="2331343" cy="1745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ce Darling">
            <a:extLst>
              <a:ext uri="{FF2B5EF4-FFF2-40B4-BE49-F238E27FC236}">
                <a16:creationId xmlns:a16="http://schemas.microsoft.com/office/drawing/2014/main" id="{F8CB8AA8-04AD-4B29-98B8-D0B5098DB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966" y="4064399"/>
            <a:ext cx="16764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ick Questions">
            <a:extLst>
              <a:ext uri="{FF2B5EF4-FFF2-40B4-BE49-F238E27FC236}">
                <a16:creationId xmlns:a16="http://schemas.microsoft.com/office/drawing/2014/main" id="{50B47EB6-A010-4D56-9892-3E6D15B66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548" y="4154887"/>
            <a:ext cx="1800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D57935-A634-47DE-8CA2-CDBEC83E0591}"/>
              </a:ext>
            </a:extLst>
          </p:cNvPr>
          <p:cNvSpPr/>
          <p:nvPr/>
        </p:nvSpPr>
        <p:spPr>
          <a:xfrm>
            <a:off x="307101" y="428178"/>
            <a:ext cx="4886336" cy="6001643"/>
          </a:xfrm>
          <a:prstGeom prst="rect">
            <a:avLst/>
          </a:prstGeom>
        </p:spPr>
        <p:txBody>
          <a:bodyPr wrap="square">
            <a:spAutoFit/>
          </a:bodyPr>
          <a:lstStyle/>
          <a:p>
            <a:pPr algn="ctr"/>
            <a:r>
              <a:rPr lang="en-GB" sz="2400" b="1" dirty="0">
                <a:solidFill>
                  <a:srgbClr val="7030A0"/>
                </a:solidFill>
                <a:latin typeface="ReithSans"/>
              </a:rPr>
              <a:t>Grace Darling 1815 – 1842</a:t>
            </a:r>
          </a:p>
          <a:p>
            <a:r>
              <a:rPr lang="en-GB" dirty="0">
                <a:solidFill>
                  <a:srgbClr val="333333"/>
                </a:solidFill>
                <a:latin typeface="ReithSans"/>
              </a:rPr>
              <a:t>Grace Darling is remembered for the rescue she undertook with her father in the </a:t>
            </a:r>
            <a:r>
              <a:rPr lang="en-GB" dirty="0" err="1">
                <a:solidFill>
                  <a:srgbClr val="333333"/>
                </a:solidFill>
                <a:latin typeface="ReithSans"/>
              </a:rPr>
              <a:t>Farne</a:t>
            </a:r>
            <a:r>
              <a:rPr lang="en-GB" dirty="0">
                <a:solidFill>
                  <a:srgbClr val="333333"/>
                </a:solidFill>
                <a:latin typeface="ReithSans"/>
              </a:rPr>
              <a:t> Islands in 1838.</a:t>
            </a:r>
          </a:p>
          <a:p>
            <a:r>
              <a:rPr lang="en-GB" dirty="0">
                <a:solidFill>
                  <a:srgbClr val="333333"/>
                </a:solidFill>
                <a:latin typeface="ReithSans"/>
              </a:rPr>
              <a:t>The SS Forfarshire had broken up on rocks within sight of the lighthouse at Longstone, which was home to Grace and her parents.</a:t>
            </a:r>
          </a:p>
          <a:p>
            <a:r>
              <a:rPr lang="en-GB" dirty="0">
                <a:solidFill>
                  <a:srgbClr val="333333"/>
                </a:solidFill>
                <a:latin typeface="ReithSans"/>
              </a:rPr>
              <a:t>Grace was determined to undertake a rescue immediately but was persuaded by her father to wait until morning and better light.</a:t>
            </a:r>
          </a:p>
          <a:p>
            <a:r>
              <a:rPr lang="en-GB" dirty="0">
                <a:solidFill>
                  <a:srgbClr val="333333"/>
                </a:solidFill>
                <a:latin typeface="ReithSans"/>
              </a:rPr>
              <a:t>Grace and her father then set out through the stormy sea and collected some of the survivors.</a:t>
            </a:r>
          </a:p>
          <a:p>
            <a:r>
              <a:rPr lang="en-GB" dirty="0">
                <a:solidFill>
                  <a:srgbClr val="333333"/>
                </a:solidFill>
                <a:latin typeface="ReithSans"/>
              </a:rPr>
              <a:t>They rowed back to Longstone Lighthouse where Grace and her mother looked after the survivors while her father returned to the shipwreck to collect the last of the survivors.</a:t>
            </a:r>
          </a:p>
          <a:p>
            <a:r>
              <a:rPr lang="en-GB" dirty="0">
                <a:solidFill>
                  <a:srgbClr val="333333"/>
                </a:solidFill>
                <a:latin typeface="ReithSans"/>
              </a:rPr>
              <a:t>Grace soon found herself celebrated in print... even Queen Victoria wrote to her with a reward.</a:t>
            </a:r>
          </a:p>
          <a:p>
            <a:r>
              <a:rPr lang="en-GB" dirty="0">
                <a:solidFill>
                  <a:srgbClr val="333333"/>
                </a:solidFill>
                <a:latin typeface="ReithSans"/>
              </a:rPr>
              <a:t>Today Grace's memorial can be found in the churchyard at </a:t>
            </a:r>
            <a:r>
              <a:rPr lang="en-GB" dirty="0" err="1">
                <a:solidFill>
                  <a:srgbClr val="333333"/>
                </a:solidFill>
                <a:latin typeface="ReithSans"/>
              </a:rPr>
              <a:t>Bamburgh</a:t>
            </a:r>
            <a:r>
              <a:rPr lang="en-GB" dirty="0">
                <a:solidFill>
                  <a:srgbClr val="333333"/>
                </a:solidFill>
                <a:latin typeface="ReithSans"/>
              </a:rPr>
              <a:t>, where there is also a museum about her.</a:t>
            </a:r>
            <a:endParaRPr lang="en-GB" b="0" i="0" dirty="0">
              <a:solidFill>
                <a:srgbClr val="333333"/>
              </a:solidFill>
              <a:effectLst/>
              <a:latin typeface="ReithSans"/>
            </a:endParaRPr>
          </a:p>
        </p:txBody>
      </p:sp>
      <p:pic>
        <p:nvPicPr>
          <p:cNvPr id="4" name="Picture 14" descr="The story of Grace Darling">
            <a:hlinkClick r:id="rId5"/>
            <a:extLst>
              <a:ext uri="{FF2B5EF4-FFF2-40B4-BE49-F238E27FC236}">
                <a16:creationId xmlns:a16="http://schemas.microsoft.com/office/drawing/2014/main" id="{CD5947F1-8B4D-41B5-AC0E-93D0E59171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634" y="1634155"/>
            <a:ext cx="4886336" cy="27512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E6BB6541-366D-40F4-9E79-1073D38E05A1}"/>
              </a:ext>
            </a:extLst>
          </p:cNvPr>
          <p:cNvSpPr>
            <a:spLocks noGrp="1"/>
          </p:cNvSpPr>
          <p:nvPr>
            <p:ph type="title"/>
          </p:nvPr>
        </p:nvSpPr>
        <p:spPr>
          <a:xfrm>
            <a:off x="5722480" y="651509"/>
            <a:ext cx="5423465" cy="822158"/>
          </a:xfrm>
        </p:spPr>
        <p:txBody>
          <a:bodyPr>
            <a:noAutofit/>
          </a:bodyPr>
          <a:lstStyle/>
          <a:p>
            <a:pPr algn="ctr"/>
            <a:r>
              <a:rPr lang="en-GB" sz="5400" u="sng" dirty="0">
                <a:solidFill>
                  <a:srgbClr val="7030A0"/>
                </a:solidFill>
                <a:latin typeface="Comic Sans MS" panose="030F0702030302020204" pitchFamily="66" charset="0"/>
              </a:rPr>
              <a:t>Who was she?</a:t>
            </a:r>
          </a:p>
        </p:txBody>
      </p:sp>
      <p:sp>
        <p:nvSpPr>
          <p:cNvPr id="6" name="TextBox 5">
            <a:extLst>
              <a:ext uri="{FF2B5EF4-FFF2-40B4-BE49-F238E27FC236}">
                <a16:creationId xmlns:a16="http://schemas.microsoft.com/office/drawing/2014/main" id="{42456E14-3461-48E1-9388-4478481DCDF2}"/>
              </a:ext>
            </a:extLst>
          </p:cNvPr>
          <p:cNvSpPr txBox="1"/>
          <p:nvPr/>
        </p:nvSpPr>
        <p:spPr>
          <a:xfrm>
            <a:off x="6096000" y="4457776"/>
            <a:ext cx="4886336" cy="369332"/>
          </a:xfrm>
          <a:prstGeom prst="rect">
            <a:avLst/>
          </a:prstGeom>
          <a:noFill/>
        </p:spPr>
        <p:txBody>
          <a:bodyPr wrap="square" rtlCol="0">
            <a:spAutoFit/>
          </a:bodyPr>
          <a:lstStyle/>
          <a:p>
            <a:pPr algn="ctr"/>
            <a:r>
              <a:rPr lang="en-GB" dirty="0"/>
              <a:t>Click on the image to watch the short film</a:t>
            </a:r>
          </a:p>
        </p:txBody>
      </p:sp>
    </p:spTree>
    <p:extLst>
      <p:ext uri="{BB962C8B-B14F-4D97-AF65-F5344CB8AC3E}">
        <p14:creationId xmlns:p14="http://schemas.microsoft.com/office/powerpoint/2010/main" val="212952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169" y="161654"/>
            <a:ext cx="11970829" cy="822158"/>
          </a:xfrm>
        </p:spPr>
        <p:txBody>
          <a:bodyPr>
            <a:noAutofit/>
          </a:bodyPr>
          <a:lstStyle/>
          <a:p>
            <a:pPr algn="ctr"/>
            <a:r>
              <a:rPr lang="en-GB" sz="4800" u="sng" dirty="0">
                <a:solidFill>
                  <a:srgbClr val="7030A0"/>
                </a:solidFill>
                <a:latin typeface="Comic Sans MS" panose="030F0702030302020204" pitchFamily="66" charset="0"/>
              </a:rPr>
              <a:t>Women’s History in the 22</a:t>
            </a:r>
            <a:r>
              <a:rPr lang="en-GB" sz="4800" u="sng" baseline="30000" dirty="0">
                <a:solidFill>
                  <a:srgbClr val="7030A0"/>
                </a:solidFill>
                <a:latin typeface="Comic Sans MS" panose="030F0702030302020204" pitchFamily="66" charset="0"/>
              </a:rPr>
              <a:t>nd</a:t>
            </a:r>
            <a:r>
              <a:rPr lang="en-GB" sz="4800" u="sng" dirty="0">
                <a:solidFill>
                  <a:srgbClr val="7030A0"/>
                </a:solidFill>
                <a:latin typeface="Comic Sans MS" panose="030F0702030302020204" pitchFamily="66" charset="0"/>
              </a:rPr>
              <a:t> Century</a:t>
            </a:r>
          </a:p>
        </p:txBody>
      </p:sp>
      <p:sp>
        <p:nvSpPr>
          <p:cNvPr id="4" name="TextBox 3"/>
          <p:cNvSpPr txBox="1"/>
          <p:nvPr/>
        </p:nvSpPr>
        <p:spPr>
          <a:xfrm>
            <a:off x="343029" y="1039414"/>
            <a:ext cx="11505941" cy="2985433"/>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sz="2800" dirty="0">
                <a:latin typeface="Comic Sans MS" panose="030F0702030302020204" pitchFamily="66" charset="0"/>
              </a:rPr>
              <a:t>Women still hold fewer than a third of top jobs in the UK.</a:t>
            </a:r>
          </a:p>
          <a:p>
            <a:pPr marL="285750" indent="-285750">
              <a:spcAft>
                <a:spcPts val="600"/>
              </a:spcAft>
              <a:buFont typeface="Arial" panose="020B0604020202020204" pitchFamily="34" charset="0"/>
              <a:buChar char="•"/>
            </a:pPr>
            <a:r>
              <a:rPr lang="en-GB" sz="2800" dirty="0">
                <a:latin typeface="Comic Sans MS" panose="030F0702030302020204" pitchFamily="66" charset="0"/>
              </a:rPr>
              <a:t>Men outnumber women four to one in parliament.</a:t>
            </a:r>
          </a:p>
          <a:p>
            <a:pPr marL="285750" indent="-285750">
              <a:spcAft>
                <a:spcPts val="600"/>
              </a:spcAft>
              <a:buFont typeface="Arial" panose="020B0604020202020204" pitchFamily="34" charset="0"/>
              <a:buChar char="•"/>
            </a:pPr>
            <a:r>
              <a:rPr lang="en-GB" sz="2800" dirty="0">
                <a:latin typeface="Comic Sans MS" panose="030F0702030302020204" pitchFamily="66" charset="0"/>
              </a:rPr>
              <a:t>There has still not been a female president in the USA.</a:t>
            </a:r>
          </a:p>
          <a:p>
            <a:pPr marL="285750" indent="-285750">
              <a:spcAft>
                <a:spcPts val="600"/>
              </a:spcAft>
              <a:buFont typeface="Arial" panose="020B0604020202020204" pitchFamily="34" charset="0"/>
              <a:buChar char="•"/>
            </a:pPr>
            <a:r>
              <a:rPr lang="en-GB" sz="2800" dirty="0">
                <a:latin typeface="Comic Sans MS" panose="030F0702030302020204" pitchFamily="66" charset="0"/>
              </a:rPr>
              <a:t>In some parts of the world, girls do not have the right to an education up to the age of 16.</a:t>
            </a:r>
          </a:p>
          <a:p>
            <a:pPr algn="ctr">
              <a:spcAft>
                <a:spcPts val="600"/>
              </a:spcAft>
            </a:pPr>
            <a:r>
              <a:rPr lang="en-GB" sz="2800" b="1" dirty="0">
                <a:latin typeface="Comic Sans MS" panose="030F0702030302020204" pitchFamily="66" charset="0"/>
              </a:rPr>
              <a:t>The list of inequalities goes on and on…</a:t>
            </a:r>
            <a:endParaRPr lang="en-GB" sz="2400" b="1" dirty="0"/>
          </a:p>
        </p:txBody>
      </p:sp>
      <p:sp>
        <p:nvSpPr>
          <p:cNvPr id="5" name="TextBox 4"/>
          <p:cNvSpPr txBox="1"/>
          <p:nvPr/>
        </p:nvSpPr>
        <p:spPr>
          <a:xfrm>
            <a:off x="1258504" y="4464629"/>
            <a:ext cx="9834201" cy="1323439"/>
          </a:xfrm>
          <a:prstGeom prst="rect">
            <a:avLst/>
          </a:prstGeom>
          <a:noFill/>
        </p:spPr>
        <p:txBody>
          <a:bodyPr wrap="square" rtlCol="0">
            <a:spAutoFit/>
          </a:bodyPr>
          <a:lstStyle/>
          <a:p>
            <a:r>
              <a:rPr lang="en-GB" sz="8000" b="1" dirty="0">
                <a:latin typeface="Comic Sans MS" panose="030F0702030302020204" pitchFamily="66" charset="0"/>
              </a:rPr>
              <a:t>What can YOU do?</a:t>
            </a:r>
          </a:p>
        </p:txBody>
      </p:sp>
      <p:sp>
        <p:nvSpPr>
          <p:cNvPr id="21" name="Rectangle 20">
            <a:extLst>
              <a:ext uri="{FF2B5EF4-FFF2-40B4-BE49-F238E27FC236}">
                <a16:creationId xmlns:a16="http://schemas.microsoft.com/office/drawing/2014/main" id="{4BDDA21A-7FBC-4EAC-A8BF-5ACD693BCFA1}"/>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B5C93B9-C0C6-46F8-9825-153EA5E12880}"/>
              </a:ext>
            </a:extLst>
          </p:cNvPr>
          <p:cNvSpPr/>
          <p:nvPr/>
        </p:nvSpPr>
        <p:spPr>
          <a:xfrm>
            <a:off x="1007363" y="6227850"/>
            <a:ext cx="11717297" cy="369332"/>
          </a:xfrm>
          <a:prstGeom prst="rect">
            <a:avLst/>
          </a:prstGeom>
        </p:spPr>
        <p:txBody>
          <a:bodyPr wrap="square">
            <a:spAutoFit/>
          </a:bodyPr>
          <a:lstStyle/>
          <a:p>
            <a:r>
              <a:rPr lang="en-GB" b="1" dirty="0">
                <a:latin typeface="Comic Sans MS" panose="030F0702030302020204" pitchFamily="66" charset="0"/>
              </a:rPr>
              <a:t>Find more resources at </a:t>
            </a:r>
            <a:r>
              <a:rPr lang="en-GB" b="1" dirty="0">
                <a:latin typeface="Comic Sans MS" panose="030F0702030302020204" pitchFamily="66" charset="0"/>
                <a:hlinkClick r:id="rId2"/>
              </a:rPr>
              <a:t>https://www.tes.com/teaching-resources/shop/blossomingminds</a:t>
            </a:r>
            <a:r>
              <a:rPr lang="en-GB" b="1" dirty="0">
                <a:latin typeface="Comic Sans MS" panose="030F0702030302020204" pitchFamily="66" charset="0"/>
              </a:rPr>
              <a:t> </a:t>
            </a:r>
          </a:p>
        </p:txBody>
      </p:sp>
    </p:spTree>
    <p:extLst>
      <p:ext uri="{BB962C8B-B14F-4D97-AF65-F5344CB8AC3E}">
        <p14:creationId xmlns:p14="http://schemas.microsoft.com/office/powerpoint/2010/main" val="28155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1148B2-E212-4228-89DC-38520074723B}"/>
              </a:ext>
            </a:extLst>
          </p:cNvPr>
          <p:cNvPicPr>
            <a:picLocks noChangeAspect="1"/>
          </p:cNvPicPr>
          <p:nvPr/>
        </p:nvPicPr>
        <p:blipFill rotWithShape="1">
          <a:blip r:embed="rId2"/>
          <a:srcRect t="1631"/>
          <a:stretch/>
        </p:blipFill>
        <p:spPr>
          <a:xfrm>
            <a:off x="0" y="0"/>
            <a:ext cx="9144000" cy="6858000"/>
          </a:xfrm>
          <a:prstGeom prst="rect">
            <a:avLst/>
          </a:prstGeom>
        </p:spPr>
      </p:pic>
      <p:sp>
        <p:nvSpPr>
          <p:cNvPr id="7" name="TextBox 6">
            <a:extLst>
              <a:ext uri="{FF2B5EF4-FFF2-40B4-BE49-F238E27FC236}">
                <a16:creationId xmlns:a16="http://schemas.microsoft.com/office/drawing/2014/main" id="{75EC24D2-5F35-47CA-B77E-E02CE893F419}"/>
              </a:ext>
            </a:extLst>
          </p:cNvPr>
          <p:cNvSpPr txBox="1"/>
          <p:nvPr/>
        </p:nvSpPr>
        <p:spPr>
          <a:xfrm>
            <a:off x="9144000" y="0"/>
            <a:ext cx="3048000" cy="6878806"/>
          </a:xfrm>
          <a:prstGeom prst="rect">
            <a:avLst/>
          </a:prstGeom>
          <a:solidFill>
            <a:schemeClr val="accent4">
              <a:lumMod val="40000"/>
              <a:lumOff val="60000"/>
            </a:schemeClr>
          </a:solidFill>
        </p:spPr>
        <p:txBody>
          <a:bodyPr wrap="square" rtlCol="0">
            <a:spAutoFit/>
          </a:bodyPr>
          <a:lstStyle/>
          <a:p>
            <a:endParaRPr lang="en-US" sz="100" dirty="0">
              <a:latin typeface="Aharoni" panose="02010803020104030203" pitchFamily="2" charset="-79"/>
              <a:cs typeface="Aharoni" panose="02010803020104030203" pitchFamily="2" charset="-79"/>
            </a:endParaRPr>
          </a:p>
          <a:p>
            <a:endParaRPr lang="en-US" sz="4000" dirty="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To a woman who is strong, clever, compassionate beautiful and unique.  </a:t>
            </a:r>
          </a:p>
          <a:p>
            <a:endParaRPr lang="en-US" sz="3600" dirty="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May you continue to inspire those around you.</a:t>
            </a:r>
          </a:p>
          <a:p>
            <a:endParaRPr lang="en-US" sz="2800" dirty="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p:txBody>
      </p:sp>
      <p:sp>
        <p:nvSpPr>
          <p:cNvPr id="8" name="Subtitle 2">
            <a:extLst>
              <a:ext uri="{FF2B5EF4-FFF2-40B4-BE49-F238E27FC236}">
                <a16:creationId xmlns:a16="http://schemas.microsoft.com/office/drawing/2014/main" id="{CCA0A196-4B5B-4F7F-8719-28862E71A6FB}"/>
              </a:ext>
            </a:extLst>
          </p:cNvPr>
          <p:cNvSpPr txBox="1">
            <a:spLocks/>
          </p:cNvSpPr>
          <p:nvPr/>
        </p:nvSpPr>
        <p:spPr>
          <a:xfrm>
            <a:off x="5523781" y="4972412"/>
            <a:ext cx="2334883" cy="486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2">
                    <a:lumMod val="60000"/>
                    <a:lumOff val="40000"/>
                  </a:schemeClr>
                </a:solidFill>
              </a:rPr>
              <a:t>8</a:t>
            </a:r>
            <a:r>
              <a:rPr lang="en-US" b="1" baseline="30000" dirty="0">
                <a:solidFill>
                  <a:schemeClr val="accent2">
                    <a:lumMod val="60000"/>
                    <a:lumOff val="40000"/>
                  </a:schemeClr>
                </a:solidFill>
              </a:rPr>
              <a:t>th</a:t>
            </a:r>
            <a:r>
              <a:rPr lang="en-US" b="1" dirty="0">
                <a:solidFill>
                  <a:schemeClr val="accent2">
                    <a:lumMod val="60000"/>
                    <a:lumOff val="40000"/>
                  </a:schemeClr>
                </a:solidFill>
              </a:rPr>
              <a:t> March</a:t>
            </a:r>
          </a:p>
        </p:txBody>
      </p:sp>
    </p:spTree>
    <p:extLst>
      <p:ext uri="{BB962C8B-B14F-4D97-AF65-F5344CB8AC3E}">
        <p14:creationId xmlns:p14="http://schemas.microsoft.com/office/powerpoint/2010/main" val="394276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7A83E6-DC8B-4E71-8A57-B67CC6E743BD}"/>
              </a:ext>
            </a:extLst>
          </p:cNvPr>
          <p:cNvSpPr txBox="1"/>
          <p:nvPr/>
        </p:nvSpPr>
        <p:spPr>
          <a:xfrm>
            <a:off x="1573161" y="2207847"/>
            <a:ext cx="9264304" cy="3046988"/>
          </a:xfrm>
          <a:prstGeom prst="rect">
            <a:avLst/>
          </a:prstGeom>
          <a:noFill/>
        </p:spPr>
        <p:txBody>
          <a:bodyPr wrap="square">
            <a:spAutoFit/>
          </a:bodyPr>
          <a:lstStyle/>
          <a:p>
            <a:pPr algn="just"/>
            <a:r>
              <a:rPr lang="en-US" sz="3200" b="1" dirty="0">
                <a:latin typeface="Gill Sans MT" panose="020B0502020104020203" pitchFamily="34" charset="0"/>
              </a:rPr>
              <a:t>International Women’s Day is held annually on                  </a:t>
            </a:r>
            <a:r>
              <a:rPr lang="en-US" sz="3200" b="1" dirty="0">
                <a:solidFill>
                  <a:srgbClr val="FF0000"/>
                </a:solidFill>
                <a:latin typeface="Gill Sans MT" panose="020B0502020104020203" pitchFamily="34" charset="0"/>
              </a:rPr>
              <a:t>8</a:t>
            </a:r>
            <a:r>
              <a:rPr lang="en-US" sz="3200" b="1" baseline="30000" dirty="0">
                <a:solidFill>
                  <a:srgbClr val="FF0000"/>
                </a:solidFill>
                <a:latin typeface="Gill Sans MT" panose="020B0502020104020203" pitchFamily="34" charset="0"/>
              </a:rPr>
              <a:t>th</a:t>
            </a:r>
            <a:r>
              <a:rPr lang="en-US" sz="3200" b="1" dirty="0">
                <a:solidFill>
                  <a:srgbClr val="FF0000"/>
                </a:solidFill>
                <a:latin typeface="Gill Sans MT" panose="020B0502020104020203" pitchFamily="34" charset="0"/>
              </a:rPr>
              <a:t> March </a:t>
            </a:r>
            <a:r>
              <a:rPr lang="en-US" sz="3200" b="1" dirty="0">
                <a:latin typeface="Gill Sans MT" panose="020B0502020104020203" pitchFamily="34" charset="0"/>
              </a:rPr>
              <a:t>to celebrate women’s achievements throughout history and across nations. </a:t>
            </a:r>
          </a:p>
          <a:p>
            <a:pPr algn="just"/>
            <a:endParaRPr lang="en-US" sz="3200" b="1" dirty="0">
              <a:latin typeface="Gill Sans MT" panose="020B0502020104020203" pitchFamily="34" charset="0"/>
            </a:endParaRPr>
          </a:p>
          <a:p>
            <a:pPr algn="just"/>
            <a:r>
              <a:rPr lang="en-US" sz="3200" b="1" dirty="0">
                <a:latin typeface="Gill Sans MT" panose="020B0502020104020203" pitchFamily="34" charset="0"/>
              </a:rPr>
              <a:t>It is also known as the </a:t>
            </a:r>
            <a:r>
              <a:rPr lang="en-US" sz="3200" b="1" dirty="0">
                <a:solidFill>
                  <a:srgbClr val="FF0000"/>
                </a:solidFill>
                <a:latin typeface="Gill Sans MT" panose="020B0502020104020203" pitchFamily="34" charset="0"/>
              </a:rPr>
              <a:t>United Nations Day </a:t>
            </a:r>
            <a:r>
              <a:rPr lang="en-US" sz="3200" b="1" dirty="0">
                <a:latin typeface="Gill Sans MT" panose="020B0502020104020203" pitchFamily="34" charset="0"/>
              </a:rPr>
              <a:t>for Women’s Rights and International Peace.</a:t>
            </a:r>
          </a:p>
        </p:txBody>
      </p:sp>
      <p:sp>
        <p:nvSpPr>
          <p:cNvPr id="6" name="Rectangle 5">
            <a:extLst>
              <a:ext uri="{FF2B5EF4-FFF2-40B4-BE49-F238E27FC236}">
                <a16:creationId xmlns:a16="http://schemas.microsoft.com/office/drawing/2014/main" id="{6CD841C5-6BE4-4940-8F74-F8476B13D8FC}"/>
              </a:ext>
            </a:extLst>
          </p:cNvPr>
          <p:cNvSpPr/>
          <p:nvPr/>
        </p:nvSpPr>
        <p:spPr>
          <a:xfrm>
            <a:off x="327804" y="327804"/>
            <a:ext cx="11516264" cy="622827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06AC01F-F27D-4123-A707-CEDE55291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437" y="525697"/>
            <a:ext cx="4457125" cy="1484257"/>
          </a:xfrm>
          <a:prstGeom prst="rect">
            <a:avLst/>
          </a:prstGeom>
        </p:spPr>
      </p:pic>
    </p:spTree>
    <p:extLst>
      <p:ext uri="{BB962C8B-B14F-4D97-AF65-F5344CB8AC3E}">
        <p14:creationId xmlns:p14="http://schemas.microsoft.com/office/powerpoint/2010/main" val="21626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half" idx="2"/>
          </p:nvPr>
        </p:nvSpPr>
        <p:spPr>
          <a:xfrm>
            <a:off x="2080408" y="439037"/>
            <a:ext cx="7933386" cy="1135541"/>
          </a:xfrm>
          <a:ln w="57150"/>
        </p:spPr>
        <p:style>
          <a:lnRef idx="2">
            <a:schemeClr val="accent5"/>
          </a:lnRef>
          <a:fillRef idx="1">
            <a:schemeClr val="lt1"/>
          </a:fillRef>
          <a:effectRef idx="0">
            <a:schemeClr val="accent5"/>
          </a:effectRef>
          <a:fontRef idx="minor">
            <a:schemeClr val="dk1"/>
          </a:fontRef>
        </p:style>
        <p:txBody>
          <a:bodyPr>
            <a:noAutofit/>
          </a:bodyPr>
          <a:lstStyle/>
          <a:p>
            <a:pPr algn="ctr"/>
            <a:r>
              <a:rPr lang="en-GB" sz="7200" b="1" dirty="0">
                <a:latin typeface="Comic Sans MS" panose="030F0702030302020204" pitchFamily="66" charset="0"/>
              </a:rPr>
              <a:t>Women’s History</a:t>
            </a:r>
          </a:p>
        </p:txBody>
      </p:sp>
      <p:sp>
        <p:nvSpPr>
          <p:cNvPr id="23" name="TextBox 22"/>
          <p:cNvSpPr txBox="1"/>
          <p:nvPr/>
        </p:nvSpPr>
        <p:spPr>
          <a:xfrm>
            <a:off x="1042234" y="2311156"/>
            <a:ext cx="3247538" cy="3908762"/>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Wingdings" panose="05000000000000000000" pitchFamily="2" charset="2"/>
              <a:buChar char="ü"/>
            </a:pPr>
            <a:r>
              <a:rPr lang="en-GB" dirty="0">
                <a:latin typeface="Comic Sans MS" panose="030F0702030302020204" pitchFamily="66" charset="0"/>
              </a:rPr>
              <a:t>David Cameron</a:t>
            </a:r>
          </a:p>
          <a:p>
            <a:pPr marL="285750" indent="-285750">
              <a:spcAft>
                <a:spcPts val="600"/>
              </a:spcAft>
              <a:buFont typeface="Wingdings" panose="05000000000000000000" pitchFamily="2" charset="2"/>
              <a:buChar char="ü"/>
            </a:pPr>
            <a:r>
              <a:rPr lang="en-GB" dirty="0">
                <a:latin typeface="Comic Sans MS" panose="030F0702030302020204" pitchFamily="66" charset="0"/>
              </a:rPr>
              <a:t>Gordon Brown</a:t>
            </a:r>
          </a:p>
          <a:p>
            <a:pPr marL="285750" indent="-285750">
              <a:spcAft>
                <a:spcPts val="600"/>
              </a:spcAft>
              <a:buFont typeface="Wingdings" panose="05000000000000000000" pitchFamily="2" charset="2"/>
              <a:buChar char="ü"/>
            </a:pPr>
            <a:r>
              <a:rPr lang="en-GB" dirty="0">
                <a:latin typeface="Comic Sans MS" panose="030F0702030302020204" pitchFamily="66" charset="0"/>
              </a:rPr>
              <a:t>Tony Blair</a:t>
            </a:r>
          </a:p>
          <a:p>
            <a:pPr marL="285750" indent="-285750">
              <a:spcAft>
                <a:spcPts val="600"/>
              </a:spcAft>
              <a:buFont typeface="Wingdings" panose="05000000000000000000" pitchFamily="2" charset="2"/>
              <a:buChar char="ü"/>
            </a:pPr>
            <a:r>
              <a:rPr lang="en-GB" dirty="0">
                <a:latin typeface="Comic Sans MS" panose="030F0702030302020204" pitchFamily="66" charset="0"/>
              </a:rPr>
              <a:t>John Major</a:t>
            </a:r>
          </a:p>
          <a:p>
            <a:pPr marL="285750" indent="-285750">
              <a:spcAft>
                <a:spcPts val="600"/>
              </a:spcAft>
              <a:buFont typeface="Wingdings" panose="05000000000000000000" pitchFamily="2" charset="2"/>
              <a:buChar char="ü"/>
            </a:pPr>
            <a:r>
              <a:rPr lang="en-GB" dirty="0">
                <a:latin typeface="Comic Sans MS" panose="030F0702030302020204" pitchFamily="66" charset="0"/>
              </a:rPr>
              <a:t>Edward Heath</a:t>
            </a:r>
          </a:p>
          <a:p>
            <a:pPr marL="285750" indent="-285750">
              <a:spcAft>
                <a:spcPts val="600"/>
              </a:spcAft>
              <a:buFont typeface="Wingdings" panose="05000000000000000000" pitchFamily="2" charset="2"/>
              <a:buChar char="ü"/>
            </a:pPr>
            <a:r>
              <a:rPr lang="en-GB" dirty="0">
                <a:latin typeface="Comic Sans MS" panose="030F0702030302020204" pitchFamily="66" charset="0"/>
              </a:rPr>
              <a:t>Howard Wilson</a:t>
            </a:r>
          </a:p>
          <a:p>
            <a:pPr marL="285750" indent="-285750">
              <a:spcAft>
                <a:spcPts val="600"/>
              </a:spcAft>
              <a:buFont typeface="Wingdings" panose="05000000000000000000" pitchFamily="2" charset="2"/>
              <a:buChar char="ü"/>
            </a:pPr>
            <a:r>
              <a:rPr lang="en-GB" dirty="0">
                <a:latin typeface="Comic Sans MS" panose="030F0702030302020204" pitchFamily="66" charset="0"/>
              </a:rPr>
              <a:t>Winston Churchill</a:t>
            </a:r>
          </a:p>
          <a:p>
            <a:pPr marL="285750" indent="-285750">
              <a:spcAft>
                <a:spcPts val="600"/>
              </a:spcAft>
              <a:buFont typeface="Wingdings" panose="05000000000000000000" pitchFamily="2" charset="2"/>
              <a:buChar char="ü"/>
            </a:pPr>
            <a:r>
              <a:rPr lang="en-GB" dirty="0">
                <a:latin typeface="Comic Sans MS" panose="030F0702030302020204" pitchFamily="66" charset="0"/>
              </a:rPr>
              <a:t>Neville Chamberlain</a:t>
            </a:r>
          </a:p>
          <a:p>
            <a:pPr marL="285750" indent="-285750">
              <a:spcAft>
                <a:spcPts val="600"/>
              </a:spcAft>
              <a:buFont typeface="Wingdings" panose="05000000000000000000" pitchFamily="2" charset="2"/>
              <a:buChar char="ü"/>
            </a:pPr>
            <a:r>
              <a:rPr lang="en-GB" dirty="0">
                <a:latin typeface="Comic Sans MS" panose="030F0702030302020204" pitchFamily="66" charset="0"/>
              </a:rPr>
              <a:t>Stanley Baldwin</a:t>
            </a:r>
          </a:p>
          <a:p>
            <a:pPr marL="285750" indent="-285750">
              <a:spcAft>
                <a:spcPts val="600"/>
              </a:spcAft>
              <a:buFont typeface="Wingdings" panose="05000000000000000000" pitchFamily="2" charset="2"/>
              <a:buChar char="ü"/>
            </a:pPr>
            <a:r>
              <a:rPr lang="en-GB" dirty="0">
                <a:latin typeface="Comic Sans MS" panose="030F0702030302020204" pitchFamily="66" charset="0"/>
              </a:rPr>
              <a:t>David Lloyd George……  </a:t>
            </a:r>
          </a:p>
          <a:p>
            <a:pPr algn="ctr">
              <a:spcAft>
                <a:spcPts val="600"/>
              </a:spcAft>
            </a:pPr>
            <a:r>
              <a:rPr lang="en-GB" b="1" dirty="0">
                <a:latin typeface="Comic Sans MS" panose="030F0702030302020204" pitchFamily="66" charset="0"/>
              </a:rPr>
              <a:t>74 male prime ministers</a:t>
            </a:r>
          </a:p>
        </p:txBody>
      </p:sp>
      <p:sp>
        <p:nvSpPr>
          <p:cNvPr id="2" name="TextBox 1"/>
          <p:cNvSpPr txBox="1"/>
          <p:nvPr/>
        </p:nvSpPr>
        <p:spPr>
          <a:xfrm>
            <a:off x="772808" y="1745477"/>
            <a:ext cx="3786389" cy="400110"/>
          </a:xfrm>
          <a:prstGeom prst="rect">
            <a:avLst/>
          </a:prstGeom>
          <a:noFill/>
        </p:spPr>
        <p:txBody>
          <a:bodyPr wrap="square" rtlCol="0">
            <a:spAutoFit/>
          </a:bodyPr>
          <a:lstStyle/>
          <a:p>
            <a:r>
              <a:rPr lang="en-GB" sz="2000" dirty="0">
                <a:latin typeface="Comic Sans MS" panose="030F0702030302020204" pitchFamily="66" charset="0"/>
              </a:rPr>
              <a:t>British Prime Ministers - Men</a:t>
            </a:r>
          </a:p>
        </p:txBody>
      </p:sp>
      <p:sp>
        <p:nvSpPr>
          <p:cNvPr id="4" name="Rectangle 3"/>
          <p:cNvSpPr/>
          <p:nvPr/>
        </p:nvSpPr>
        <p:spPr>
          <a:xfrm>
            <a:off x="7814168" y="1860415"/>
            <a:ext cx="3708066" cy="369332"/>
          </a:xfrm>
          <a:prstGeom prst="rect">
            <a:avLst/>
          </a:prstGeom>
        </p:spPr>
        <p:txBody>
          <a:bodyPr wrap="none">
            <a:spAutoFit/>
          </a:bodyPr>
          <a:lstStyle/>
          <a:p>
            <a:r>
              <a:rPr lang="en-GB" dirty="0">
                <a:latin typeface="Comic Sans MS" panose="030F0702030302020204" pitchFamily="66" charset="0"/>
              </a:rPr>
              <a:t>British Prime Ministers - Women</a:t>
            </a:r>
          </a:p>
        </p:txBody>
      </p:sp>
      <p:sp>
        <p:nvSpPr>
          <p:cNvPr id="28" name="TextBox 27"/>
          <p:cNvSpPr txBox="1"/>
          <p:nvPr/>
        </p:nvSpPr>
        <p:spPr>
          <a:xfrm>
            <a:off x="8044432" y="2311156"/>
            <a:ext cx="3247538" cy="1077218"/>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Wingdings" panose="05000000000000000000" pitchFamily="2" charset="2"/>
              <a:buChar char="ü"/>
            </a:pPr>
            <a:r>
              <a:rPr lang="en-GB" dirty="0">
                <a:latin typeface="Comic Sans MS" panose="030F0702030302020204" pitchFamily="66" charset="0"/>
              </a:rPr>
              <a:t>Theresa May</a:t>
            </a:r>
          </a:p>
          <a:p>
            <a:pPr marL="285750" indent="-285750">
              <a:spcAft>
                <a:spcPts val="600"/>
              </a:spcAft>
              <a:buFont typeface="Wingdings" panose="05000000000000000000" pitchFamily="2" charset="2"/>
              <a:buChar char="ü"/>
            </a:pPr>
            <a:r>
              <a:rPr lang="en-GB" dirty="0">
                <a:latin typeface="Comic Sans MS" panose="030F0702030302020204" pitchFamily="66" charset="0"/>
              </a:rPr>
              <a:t>Margaret Thatcher</a:t>
            </a:r>
          </a:p>
          <a:p>
            <a:pPr algn="ctr">
              <a:spcAft>
                <a:spcPts val="600"/>
              </a:spcAft>
            </a:pPr>
            <a:r>
              <a:rPr lang="en-GB" b="1" dirty="0">
                <a:latin typeface="Comic Sans MS" panose="030F0702030302020204" pitchFamily="66" charset="0"/>
              </a:rPr>
              <a:t>2 female prime ministers</a:t>
            </a:r>
          </a:p>
        </p:txBody>
      </p:sp>
      <p:sp>
        <p:nvSpPr>
          <p:cNvPr id="47" name="TextBox 46"/>
          <p:cNvSpPr txBox="1"/>
          <p:nvPr/>
        </p:nvSpPr>
        <p:spPr>
          <a:xfrm>
            <a:off x="4630299" y="1945532"/>
            <a:ext cx="3073605" cy="1938992"/>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2400" b="1" dirty="0">
                <a:latin typeface="Comic Sans MS" panose="030F0702030302020204" pitchFamily="66" charset="0"/>
              </a:rPr>
              <a:t>In fact, only about 38% of countries in the world have EVER had a female leader.</a:t>
            </a:r>
          </a:p>
        </p:txBody>
      </p:sp>
      <p:sp>
        <p:nvSpPr>
          <p:cNvPr id="25" name="Rectangle 24">
            <a:extLst>
              <a:ext uri="{FF2B5EF4-FFF2-40B4-BE49-F238E27FC236}">
                <a16:creationId xmlns:a16="http://schemas.microsoft.com/office/drawing/2014/main" id="{7D9015AD-B3E4-44B2-B7D1-4A0CBF963AEB}"/>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Britain, British, Number, Ten, Downing, Street">
            <a:extLst>
              <a:ext uri="{FF2B5EF4-FFF2-40B4-BE49-F238E27FC236}">
                <a16:creationId xmlns:a16="http://schemas.microsoft.com/office/drawing/2014/main" id="{45657C88-4FC6-4289-A7FF-EABCEA00CC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190" y="4159262"/>
            <a:ext cx="2701693" cy="1798314"/>
          </a:xfrm>
          <a:prstGeom prst="rect">
            <a:avLst/>
          </a:prstGeom>
          <a:noFill/>
          <a:ln w="34925">
            <a:solidFill>
              <a:schemeClr val="accent5"/>
            </a:solidFill>
          </a:ln>
          <a:extLst>
            <a:ext uri="{909E8E84-426E-40DD-AFC4-6F175D3DCCD1}">
              <a14:hiddenFill xmlns:a14="http://schemas.microsoft.com/office/drawing/2010/main">
                <a:solidFill>
                  <a:srgbClr val="FFFFFF"/>
                </a:solidFill>
              </a14:hiddenFill>
            </a:ext>
          </a:extLst>
        </p:spPr>
      </p:pic>
      <p:pic>
        <p:nvPicPr>
          <p:cNvPr id="1036" name="Picture 12" descr="Houses Of Parliament, Big Ben, London, City, Themes">
            <a:extLst>
              <a:ext uri="{FF2B5EF4-FFF2-40B4-BE49-F238E27FC236}">
                <a16:creationId xmlns:a16="http://schemas.microsoft.com/office/drawing/2014/main" id="{F9C94634-2AA5-42D2-A55D-EBB42D3B6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822" y="3621888"/>
            <a:ext cx="3575513" cy="2681635"/>
          </a:xfrm>
          <a:prstGeom prst="rect">
            <a:avLst/>
          </a:prstGeom>
          <a:noFill/>
          <a:ln w="34925">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fade">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fade">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xEl>
                                              <p:pRg st="9" end="9"/>
                                            </p:txEl>
                                          </p:spTgt>
                                        </p:tgtEl>
                                        <p:attrNameLst>
                                          <p:attrName>style.visibility</p:attrName>
                                        </p:attrNameLst>
                                      </p:cBhvr>
                                      <p:to>
                                        <p:strVal val="visible"/>
                                      </p:to>
                                    </p:set>
                                    <p:animEffect transition="in" filter="fade">
                                      <p:cBhvr>
                                        <p:cTn id="52" dur="500"/>
                                        <p:tgtEl>
                                          <p:spTgt spid="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xEl>
                                              <p:pRg st="10" end="10"/>
                                            </p:txEl>
                                          </p:spTgt>
                                        </p:tgtEl>
                                        <p:attrNameLst>
                                          <p:attrName>style.visibility</p:attrName>
                                        </p:attrNameLst>
                                      </p:cBhvr>
                                      <p:to>
                                        <p:strVal val="visible"/>
                                      </p:to>
                                    </p:set>
                                    <p:animEffect transition="in" filter="fade">
                                      <p:cBhvr>
                                        <p:cTn id="57" dur="500"/>
                                        <p:tgtEl>
                                          <p:spTgt spid="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xEl>
                                              <p:pRg st="1" end="1"/>
                                            </p:txEl>
                                          </p:spTgt>
                                        </p:tgtEl>
                                        <p:attrNameLst>
                                          <p:attrName>style.visibility</p:attrName>
                                        </p:attrNameLst>
                                      </p:cBhvr>
                                      <p:to>
                                        <p:strVal val="visible"/>
                                      </p:to>
                                    </p:set>
                                    <p:animEffect transition="in" filter="fade">
                                      <p:cBhvr>
                                        <p:cTn id="67" dur="500"/>
                                        <p:tgtEl>
                                          <p:spTgt spid="2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xEl>
                                              <p:pRg st="2" end="2"/>
                                            </p:txEl>
                                          </p:spTgt>
                                        </p:tgtEl>
                                        <p:attrNameLst>
                                          <p:attrName>style.visibility</p:attrName>
                                        </p:attrNameLst>
                                      </p:cBhvr>
                                      <p:to>
                                        <p:strVal val="visible"/>
                                      </p:to>
                                    </p:set>
                                    <p:animEffect transition="in" filter="fade">
                                      <p:cBhvr>
                                        <p:cTn id="72" dur="500"/>
                                        <p:tgtEl>
                                          <p:spTgt spid="2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500" y="316382"/>
            <a:ext cx="8827195" cy="822158"/>
          </a:xfrm>
        </p:spPr>
        <p:txBody>
          <a:bodyPr>
            <a:noAutofit/>
          </a:bodyPr>
          <a:lstStyle/>
          <a:p>
            <a:pPr algn="ctr"/>
            <a:r>
              <a:rPr lang="en-GB" sz="4000" u="sng" dirty="0">
                <a:solidFill>
                  <a:srgbClr val="7030A0"/>
                </a:solidFill>
                <a:latin typeface="Comic Sans MS" panose="030F0702030302020204" pitchFamily="66" charset="0"/>
              </a:rPr>
              <a:t>Women in the Ancient World</a:t>
            </a:r>
          </a:p>
        </p:txBody>
      </p:sp>
      <p:sp>
        <p:nvSpPr>
          <p:cNvPr id="4" name="TextBox 3"/>
          <p:cNvSpPr txBox="1"/>
          <p:nvPr/>
        </p:nvSpPr>
        <p:spPr>
          <a:xfrm>
            <a:off x="383086" y="1300275"/>
            <a:ext cx="7023021" cy="4632037"/>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dirty="0">
                <a:latin typeface="Comic Sans MS" panose="030F0702030302020204" pitchFamily="66" charset="0"/>
              </a:rPr>
              <a:t>In the Ancient World women's rights varied from one civilization to another. </a:t>
            </a:r>
          </a:p>
          <a:p>
            <a:pPr marL="285750" indent="-285750">
              <a:spcAft>
                <a:spcPts val="600"/>
              </a:spcAft>
              <a:buFont typeface="Arial" panose="020B0604020202020204" pitchFamily="34" charset="0"/>
              <a:buChar char="•"/>
            </a:pPr>
            <a:r>
              <a:rPr lang="en-GB" dirty="0">
                <a:latin typeface="Comic Sans MS" panose="030F0702030302020204" pitchFamily="66" charset="0"/>
              </a:rPr>
              <a:t>In Ancient Egypt, women had lots of freedom. For example, they could own their own houses. </a:t>
            </a:r>
          </a:p>
          <a:p>
            <a:pPr marL="285750" indent="-285750">
              <a:spcAft>
                <a:spcPts val="600"/>
              </a:spcAft>
              <a:buFont typeface="Arial" panose="020B0604020202020204" pitchFamily="34" charset="0"/>
              <a:buChar char="•"/>
            </a:pPr>
            <a:r>
              <a:rPr lang="en-GB" dirty="0">
                <a:latin typeface="Comic Sans MS" panose="030F0702030302020204" pitchFamily="66" charset="0"/>
              </a:rPr>
              <a:t>However, in Greece women were kept apart from men in rich families. They were usually confined to the back of the house. Girls were forced to marry men their families arranged for them and their husbands were often much older than them!</a:t>
            </a:r>
          </a:p>
          <a:p>
            <a:pPr marL="285750" indent="-285750">
              <a:spcAft>
                <a:spcPts val="600"/>
              </a:spcAft>
              <a:buFont typeface="Arial" panose="020B0604020202020204" pitchFamily="34" charset="0"/>
              <a:buChar char="•"/>
            </a:pPr>
            <a:r>
              <a:rPr lang="en-GB" dirty="0">
                <a:latin typeface="Comic Sans MS" panose="030F0702030302020204" pitchFamily="66" charset="0"/>
              </a:rPr>
              <a:t>But there were lots of famous Greek women. Sappho was a female Greek poet. </a:t>
            </a:r>
            <a:r>
              <a:rPr lang="en-GB" dirty="0" err="1">
                <a:latin typeface="Comic Sans MS" panose="030F0702030302020204" pitchFamily="66" charset="0"/>
              </a:rPr>
              <a:t>Theano</a:t>
            </a:r>
            <a:r>
              <a:rPr lang="en-GB" dirty="0">
                <a:latin typeface="Comic Sans MS" panose="030F0702030302020204" pitchFamily="66" charset="0"/>
              </a:rPr>
              <a:t> of Crotona was a great mathematician and </a:t>
            </a:r>
            <a:r>
              <a:rPr lang="en-GB" dirty="0" err="1">
                <a:latin typeface="Comic Sans MS" panose="030F0702030302020204" pitchFamily="66" charset="0"/>
              </a:rPr>
              <a:t>Aglaonike</a:t>
            </a:r>
            <a:r>
              <a:rPr lang="en-GB" dirty="0">
                <a:latin typeface="Comic Sans MS" panose="030F0702030302020204" pitchFamily="66" charset="0"/>
              </a:rPr>
              <a:t> was a woman astronomer.</a:t>
            </a:r>
          </a:p>
          <a:p>
            <a:pPr marL="285750" indent="-285750">
              <a:spcAft>
                <a:spcPts val="600"/>
              </a:spcAft>
              <a:buFont typeface="Arial" panose="020B0604020202020204" pitchFamily="34" charset="0"/>
              <a:buChar char="•"/>
            </a:pPr>
            <a:r>
              <a:rPr lang="en-GB" dirty="0">
                <a:latin typeface="Comic Sans MS" panose="030F0702030302020204" pitchFamily="66" charset="0"/>
              </a:rPr>
              <a:t>In Rome, women could not vote or rule. </a:t>
            </a:r>
          </a:p>
          <a:p>
            <a:pPr marL="285750" indent="-285750">
              <a:spcAft>
                <a:spcPts val="600"/>
              </a:spcAft>
              <a:buFont typeface="Arial" panose="020B0604020202020204" pitchFamily="34" charset="0"/>
              <a:buChar char="•"/>
            </a:pPr>
            <a:r>
              <a:rPr lang="en-GB" dirty="0">
                <a:latin typeface="Comic Sans MS" panose="030F0702030302020204" pitchFamily="66" charset="0"/>
              </a:rPr>
              <a:t>But Celtic (British) women had many more rights. Celtic women, like Boudicca, were even allowed to rule.</a:t>
            </a:r>
          </a:p>
        </p:txBody>
      </p:sp>
      <p:cxnSp>
        <p:nvCxnSpPr>
          <p:cNvPr id="6" name="Straight Connector 5"/>
          <p:cNvCxnSpPr/>
          <p:nvPr/>
        </p:nvCxnSpPr>
        <p:spPr>
          <a:xfrm flipV="1">
            <a:off x="708583" y="6244416"/>
            <a:ext cx="10774834" cy="51516"/>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8083" y="6292445"/>
            <a:ext cx="925660" cy="369332"/>
          </a:xfrm>
          <a:prstGeom prst="rect">
            <a:avLst/>
          </a:prstGeom>
          <a:noFill/>
        </p:spPr>
        <p:txBody>
          <a:bodyPr wrap="square" rtlCol="0">
            <a:spAutoFit/>
          </a:bodyPr>
          <a:lstStyle/>
          <a:p>
            <a:r>
              <a:rPr lang="en-GB" dirty="0"/>
              <a:t>3000BC</a:t>
            </a:r>
          </a:p>
        </p:txBody>
      </p:sp>
      <p:sp>
        <p:nvSpPr>
          <p:cNvPr id="32" name="TextBox 31"/>
          <p:cNvSpPr txBox="1"/>
          <p:nvPr/>
        </p:nvSpPr>
        <p:spPr>
          <a:xfrm>
            <a:off x="3242318" y="6300181"/>
            <a:ext cx="925660" cy="369332"/>
          </a:xfrm>
          <a:prstGeom prst="rect">
            <a:avLst/>
          </a:prstGeom>
          <a:noFill/>
        </p:spPr>
        <p:txBody>
          <a:bodyPr wrap="square" rtlCol="0">
            <a:spAutoFit/>
          </a:bodyPr>
          <a:lstStyle/>
          <a:p>
            <a:r>
              <a:rPr lang="en-GB" dirty="0"/>
              <a:t>0</a:t>
            </a:r>
          </a:p>
        </p:txBody>
      </p:sp>
      <p:sp>
        <p:nvSpPr>
          <p:cNvPr id="33" name="TextBox 32"/>
          <p:cNvSpPr txBox="1"/>
          <p:nvPr/>
        </p:nvSpPr>
        <p:spPr>
          <a:xfrm>
            <a:off x="5068699" y="6257840"/>
            <a:ext cx="925660" cy="369332"/>
          </a:xfrm>
          <a:prstGeom prst="rect">
            <a:avLst/>
          </a:prstGeom>
          <a:noFill/>
        </p:spPr>
        <p:txBody>
          <a:bodyPr wrap="square" rtlCol="0">
            <a:spAutoFit/>
          </a:bodyPr>
          <a:lstStyle/>
          <a:p>
            <a:r>
              <a:rPr lang="en-GB" dirty="0"/>
              <a:t>476AD</a:t>
            </a:r>
          </a:p>
        </p:txBody>
      </p:sp>
      <p:sp>
        <p:nvSpPr>
          <p:cNvPr id="34" name="TextBox 33"/>
          <p:cNvSpPr txBox="1"/>
          <p:nvPr/>
        </p:nvSpPr>
        <p:spPr>
          <a:xfrm>
            <a:off x="3579036" y="6257840"/>
            <a:ext cx="1867118" cy="369332"/>
          </a:xfrm>
          <a:prstGeom prst="rect">
            <a:avLst/>
          </a:prstGeom>
          <a:noFill/>
        </p:spPr>
        <p:txBody>
          <a:bodyPr wrap="square" rtlCol="0">
            <a:spAutoFit/>
          </a:bodyPr>
          <a:lstStyle/>
          <a:p>
            <a:r>
              <a:rPr lang="en-GB" b="1" dirty="0"/>
              <a:t>Ancient times</a:t>
            </a:r>
          </a:p>
        </p:txBody>
      </p:sp>
      <p:cxnSp>
        <p:nvCxnSpPr>
          <p:cNvPr id="10" name="Straight Arrow Connector 9"/>
          <p:cNvCxnSpPr/>
          <p:nvPr/>
        </p:nvCxnSpPr>
        <p:spPr>
          <a:xfrm flipH="1">
            <a:off x="1333743" y="6477111"/>
            <a:ext cx="1790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885755" y="6257840"/>
            <a:ext cx="1104476" cy="369332"/>
          </a:xfrm>
          <a:prstGeom prst="rect">
            <a:avLst/>
          </a:prstGeom>
          <a:noFill/>
        </p:spPr>
        <p:txBody>
          <a:bodyPr wrap="square" rtlCol="0">
            <a:spAutoFit/>
          </a:bodyPr>
          <a:lstStyle/>
          <a:p>
            <a:r>
              <a:rPr lang="en-GB" dirty="0"/>
              <a:t>2019 AD</a:t>
            </a:r>
          </a:p>
        </p:txBody>
      </p:sp>
      <p:sp>
        <p:nvSpPr>
          <p:cNvPr id="29" name="Rectangle 28">
            <a:extLst>
              <a:ext uri="{FF2B5EF4-FFF2-40B4-BE49-F238E27FC236}">
                <a16:creationId xmlns:a16="http://schemas.microsoft.com/office/drawing/2014/main" id="{FC46D01A-A88B-46C6-863F-65A4EC45E5CC}"/>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 descr="Pyramids, Egypt, Egyptian, Ancient, Desert, Giza">
            <a:extLst>
              <a:ext uri="{FF2B5EF4-FFF2-40B4-BE49-F238E27FC236}">
                <a16:creationId xmlns:a16="http://schemas.microsoft.com/office/drawing/2014/main" id="{C7339656-A011-4AB4-890B-228428E750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8464" y="322501"/>
            <a:ext cx="2324100" cy="87153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F507191-B3F0-4CBA-B0CB-2FB41B9CCDC9}"/>
              </a:ext>
            </a:extLst>
          </p:cNvPr>
          <p:cNvSpPr txBox="1"/>
          <p:nvPr/>
        </p:nvSpPr>
        <p:spPr>
          <a:xfrm>
            <a:off x="9805216" y="1281189"/>
            <a:ext cx="1590596"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Ancient Egypt</a:t>
            </a:r>
          </a:p>
        </p:txBody>
      </p:sp>
      <p:pic>
        <p:nvPicPr>
          <p:cNvPr id="36" name="Picture 6" descr="Greece, Palace, Parthenon, Iconic, Ruins, Building">
            <a:extLst>
              <a:ext uri="{FF2B5EF4-FFF2-40B4-BE49-F238E27FC236}">
                <a16:creationId xmlns:a16="http://schemas.microsoft.com/office/drawing/2014/main" id="{97709153-9614-4758-82D6-6F238F2A29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949" y="448123"/>
            <a:ext cx="1737543" cy="115474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37" name="Picture 8" descr="Certificate, Paper, Parchment, Roll, Scroll, Sheet">
            <a:extLst>
              <a:ext uri="{FF2B5EF4-FFF2-40B4-BE49-F238E27FC236}">
                <a16:creationId xmlns:a16="http://schemas.microsoft.com/office/drawing/2014/main" id="{EB57291B-8913-443F-A4CF-923FBAEAF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409" y="2116677"/>
            <a:ext cx="930990" cy="10034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bacus, Counting, Adding, Math, Mathematics, Ancient">
            <a:extLst>
              <a:ext uri="{FF2B5EF4-FFF2-40B4-BE49-F238E27FC236}">
                <a16:creationId xmlns:a16="http://schemas.microsoft.com/office/drawing/2014/main" id="{69BB019B-474F-496F-B8CC-9F55509DCF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939" y="2231352"/>
            <a:ext cx="912779" cy="95108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819EC0EB-8016-45D0-926E-BAE04EA95FE5}"/>
              </a:ext>
            </a:extLst>
          </p:cNvPr>
          <p:cNvSpPr txBox="1"/>
          <p:nvPr/>
        </p:nvSpPr>
        <p:spPr>
          <a:xfrm>
            <a:off x="7495328" y="1662956"/>
            <a:ext cx="1786141"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Ancient Greece</a:t>
            </a:r>
          </a:p>
        </p:txBody>
      </p:sp>
      <p:pic>
        <p:nvPicPr>
          <p:cNvPr id="40" name="Picture 12" descr="Amigos, Architecture, Astrology, Astronomy, Czech, Moon">
            <a:extLst>
              <a:ext uri="{FF2B5EF4-FFF2-40B4-BE49-F238E27FC236}">
                <a16:creationId xmlns:a16="http://schemas.microsoft.com/office/drawing/2014/main" id="{22065FEF-84E4-4A89-B445-1B3FDD158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7012" y="1845339"/>
            <a:ext cx="1027889" cy="102788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CB038978-CE9F-437A-8882-740632F1E53A}"/>
              </a:ext>
            </a:extLst>
          </p:cNvPr>
          <p:cNvSpPr txBox="1"/>
          <p:nvPr/>
        </p:nvSpPr>
        <p:spPr>
          <a:xfrm>
            <a:off x="10170957" y="3349619"/>
            <a:ext cx="1786141" cy="584775"/>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Ancient Greek Goddess, Athena</a:t>
            </a:r>
          </a:p>
        </p:txBody>
      </p:sp>
      <p:pic>
        <p:nvPicPr>
          <p:cNvPr id="42" name="Picture 14" descr="Athena, Minerva, Ancient, Greek, Roman, Art, Mythology">
            <a:extLst>
              <a:ext uri="{FF2B5EF4-FFF2-40B4-BE49-F238E27FC236}">
                <a16:creationId xmlns:a16="http://schemas.microsoft.com/office/drawing/2014/main" id="{DD561959-E955-4886-A2DF-6AB4020474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19835" y="1619678"/>
            <a:ext cx="888386" cy="16657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olosseum, Rome, Italy, Ancient, Old, Arena, Building">
            <a:extLst>
              <a:ext uri="{FF2B5EF4-FFF2-40B4-BE49-F238E27FC236}">
                <a16:creationId xmlns:a16="http://schemas.microsoft.com/office/drawing/2014/main" id="{DAE0EBC6-A44B-4D13-87A6-D80207C2AB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5181" y="3367105"/>
            <a:ext cx="2051445" cy="121804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AABFC07-899F-4F69-9D7D-5FE2B74255C7}"/>
              </a:ext>
            </a:extLst>
          </p:cNvPr>
          <p:cNvSpPr txBox="1"/>
          <p:nvPr/>
        </p:nvSpPr>
        <p:spPr>
          <a:xfrm>
            <a:off x="7604645" y="4611685"/>
            <a:ext cx="1786141" cy="584775"/>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The Colosseum, Ancient Rome</a:t>
            </a:r>
          </a:p>
        </p:txBody>
      </p:sp>
      <p:pic>
        <p:nvPicPr>
          <p:cNvPr id="45" name="Picture 20" descr="Ballot, Vote, Box, Voting">
            <a:extLst>
              <a:ext uri="{FF2B5EF4-FFF2-40B4-BE49-F238E27FC236}">
                <a16:creationId xmlns:a16="http://schemas.microsoft.com/office/drawing/2014/main" id="{6511967F-4E60-4ACE-B017-53CA6032B9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08434" y="4066947"/>
            <a:ext cx="1066343" cy="11940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Boudicca, Boadicea, Chariot, Horses, Iceni Queen">
            <a:extLst>
              <a:ext uri="{FF2B5EF4-FFF2-40B4-BE49-F238E27FC236}">
                <a16:creationId xmlns:a16="http://schemas.microsoft.com/office/drawing/2014/main" id="{0BCB1280-BD6A-4264-A978-A524F61CA40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687" r="14147"/>
          <a:stretch/>
        </p:blipFill>
        <p:spPr bwMode="auto">
          <a:xfrm>
            <a:off x="9399335" y="4707806"/>
            <a:ext cx="1257950" cy="116738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20FED1A-8F44-4E6D-AC37-8CAFDE7F09B1}"/>
              </a:ext>
            </a:extLst>
          </p:cNvPr>
          <p:cNvSpPr txBox="1"/>
          <p:nvPr/>
        </p:nvSpPr>
        <p:spPr>
          <a:xfrm>
            <a:off x="9496757" y="5886396"/>
            <a:ext cx="1063105"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Boudicca</a:t>
            </a:r>
          </a:p>
        </p:txBody>
      </p:sp>
      <p:cxnSp>
        <p:nvCxnSpPr>
          <p:cNvPr id="5" name="Straight Connector 4">
            <a:extLst>
              <a:ext uri="{FF2B5EF4-FFF2-40B4-BE49-F238E27FC236}">
                <a16:creationId xmlns:a16="http://schemas.microsoft.com/office/drawing/2014/main" id="{5694C18E-6D52-448A-BC5F-5526BABF37B6}"/>
              </a:ext>
            </a:extLst>
          </p:cNvPr>
          <p:cNvCxnSpPr/>
          <p:nvPr/>
        </p:nvCxnSpPr>
        <p:spPr>
          <a:xfrm>
            <a:off x="10791331" y="4076986"/>
            <a:ext cx="971233" cy="121451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B003947-3561-4A0F-8346-B8E3D1DA84EA}"/>
              </a:ext>
            </a:extLst>
          </p:cNvPr>
          <p:cNvCxnSpPr>
            <a:cxnSpLocks/>
          </p:cNvCxnSpPr>
          <p:nvPr/>
        </p:nvCxnSpPr>
        <p:spPr>
          <a:xfrm flipV="1">
            <a:off x="10827701" y="4109431"/>
            <a:ext cx="825393" cy="1173597"/>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378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animEffect transition="in" filter="fade">
                                      <p:cBhvr>
                                        <p:cTn id="83" dur="500"/>
                                        <p:tgtEl>
                                          <p:spTgt spid="4">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par>
                                <p:cTn id="92" presetID="10" presetClass="entr" presetSubtype="0"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par>
                                <p:cTn id="98" presetID="10" presetClass="entr" presetSubtype="0"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fade">
                                      <p:cBhvr>
                                        <p:cTn id="105" dur="500"/>
                                        <p:tgtEl>
                                          <p:spTgt spid="4">
                                            <p:txEl>
                                              <p:pRg st="5" end="5"/>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1" grpId="0" animBg="1"/>
      <p:bldP spid="39" grpId="0" animBg="1"/>
      <p:bldP spid="41" grpId="0" animBg="1"/>
      <p:bldP spid="44"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933" y="656336"/>
            <a:ext cx="7694254" cy="822158"/>
          </a:xfrm>
        </p:spPr>
        <p:txBody>
          <a:bodyPr>
            <a:noAutofit/>
          </a:bodyPr>
          <a:lstStyle/>
          <a:p>
            <a:pPr algn="ctr"/>
            <a:r>
              <a:rPr lang="en-GB" sz="4000" u="sng" dirty="0">
                <a:solidFill>
                  <a:srgbClr val="7030A0"/>
                </a:solidFill>
                <a:latin typeface="Comic Sans MS" panose="030F0702030302020204" pitchFamily="66" charset="0"/>
              </a:rPr>
              <a:t>Viking, Saxon and Tudor Women</a:t>
            </a:r>
          </a:p>
        </p:txBody>
      </p:sp>
      <p:sp>
        <p:nvSpPr>
          <p:cNvPr id="4" name="TextBox 3"/>
          <p:cNvSpPr txBox="1"/>
          <p:nvPr/>
        </p:nvSpPr>
        <p:spPr>
          <a:xfrm>
            <a:off x="366998" y="1526670"/>
            <a:ext cx="6660468" cy="4093428"/>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sz="2000" dirty="0">
                <a:latin typeface="Comic Sans MS" panose="030F0702030302020204" pitchFamily="66" charset="0"/>
              </a:rPr>
              <a:t>Both men and women could be slaves in Saxon times and life was tough for most people. </a:t>
            </a:r>
          </a:p>
          <a:p>
            <a:pPr marL="285750" indent="-285750">
              <a:spcAft>
                <a:spcPts val="600"/>
              </a:spcAft>
              <a:buFont typeface="Arial" panose="020B0604020202020204" pitchFamily="34" charset="0"/>
              <a:buChar char="•"/>
            </a:pPr>
            <a:r>
              <a:rPr lang="en-GB" sz="2000" dirty="0">
                <a:latin typeface="Comic Sans MS" panose="030F0702030302020204" pitchFamily="66" charset="0"/>
              </a:rPr>
              <a:t>Rich Saxon women were allowed to own and inherit property and to make contracts. </a:t>
            </a:r>
          </a:p>
          <a:p>
            <a:pPr marL="285750" indent="-285750">
              <a:spcAft>
                <a:spcPts val="600"/>
              </a:spcAft>
              <a:buFont typeface="Arial" panose="020B0604020202020204" pitchFamily="34" charset="0"/>
              <a:buChar char="•"/>
            </a:pPr>
            <a:r>
              <a:rPr lang="en-GB" sz="2000" dirty="0">
                <a:latin typeface="Comic Sans MS" panose="030F0702030302020204" pitchFamily="66" charset="0"/>
              </a:rPr>
              <a:t>Viking women had similar freedoms, but life was still hard for most, with people struggling to survive.</a:t>
            </a:r>
          </a:p>
          <a:p>
            <a:pPr marL="285750" indent="-285750">
              <a:spcAft>
                <a:spcPts val="600"/>
              </a:spcAft>
              <a:buFont typeface="Arial" panose="020B0604020202020204" pitchFamily="34" charset="0"/>
              <a:buChar char="•"/>
            </a:pPr>
            <a:r>
              <a:rPr lang="en-GB" sz="2000" dirty="0">
                <a:latin typeface="Comic Sans MS" panose="030F0702030302020204" pitchFamily="66" charset="0"/>
              </a:rPr>
              <a:t>In the Middle Ages it was not unusual for middle class women to run their own businesses. </a:t>
            </a:r>
          </a:p>
          <a:p>
            <a:pPr marL="285750" indent="-285750">
              <a:spcAft>
                <a:spcPts val="600"/>
              </a:spcAft>
              <a:buFont typeface="Arial" panose="020B0604020202020204" pitchFamily="34" charset="0"/>
              <a:buChar char="•"/>
            </a:pPr>
            <a:r>
              <a:rPr lang="en-GB" sz="2000" dirty="0">
                <a:latin typeface="Comic Sans MS" panose="030F0702030302020204" pitchFamily="66" charset="0"/>
              </a:rPr>
              <a:t>In Tudor times, Henry VIII left 2 of his wives to rule the country while he was away at war, then Elizabeth I ruled for 45 years!</a:t>
            </a:r>
          </a:p>
        </p:txBody>
      </p:sp>
      <p:cxnSp>
        <p:nvCxnSpPr>
          <p:cNvPr id="6" name="Straight Connector 5"/>
          <p:cNvCxnSpPr>
            <a:cxnSpLocks/>
          </p:cNvCxnSpPr>
          <p:nvPr/>
        </p:nvCxnSpPr>
        <p:spPr>
          <a:xfrm>
            <a:off x="583175" y="6018486"/>
            <a:ext cx="10780242"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62530" y="6014705"/>
            <a:ext cx="925660" cy="369332"/>
          </a:xfrm>
          <a:prstGeom prst="rect">
            <a:avLst/>
          </a:prstGeom>
          <a:noFill/>
        </p:spPr>
        <p:txBody>
          <a:bodyPr wrap="square" rtlCol="0">
            <a:spAutoFit/>
          </a:bodyPr>
          <a:lstStyle/>
          <a:p>
            <a:r>
              <a:rPr lang="en-GB" dirty="0"/>
              <a:t>3000BC</a:t>
            </a:r>
          </a:p>
        </p:txBody>
      </p:sp>
      <p:sp>
        <p:nvSpPr>
          <p:cNvPr id="32" name="TextBox 31"/>
          <p:cNvSpPr txBox="1"/>
          <p:nvPr/>
        </p:nvSpPr>
        <p:spPr>
          <a:xfrm>
            <a:off x="3237138" y="6012047"/>
            <a:ext cx="925660" cy="369332"/>
          </a:xfrm>
          <a:prstGeom prst="rect">
            <a:avLst/>
          </a:prstGeom>
          <a:noFill/>
        </p:spPr>
        <p:txBody>
          <a:bodyPr wrap="square" rtlCol="0">
            <a:spAutoFit/>
          </a:bodyPr>
          <a:lstStyle/>
          <a:p>
            <a:r>
              <a:rPr lang="en-GB" dirty="0"/>
              <a:t>0</a:t>
            </a:r>
          </a:p>
        </p:txBody>
      </p:sp>
      <p:sp>
        <p:nvSpPr>
          <p:cNvPr id="33" name="TextBox 32"/>
          <p:cNvSpPr txBox="1"/>
          <p:nvPr/>
        </p:nvSpPr>
        <p:spPr>
          <a:xfrm>
            <a:off x="4906860" y="6018485"/>
            <a:ext cx="925660" cy="369332"/>
          </a:xfrm>
          <a:prstGeom prst="rect">
            <a:avLst/>
          </a:prstGeom>
          <a:noFill/>
        </p:spPr>
        <p:txBody>
          <a:bodyPr wrap="square" rtlCol="0">
            <a:spAutoFit/>
          </a:bodyPr>
          <a:lstStyle/>
          <a:p>
            <a:r>
              <a:rPr lang="en-GB" dirty="0"/>
              <a:t>476AD</a:t>
            </a:r>
          </a:p>
        </p:txBody>
      </p:sp>
      <p:sp>
        <p:nvSpPr>
          <p:cNvPr id="34" name="TextBox 33"/>
          <p:cNvSpPr txBox="1"/>
          <p:nvPr/>
        </p:nvSpPr>
        <p:spPr>
          <a:xfrm>
            <a:off x="3519525" y="6019010"/>
            <a:ext cx="1867118" cy="369332"/>
          </a:xfrm>
          <a:prstGeom prst="rect">
            <a:avLst/>
          </a:prstGeom>
          <a:noFill/>
        </p:spPr>
        <p:txBody>
          <a:bodyPr wrap="square" rtlCol="0">
            <a:spAutoFit/>
          </a:bodyPr>
          <a:lstStyle/>
          <a:p>
            <a:r>
              <a:rPr lang="en-GB" b="1" dirty="0"/>
              <a:t>Ancient times</a:t>
            </a:r>
          </a:p>
        </p:txBody>
      </p:sp>
      <p:cxnSp>
        <p:nvCxnSpPr>
          <p:cNvPr id="10" name="Straight Arrow Connector 9"/>
          <p:cNvCxnSpPr/>
          <p:nvPr/>
        </p:nvCxnSpPr>
        <p:spPr>
          <a:xfrm flipH="1">
            <a:off x="1369253" y="6203151"/>
            <a:ext cx="1790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798989" y="6018485"/>
            <a:ext cx="1104476" cy="369332"/>
          </a:xfrm>
          <a:prstGeom prst="rect">
            <a:avLst/>
          </a:prstGeom>
          <a:noFill/>
        </p:spPr>
        <p:txBody>
          <a:bodyPr wrap="square" rtlCol="0">
            <a:spAutoFit/>
          </a:bodyPr>
          <a:lstStyle/>
          <a:p>
            <a:r>
              <a:rPr lang="en-GB" dirty="0"/>
              <a:t>2019 AD</a:t>
            </a:r>
          </a:p>
        </p:txBody>
      </p:sp>
      <p:sp>
        <p:nvSpPr>
          <p:cNvPr id="30" name="TextBox 29"/>
          <p:cNvSpPr txBox="1"/>
          <p:nvPr/>
        </p:nvSpPr>
        <p:spPr>
          <a:xfrm>
            <a:off x="7153604" y="6012047"/>
            <a:ext cx="925660" cy="369332"/>
          </a:xfrm>
          <a:prstGeom prst="rect">
            <a:avLst/>
          </a:prstGeom>
          <a:noFill/>
        </p:spPr>
        <p:txBody>
          <a:bodyPr wrap="square" rtlCol="0">
            <a:spAutoFit/>
          </a:bodyPr>
          <a:lstStyle/>
          <a:p>
            <a:r>
              <a:rPr lang="en-GB" dirty="0"/>
              <a:t>1100AD</a:t>
            </a:r>
          </a:p>
        </p:txBody>
      </p:sp>
      <p:sp>
        <p:nvSpPr>
          <p:cNvPr id="36" name="TextBox 35"/>
          <p:cNvSpPr txBox="1"/>
          <p:nvPr/>
        </p:nvSpPr>
        <p:spPr>
          <a:xfrm>
            <a:off x="5759830" y="6018486"/>
            <a:ext cx="1867118" cy="646331"/>
          </a:xfrm>
          <a:prstGeom prst="rect">
            <a:avLst/>
          </a:prstGeom>
          <a:noFill/>
        </p:spPr>
        <p:txBody>
          <a:bodyPr wrap="square" rtlCol="0">
            <a:spAutoFit/>
          </a:bodyPr>
          <a:lstStyle/>
          <a:p>
            <a:r>
              <a:rPr lang="en-GB" b="1" dirty="0"/>
              <a:t>Saxons and Vikings</a:t>
            </a:r>
          </a:p>
        </p:txBody>
      </p:sp>
      <p:sp>
        <p:nvSpPr>
          <p:cNvPr id="37" name="TextBox 36"/>
          <p:cNvSpPr txBox="1"/>
          <p:nvPr/>
        </p:nvSpPr>
        <p:spPr>
          <a:xfrm>
            <a:off x="9010208" y="6012047"/>
            <a:ext cx="925660" cy="369332"/>
          </a:xfrm>
          <a:prstGeom prst="rect">
            <a:avLst/>
          </a:prstGeom>
          <a:noFill/>
        </p:spPr>
        <p:txBody>
          <a:bodyPr wrap="square" rtlCol="0">
            <a:spAutoFit/>
          </a:bodyPr>
          <a:lstStyle/>
          <a:p>
            <a:r>
              <a:rPr lang="en-GB" dirty="0"/>
              <a:t>1500AD</a:t>
            </a:r>
          </a:p>
        </p:txBody>
      </p:sp>
      <p:sp>
        <p:nvSpPr>
          <p:cNvPr id="38" name="TextBox 37"/>
          <p:cNvSpPr txBox="1"/>
          <p:nvPr/>
        </p:nvSpPr>
        <p:spPr>
          <a:xfrm>
            <a:off x="9010208" y="6262197"/>
            <a:ext cx="1867118" cy="369332"/>
          </a:xfrm>
          <a:prstGeom prst="rect">
            <a:avLst/>
          </a:prstGeom>
          <a:noFill/>
        </p:spPr>
        <p:txBody>
          <a:bodyPr wrap="square" rtlCol="0">
            <a:spAutoFit/>
          </a:bodyPr>
          <a:lstStyle/>
          <a:p>
            <a:r>
              <a:rPr lang="en-GB" b="1" dirty="0"/>
              <a:t>Tudors</a:t>
            </a:r>
          </a:p>
        </p:txBody>
      </p:sp>
      <p:sp>
        <p:nvSpPr>
          <p:cNvPr id="55" name="TextBox 54"/>
          <p:cNvSpPr txBox="1"/>
          <p:nvPr/>
        </p:nvSpPr>
        <p:spPr>
          <a:xfrm>
            <a:off x="9870869" y="3326758"/>
            <a:ext cx="1564431"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latin typeface="Comic Sans MS" panose="030F0702030302020204" pitchFamily="66" charset="0"/>
              </a:rPr>
              <a:t>A Viking Ship</a:t>
            </a:r>
          </a:p>
        </p:txBody>
      </p:sp>
      <p:sp>
        <p:nvSpPr>
          <p:cNvPr id="39" name="Rectangle 38">
            <a:extLst>
              <a:ext uri="{FF2B5EF4-FFF2-40B4-BE49-F238E27FC236}">
                <a16:creationId xmlns:a16="http://schemas.microsoft.com/office/drawing/2014/main" id="{239DAC68-2F5C-4238-B572-B4839337FB11}"/>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Boat, Longboat, Sail, Ship, Viking">
            <a:extLst>
              <a:ext uri="{FF2B5EF4-FFF2-40B4-BE49-F238E27FC236}">
                <a16:creationId xmlns:a16="http://schemas.microsoft.com/office/drawing/2014/main" id="{A3DF6BBA-1E52-4AB5-9CFD-E559EECE15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107" y="1865143"/>
            <a:ext cx="2447957" cy="14917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istorical Buildings, Celtic Settlement, Celts">
            <a:extLst>
              <a:ext uri="{FF2B5EF4-FFF2-40B4-BE49-F238E27FC236}">
                <a16:creationId xmlns:a16="http://schemas.microsoft.com/office/drawing/2014/main" id="{C6EEE4FD-4A64-4882-A858-99259AD9D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124" y="358191"/>
            <a:ext cx="2567941" cy="144446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1" name="Picture 4" descr="Gabreta, Celts Village, Hut, House, Celtic Cottage">
            <a:extLst>
              <a:ext uri="{FF2B5EF4-FFF2-40B4-BE49-F238E27FC236}">
                <a16:creationId xmlns:a16="http://schemas.microsoft.com/office/drawing/2014/main" id="{36799C73-5A22-4FF5-AA0B-07B560FEC8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383" y="999209"/>
            <a:ext cx="2329808" cy="155320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2" name="Picture 8" descr="Queen, Elizabeth I, England, English, Dress, Woman">
            <a:extLst>
              <a:ext uri="{FF2B5EF4-FFF2-40B4-BE49-F238E27FC236}">
                <a16:creationId xmlns:a16="http://schemas.microsoft.com/office/drawing/2014/main" id="{EBD3D108-3B71-4C47-95D7-28C241848B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975" y="3056512"/>
            <a:ext cx="1612626" cy="235994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DB1BC1D-072D-48D0-8689-7BF7DB748862}"/>
              </a:ext>
            </a:extLst>
          </p:cNvPr>
          <p:cNvSpPr txBox="1"/>
          <p:nvPr/>
        </p:nvSpPr>
        <p:spPr>
          <a:xfrm>
            <a:off x="7249060" y="5530520"/>
            <a:ext cx="1958455"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Queen Elizabeth I</a:t>
            </a:r>
          </a:p>
        </p:txBody>
      </p:sp>
      <p:pic>
        <p:nvPicPr>
          <p:cNvPr id="46" name="Picture 10" descr="Hans Holbeing, King Henry Viii, England, Great Britain">
            <a:extLst>
              <a:ext uri="{FF2B5EF4-FFF2-40B4-BE49-F238E27FC236}">
                <a16:creationId xmlns:a16="http://schemas.microsoft.com/office/drawing/2014/main" id="{3E590B6C-DB54-4DEC-89C1-713D9270AE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5295" y="3787167"/>
            <a:ext cx="1199881" cy="206678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59E6075-A541-4A38-8CC9-184A2B65DE14}"/>
              </a:ext>
            </a:extLst>
          </p:cNvPr>
          <p:cNvSpPr txBox="1"/>
          <p:nvPr/>
        </p:nvSpPr>
        <p:spPr>
          <a:xfrm>
            <a:off x="10675176" y="4654809"/>
            <a:ext cx="1333014" cy="338554"/>
          </a:xfrm>
          <a:prstGeom prst="rect">
            <a:avLst/>
          </a:prstGeom>
          <a:solidFill>
            <a:schemeClr val="accent6">
              <a:lumMod val="20000"/>
              <a:lumOff val="80000"/>
            </a:schemeClr>
          </a:solidFill>
          <a:effectLst>
            <a:softEdge rad="63500"/>
          </a:effectLst>
        </p:spPr>
        <p:txBody>
          <a:bodyPr wrap="square" rtlCol="0">
            <a:spAutoFit/>
          </a:bodyPr>
          <a:lstStyle/>
          <a:p>
            <a:pPr algn="ctr">
              <a:spcAft>
                <a:spcPts val="600"/>
              </a:spcAft>
            </a:pPr>
            <a:r>
              <a:rPr lang="en-GB" sz="1600" dirty="0">
                <a:effectLst/>
                <a:latin typeface="Comic Sans MS" panose="030F0702030302020204" pitchFamily="66" charset="0"/>
              </a:rPr>
              <a:t>Henry VIII</a:t>
            </a:r>
          </a:p>
        </p:txBody>
      </p:sp>
    </p:spTree>
    <p:extLst>
      <p:ext uri="{BB962C8B-B14F-4D97-AF65-F5344CB8AC3E}">
        <p14:creationId xmlns:p14="http://schemas.microsoft.com/office/powerpoint/2010/main" val="11678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par>
                                <p:cTn id="58" presetID="10" presetClass="entr" presetSubtype="0" fill="hold" nodeType="withEffect">
                                  <p:stCondLst>
                                    <p:cond delay="0"/>
                                  </p:stCondLst>
                                  <p:childTnLst>
                                    <p:set>
                                      <p:cBhvr>
                                        <p:cTn id="59" dur="1" fill="hold">
                                          <p:stCondLst>
                                            <p:cond delay="0"/>
                                          </p:stCondLst>
                                        </p:cTn>
                                        <p:tgtEl>
                                          <p:spTgt spid="2050"/>
                                        </p:tgtEl>
                                        <p:attrNameLst>
                                          <p:attrName>style.visibility</p:attrName>
                                        </p:attrNameLst>
                                      </p:cBhvr>
                                      <p:to>
                                        <p:strVal val="visible"/>
                                      </p:to>
                                    </p:set>
                                    <p:animEffect transition="in" filter="fade">
                                      <p:cBhvr>
                                        <p:cTn id="60" dur="500"/>
                                        <p:tgtEl>
                                          <p:spTgt spid="20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5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500"/>
                                        <p:tgtEl>
                                          <p:spTgt spid="4">
                                            <p:txEl>
                                              <p:pRg st="4" end="4"/>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0" grpId="0"/>
      <p:bldP spid="36" grpId="0"/>
      <p:bldP spid="37" grpId="0"/>
      <p:bldP spid="38" grpId="0"/>
      <p:bldP spid="55" grpId="0" animBg="1"/>
      <p:bldP spid="43"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927" y="1727"/>
            <a:ext cx="8827195" cy="822158"/>
          </a:xfrm>
        </p:spPr>
        <p:txBody>
          <a:bodyPr>
            <a:noAutofit/>
          </a:bodyPr>
          <a:lstStyle/>
          <a:p>
            <a:pPr algn="ctr"/>
            <a:r>
              <a:rPr lang="en-GB" u="sng" dirty="0">
                <a:solidFill>
                  <a:srgbClr val="7030A0"/>
                </a:solidFill>
                <a:latin typeface="Comic Sans MS" panose="030F0702030302020204" pitchFamily="66" charset="0"/>
              </a:rPr>
              <a:t>Women in the 16</a:t>
            </a:r>
            <a:r>
              <a:rPr lang="en-GB" u="sng" baseline="30000" dirty="0">
                <a:solidFill>
                  <a:srgbClr val="7030A0"/>
                </a:solidFill>
                <a:latin typeface="Comic Sans MS" panose="030F0702030302020204" pitchFamily="66" charset="0"/>
              </a:rPr>
              <a:t>th</a:t>
            </a:r>
            <a:r>
              <a:rPr lang="en-GB" u="sng" dirty="0">
                <a:solidFill>
                  <a:srgbClr val="7030A0"/>
                </a:solidFill>
                <a:latin typeface="Comic Sans MS" panose="030F0702030302020204" pitchFamily="66" charset="0"/>
              </a:rPr>
              <a:t> and 17</a:t>
            </a:r>
            <a:r>
              <a:rPr lang="en-GB" u="sng" baseline="30000" dirty="0">
                <a:solidFill>
                  <a:srgbClr val="7030A0"/>
                </a:solidFill>
                <a:latin typeface="Comic Sans MS" panose="030F0702030302020204" pitchFamily="66" charset="0"/>
              </a:rPr>
              <a:t>th</a:t>
            </a:r>
            <a:r>
              <a:rPr lang="en-GB" u="sng" dirty="0">
                <a:solidFill>
                  <a:srgbClr val="7030A0"/>
                </a:solidFill>
                <a:latin typeface="Comic Sans MS" panose="030F0702030302020204" pitchFamily="66" charset="0"/>
              </a:rPr>
              <a:t> Centuries</a:t>
            </a:r>
          </a:p>
        </p:txBody>
      </p:sp>
      <p:sp>
        <p:nvSpPr>
          <p:cNvPr id="4" name="TextBox 3"/>
          <p:cNvSpPr txBox="1"/>
          <p:nvPr/>
        </p:nvSpPr>
        <p:spPr>
          <a:xfrm>
            <a:off x="382231" y="885008"/>
            <a:ext cx="7585560" cy="4862870"/>
          </a:xfrm>
          <a:prstGeom prst="rect">
            <a:avLst/>
          </a:prstGeom>
          <a:solidFill>
            <a:schemeClr val="accent6">
              <a:lumMod val="20000"/>
              <a:lumOff val="80000"/>
            </a:schemeClr>
          </a:solidFill>
          <a:effectLst>
            <a:softEdge rad="63500"/>
          </a:effectLst>
        </p:spPr>
        <p:txBody>
          <a:bodyPr wrap="square" rtlCol="0">
            <a:spAutoFit/>
          </a:bodyPr>
          <a:lstStyle/>
          <a:p>
            <a:pPr marL="285750" indent="-285750">
              <a:spcAft>
                <a:spcPts val="600"/>
              </a:spcAft>
              <a:buFont typeface="Arial" panose="020B0604020202020204" pitchFamily="34" charset="0"/>
              <a:buChar char="•"/>
            </a:pPr>
            <a:r>
              <a:rPr lang="en-GB" sz="1900" dirty="0">
                <a:latin typeface="Comic Sans MS" panose="030F0702030302020204" pitchFamily="66" charset="0"/>
              </a:rPr>
              <a:t>In the 16th and 17th centuries, women had many different jobs in Europe, like being tailors and shoemakers, or selling food. Many were washerwomen.</a:t>
            </a:r>
          </a:p>
          <a:p>
            <a:pPr marL="285750" indent="-285750">
              <a:spcAft>
                <a:spcPts val="600"/>
              </a:spcAft>
              <a:buFont typeface="Arial" panose="020B0604020202020204" pitchFamily="34" charset="0"/>
              <a:buChar char="•"/>
            </a:pPr>
            <a:r>
              <a:rPr lang="en-GB" sz="1900" dirty="0">
                <a:latin typeface="Comic Sans MS" panose="030F0702030302020204" pitchFamily="66" charset="0"/>
              </a:rPr>
              <a:t>But they were not allowed to be teachers, lawyers or doctors.</a:t>
            </a:r>
          </a:p>
          <a:p>
            <a:pPr marL="285750" indent="-285750">
              <a:spcAft>
                <a:spcPts val="600"/>
              </a:spcAft>
              <a:buFont typeface="Arial" panose="020B0604020202020204" pitchFamily="34" charset="0"/>
              <a:buChar char="•"/>
            </a:pPr>
            <a:r>
              <a:rPr lang="en-GB" sz="1900" dirty="0">
                <a:latin typeface="Comic Sans MS" panose="030F0702030302020204" pitchFamily="66" charset="0"/>
              </a:rPr>
              <a:t>Most women were housewives and they were kept very busy running the house. </a:t>
            </a:r>
          </a:p>
          <a:p>
            <a:pPr marL="285750" indent="-285750">
              <a:spcAft>
                <a:spcPts val="600"/>
              </a:spcAft>
              <a:buFont typeface="Arial" panose="020B0604020202020204" pitchFamily="34" charset="0"/>
              <a:buChar char="•"/>
            </a:pPr>
            <a:r>
              <a:rPr lang="en-GB" sz="1900" dirty="0">
                <a:latin typeface="Comic Sans MS" panose="030F0702030302020204" pitchFamily="66" charset="0"/>
              </a:rPr>
              <a:t>In the 16th century in Britain, girls did not go to school, but rich girls might learn sewing, reading, writing and arithmetic at home. Very rich women would often learn languages.</a:t>
            </a:r>
          </a:p>
          <a:p>
            <a:pPr marL="285750" indent="-285750">
              <a:spcAft>
                <a:spcPts val="600"/>
              </a:spcAft>
              <a:buFont typeface="Arial" panose="020B0604020202020204" pitchFamily="34" charset="0"/>
              <a:buChar char="•"/>
            </a:pPr>
            <a:r>
              <a:rPr lang="en-GB" sz="1900" dirty="0">
                <a:latin typeface="Comic Sans MS" panose="030F0702030302020204" pitchFamily="66" charset="0"/>
              </a:rPr>
              <a:t>However, towards the end of the 16th century girls spent less time on academic subjects and more time on skills like music and embroidery.</a:t>
            </a:r>
          </a:p>
          <a:p>
            <a:pPr marL="285750" indent="-285750">
              <a:spcAft>
                <a:spcPts val="600"/>
              </a:spcAft>
              <a:buFont typeface="Arial" panose="020B0604020202020204" pitchFamily="34" charset="0"/>
              <a:buChar char="•"/>
            </a:pPr>
            <a:r>
              <a:rPr lang="en-GB" sz="1900" dirty="0">
                <a:latin typeface="Comic Sans MS" panose="030F0702030302020204" pitchFamily="66" charset="0"/>
              </a:rPr>
              <a:t>During the 17th century, boarding schools for girls were founded in many towns. In them, girls were taught subjects like writing, music and needlework.</a:t>
            </a:r>
          </a:p>
        </p:txBody>
      </p:sp>
      <p:cxnSp>
        <p:nvCxnSpPr>
          <p:cNvPr id="6" name="Straight Connector 5"/>
          <p:cNvCxnSpPr/>
          <p:nvPr/>
        </p:nvCxnSpPr>
        <p:spPr>
          <a:xfrm flipV="1">
            <a:off x="717169" y="6032874"/>
            <a:ext cx="10774834" cy="51516"/>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9971" y="6121834"/>
            <a:ext cx="925660" cy="369332"/>
          </a:xfrm>
          <a:prstGeom prst="rect">
            <a:avLst/>
          </a:prstGeom>
          <a:noFill/>
        </p:spPr>
        <p:txBody>
          <a:bodyPr wrap="square" rtlCol="0">
            <a:spAutoFit/>
          </a:bodyPr>
          <a:lstStyle/>
          <a:p>
            <a:r>
              <a:rPr lang="en-GB" dirty="0"/>
              <a:t>3000BC</a:t>
            </a:r>
          </a:p>
        </p:txBody>
      </p:sp>
      <p:sp>
        <p:nvSpPr>
          <p:cNvPr id="32" name="TextBox 31"/>
          <p:cNvSpPr txBox="1"/>
          <p:nvPr/>
        </p:nvSpPr>
        <p:spPr>
          <a:xfrm>
            <a:off x="3217011" y="6125633"/>
            <a:ext cx="925660" cy="369332"/>
          </a:xfrm>
          <a:prstGeom prst="rect">
            <a:avLst/>
          </a:prstGeom>
          <a:noFill/>
        </p:spPr>
        <p:txBody>
          <a:bodyPr wrap="square" rtlCol="0">
            <a:spAutoFit/>
          </a:bodyPr>
          <a:lstStyle/>
          <a:p>
            <a:r>
              <a:rPr lang="en-GB" dirty="0"/>
              <a:t>0</a:t>
            </a:r>
          </a:p>
        </p:txBody>
      </p:sp>
      <p:sp>
        <p:nvSpPr>
          <p:cNvPr id="33" name="TextBox 32"/>
          <p:cNvSpPr txBox="1"/>
          <p:nvPr/>
        </p:nvSpPr>
        <p:spPr>
          <a:xfrm>
            <a:off x="4952661" y="6121834"/>
            <a:ext cx="925660" cy="369332"/>
          </a:xfrm>
          <a:prstGeom prst="rect">
            <a:avLst/>
          </a:prstGeom>
          <a:noFill/>
        </p:spPr>
        <p:txBody>
          <a:bodyPr wrap="square" rtlCol="0">
            <a:spAutoFit/>
          </a:bodyPr>
          <a:lstStyle/>
          <a:p>
            <a:r>
              <a:rPr lang="en-GB" dirty="0"/>
              <a:t>476AD</a:t>
            </a:r>
          </a:p>
        </p:txBody>
      </p:sp>
      <p:sp>
        <p:nvSpPr>
          <p:cNvPr id="34" name="TextBox 33"/>
          <p:cNvSpPr txBox="1"/>
          <p:nvPr/>
        </p:nvSpPr>
        <p:spPr>
          <a:xfrm>
            <a:off x="3548373" y="6100937"/>
            <a:ext cx="1867118" cy="369332"/>
          </a:xfrm>
          <a:prstGeom prst="rect">
            <a:avLst/>
          </a:prstGeom>
          <a:noFill/>
        </p:spPr>
        <p:txBody>
          <a:bodyPr wrap="square" rtlCol="0">
            <a:spAutoFit/>
          </a:bodyPr>
          <a:lstStyle/>
          <a:p>
            <a:r>
              <a:rPr lang="en-GB" b="1" dirty="0"/>
              <a:t>Ancient times</a:t>
            </a:r>
          </a:p>
        </p:txBody>
      </p:sp>
      <p:cxnSp>
        <p:nvCxnSpPr>
          <p:cNvPr id="10" name="Straight Arrow Connector 9"/>
          <p:cNvCxnSpPr/>
          <p:nvPr/>
        </p:nvCxnSpPr>
        <p:spPr>
          <a:xfrm flipH="1">
            <a:off x="1426848" y="6285603"/>
            <a:ext cx="1790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704873" y="6042205"/>
            <a:ext cx="1104476" cy="369332"/>
          </a:xfrm>
          <a:prstGeom prst="rect">
            <a:avLst/>
          </a:prstGeom>
          <a:noFill/>
        </p:spPr>
        <p:txBody>
          <a:bodyPr wrap="square" rtlCol="0">
            <a:spAutoFit/>
          </a:bodyPr>
          <a:lstStyle/>
          <a:p>
            <a:r>
              <a:rPr lang="en-GB" dirty="0"/>
              <a:t>2019 AD</a:t>
            </a:r>
          </a:p>
        </p:txBody>
      </p:sp>
      <p:sp>
        <p:nvSpPr>
          <p:cNvPr id="30" name="TextBox 29"/>
          <p:cNvSpPr txBox="1"/>
          <p:nvPr/>
        </p:nvSpPr>
        <p:spPr>
          <a:xfrm>
            <a:off x="7477541" y="6043816"/>
            <a:ext cx="925660" cy="369332"/>
          </a:xfrm>
          <a:prstGeom prst="rect">
            <a:avLst/>
          </a:prstGeom>
          <a:noFill/>
        </p:spPr>
        <p:txBody>
          <a:bodyPr wrap="square" rtlCol="0">
            <a:spAutoFit/>
          </a:bodyPr>
          <a:lstStyle/>
          <a:p>
            <a:r>
              <a:rPr lang="en-GB" dirty="0"/>
              <a:t>1100AD</a:t>
            </a:r>
          </a:p>
        </p:txBody>
      </p:sp>
      <p:sp>
        <p:nvSpPr>
          <p:cNvPr id="36" name="TextBox 35"/>
          <p:cNvSpPr txBox="1"/>
          <p:nvPr/>
        </p:nvSpPr>
        <p:spPr>
          <a:xfrm>
            <a:off x="6073253" y="6023667"/>
            <a:ext cx="1867118" cy="646331"/>
          </a:xfrm>
          <a:prstGeom prst="rect">
            <a:avLst/>
          </a:prstGeom>
          <a:noFill/>
        </p:spPr>
        <p:txBody>
          <a:bodyPr wrap="square" rtlCol="0">
            <a:spAutoFit/>
          </a:bodyPr>
          <a:lstStyle/>
          <a:p>
            <a:r>
              <a:rPr lang="en-GB" b="1" dirty="0"/>
              <a:t>Saxons and Vikings</a:t>
            </a:r>
          </a:p>
        </p:txBody>
      </p:sp>
      <p:sp>
        <p:nvSpPr>
          <p:cNvPr id="37" name="TextBox 36"/>
          <p:cNvSpPr txBox="1"/>
          <p:nvPr/>
        </p:nvSpPr>
        <p:spPr>
          <a:xfrm>
            <a:off x="9263157" y="6005355"/>
            <a:ext cx="925660" cy="369332"/>
          </a:xfrm>
          <a:prstGeom prst="rect">
            <a:avLst/>
          </a:prstGeom>
          <a:noFill/>
        </p:spPr>
        <p:txBody>
          <a:bodyPr wrap="square" rtlCol="0">
            <a:spAutoFit/>
          </a:bodyPr>
          <a:lstStyle/>
          <a:p>
            <a:r>
              <a:rPr lang="en-GB" dirty="0"/>
              <a:t>1500AD</a:t>
            </a:r>
          </a:p>
        </p:txBody>
      </p:sp>
      <p:sp>
        <p:nvSpPr>
          <p:cNvPr id="38" name="TextBox 37"/>
          <p:cNvSpPr txBox="1"/>
          <p:nvPr/>
        </p:nvSpPr>
        <p:spPr>
          <a:xfrm>
            <a:off x="9263157" y="6218203"/>
            <a:ext cx="1867118" cy="369332"/>
          </a:xfrm>
          <a:prstGeom prst="rect">
            <a:avLst/>
          </a:prstGeom>
          <a:noFill/>
        </p:spPr>
        <p:txBody>
          <a:bodyPr wrap="square" rtlCol="0">
            <a:spAutoFit/>
          </a:bodyPr>
          <a:lstStyle/>
          <a:p>
            <a:r>
              <a:rPr lang="en-GB" b="1" dirty="0"/>
              <a:t>Tudors</a:t>
            </a:r>
          </a:p>
        </p:txBody>
      </p:sp>
      <p:sp>
        <p:nvSpPr>
          <p:cNvPr id="39" name="Rectangle 38">
            <a:extLst>
              <a:ext uri="{FF2B5EF4-FFF2-40B4-BE49-F238E27FC236}">
                <a16:creationId xmlns:a16="http://schemas.microsoft.com/office/drawing/2014/main" id="{A17B9F85-4E17-479F-A9AA-5434E371D004}"/>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C29039A4-9C20-4CA7-BAA7-2BCF003D866F}"/>
              </a:ext>
            </a:extLst>
          </p:cNvPr>
          <p:cNvGrpSpPr>
            <a:grpSpLocks noChangeAspect="1"/>
          </p:cNvGrpSpPr>
          <p:nvPr/>
        </p:nvGrpSpPr>
        <p:grpSpPr>
          <a:xfrm>
            <a:off x="10777860" y="355016"/>
            <a:ext cx="1011758" cy="1620000"/>
            <a:chOff x="4970338" y="1015341"/>
            <a:chExt cx="1359441" cy="2093922"/>
          </a:xfrm>
        </p:grpSpPr>
        <p:pic>
          <p:nvPicPr>
            <p:cNvPr id="42" name="Picture 6" descr="Hospital, Bless You, Professional, Doctor, Diagnosis">
              <a:extLst>
                <a:ext uri="{FF2B5EF4-FFF2-40B4-BE49-F238E27FC236}">
                  <a16:creationId xmlns:a16="http://schemas.microsoft.com/office/drawing/2014/main" id="{5C3CDA7B-0139-4416-B5C5-638504B8AE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264" y="1214210"/>
              <a:ext cx="989316" cy="168793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83696765-954C-426F-B774-703F463B9334}"/>
                </a:ext>
              </a:extLst>
            </p:cNvPr>
            <p:cNvCxnSpPr>
              <a:cxnSpLocks/>
            </p:cNvCxnSpPr>
            <p:nvPr/>
          </p:nvCxnSpPr>
          <p:spPr>
            <a:xfrm flipV="1">
              <a:off x="4970338" y="1015341"/>
              <a:ext cx="1359441" cy="20939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BD4063-0A0F-4CD0-851F-A9D89269A5A7}"/>
                </a:ext>
              </a:extLst>
            </p:cNvPr>
            <p:cNvCxnSpPr>
              <a:cxnSpLocks/>
            </p:cNvCxnSpPr>
            <p:nvPr/>
          </p:nvCxnSpPr>
          <p:spPr>
            <a:xfrm flipH="1" flipV="1">
              <a:off x="5026984" y="1039253"/>
              <a:ext cx="1110050" cy="207001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1D1CAFC-E36D-43C5-9C51-9BD23ED0F690}"/>
              </a:ext>
            </a:extLst>
          </p:cNvPr>
          <p:cNvGrpSpPr>
            <a:grpSpLocks noChangeAspect="1"/>
          </p:cNvGrpSpPr>
          <p:nvPr/>
        </p:nvGrpSpPr>
        <p:grpSpPr>
          <a:xfrm>
            <a:off x="9865429" y="1940303"/>
            <a:ext cx="988388" cy="1692000"/>
            <a:chOff x="4805728" y="3494772"/>
            <a:chExt cx="1666458" cy="2532439"/>
          </a:xfrm>
        </p:grpSpPr>
        <p:pic>
          <p:nvPicPr>
            <p:cNvPr id="46" name="Picture 8" descr="Judge, Lawyer, Attorney, Barrister, Court, Criminal">
              <a:extLst>
                <a:ext uri="{FF2B5EF4-FFF2-40B4-BE49-F238E27FC236}">
                  <a16:creationId xmlns:a16="http://schemas.microsoft.com/office/drawing/2014/main" id="{C4A8020F-3F44-4168-A84B-03C546CA577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944" b="92222" l="10000" r="90000">
                          <a14:foregroundMark x1="50833" y1="7917" x2="50833" y2="7917"/>
                          <a14:foregroundMark x1="53125" y1="7083" x2="53125" y2="7083"/>
                          <a14:foregroundMark x1="51250" y1="92222" x2="51250" y2="92222"/>
                        </a14:backgroundRemoval>
                      </a14:imgEffect>
                    </a14:imgLayer>
                  </a14:imgProps>
                </a:ext>
                <a:ext uri="{28A0092B-C50C-407E-A947-70E740481C1C}">
                  <a14:useLocalDpi xmlns:a14="http://schemas.microsoft.com/office/drawing/2010/main" val="0"/>
                </a:ext>
              </a:extLst>
            </a:blip>
            <a:srcRect/>
            <a:stretch>
              <a:fillRect/>
            </a:stretch>
          </p:blipFill>
          <p:spPr bwMode="auto">
            <a:xfrm>
              <a:off x="4805728" y="3527524"/>
              <a:ext cx="1666458" cy="249968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38D2EE23-BF45-4887-8DD7-7E353ECEC97B}"/>
                </a:ext>
              </a:extLst>
            </p:cNvPr>
            <p:cNvCxnSpPr>
              <a:cxnSpLocks/>
            </p:cNvCxnSpPr>
            <p:nvPr/>
          </p:nvCxnSpPr>
          <p:spPr>
            <a:xfrm flipV="1">
              <a:off x="5068198" y="3494772"/>
              <a:ext cx="1036388" cy="24395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103801-26A4-4184-A832-B55F2F1AB211}"/>
                </a:ext>
              </a:extLst>
            </p:cNvPr>
            <p:cNvCxnSpPr>
              <a:cxnSpLocks/>
            </p:cNvCxnSpPr>
            <p:nvPr/>
          </p:nvCxnSpPr>
          <p:spPr>
            <a:xfrm flipH="1" flipV="1">
              <a:off x="5030992" y="3527524"/>
              <a:ext cx="1188337" cy="231398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9" name="Picture 6" descr="Blackboard, Boys, Chalkboard, Children, Classroom, Desk">
            <a:extLst>
              <a:ext uri="{FF2B5EF4-FFF2-40B4-BE49-F238E27FC236}">
                <a16:creationId xmlns:a16="http://schemas.microsoft.com/office/drawing/2014/main" id="{0AAF4DB6-5F07-498E-A8AF-0A87CE5F84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457" y="452614"/>
            <a:ext cx="1948041" cy="1485794"/>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67327FDE-02D4-4CF4-ADED-E87EC9EBD552}"/>
              </a:ext>
            </a:extLst>
          </p:cNvPr>
          <p:cNvCxnSpPr/>
          <p:nvPr/>
        </p:nvCxnSpPr>
        <p:spPr>
          <a:xfrm>
            <a:off x="8516407" y="315430"/>
            <a:ext cx="2080148" cy="15825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12" descr="Blackboard, School, Chalkboard, Math, Addition">
            <a:extLst>
              <a:ext uri="{FF2B5EF4-FFF2-40B4-BE49-F238E27FC236}">
                <a16:creationId xmlns:a16="http://schemas.microsoft.com/office/drawing/2014/main" id="{5E89FA06-C86B-4CDC-A36F-DDA173D16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1081" y="3021879"/>
            <a:ext cx="990243" cy="12208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Vintage, Feather, Quill, Write, Antique, Historic">
            <a:extLst>
              <a:ext uri="{FF2B5EF4-FFF2-40B4-BE49-F238E27FC236}">
                <a16:creationId xmlns:a16="http://schemas.microsoft.com/office/drawing/2014/main" id="{976EF4C3-1CA7-489A-A6CC-18CE37A5B4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6044" y="2110375"/>
            <a:ext cx="940589" cy="13849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Books, Read, Literature, Old, Learn, Antiquarian, Book">
            <a:extLst>
              <a:ext uri="{FF2B5EF4-FFF2-40B4-BE49-F238E27FC236}">
                <a16:creationId xmlns:a16="http://schemas.microsoft.com/office/drawing/2014/main" id="{527E84B7-CECC-49F6-A9CD-507D500082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0371" y="1790619"/>
            <a:ext cx="1913001" cy="12055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Board, School, Blackboard, French, France, Chalk, Font">
            <a:extLst>
              <a:ext uri="{FF2B5EF4-FFF2-40B4-BE49-F238E27FC236}">
                <a16:creationId xmlns:a16="http://schemas.microsoft.com/office/drawing/2014/main" id="{D10496DF-9A1F-43BA-9E78-EEF32DE321C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36" t="4125" r="3583" b="5177"/>
          <a:stretch/>
        </p:blipFill>
        <p:spPr bwMode="auto">
          <a:xfrm>
            <a:off x="9352472" y="3652121"/>
            <a:ext cx="1351374" cy="10165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8" descr="Embroidery, Lace, Luxeuil, Couture">
            <a:extLst>
              <a:ext uri="{FF2B5EF4-FFF2-40B4-BE49-F238E27FC236}">
                <a16:creationId xmlns:a16="http://schemas.microsoft.com/office/drawing/2014/main" id="{2C626B9F-29BD-4957-B026-A7A6592BE3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5209" y="4776180"/>
            <a:ext cx="1455595" cy="109169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6" name="Picture 32" descr="Flute, Music, Musical, Instrument, Jazz, Symphony">
            <a:extLst>
              <a:ext uri="{FF2B5EF4-FFF2-40B4-BE49-F238E27FC236}">
                <a16:creationId xmlns:a16="http://schemas.microsoft.com/office/drawing/2014/main" id="{97D00B0D-2065-4977-B1C7-21A5E535646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951975">
            <a:off x="9774446" y="4331691"/>
            <a:ext cx="2092789" cy="104639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4" descr="Education, Back To School, School Supplies, Pencil">
            <a:extLst>
              <a:ext uri="{FF2B5EF4-FFF2-40B4-BE49-F238E27FC236}">
                <a16:creationId xmlns:a16="http://schemas.microsoft.com/office/drawing/2014/main" id="{4149379C-86A6-4909-913E-DD355D6F11C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8333" r="34645" b="66056"/>
          <a:stretch/>
        </p:blipFill>
        <p:spPr bwMode="auto">
          <a:xfrm>
            <a:off x="10471282" y="4837656"/>
            <a:ext cx="1404043" cy="105273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a:extLst>
              <a:ext uri="{FF2B5EF4-FFF2-40B4-BE49-F238E27FC236}">
                <a16:creationId xmlns:a16="http://schemas.microsoft.com/office/drawing/2014/main" id="{C9A301B4-4353-4C5B-9C7E-E3D50BDA80BC}"/>
              </a:ext>
            </a:extLst>
          </p:cNvPr>
          <p:cNvCxnSpPr>
            <a:cxnSpLocks/>
          </p:cNvCxnSpPr>
          <p:nvPr/>
        </p:nvCxnSpPr>
        <p:spPr>
          <a:xfrm flipV="1">
            <a:off x="8435844" y="446463"/>
            <a:ext cx="2197404" cy="13397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5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fade">
                                      <p:cBhvr>
                                        <p:cTn id="71" dur="5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500" y="137658"/>
            <a:ext cx="8827195" cy="822158"/>
          </a:xfrm>
        </p:spPr>
        <p:txBody>
          <a:bodyPr>
            <a:noAutofit/>
          </a:bodyPr>
          <a:lstStyle/>
          <a:p>
            <a:pPr algn="ctr"/>
            <a:r>
              <a:rPr lang="en-GB" u="sng" dirty="0">
                <a:solidFill>
                  <a:srgbClr val="7030A0"/>
                </a:solidFill>
                <a:latin typeface="Comic Sans MS" panose="030F0702030302020204" pitchFamily="66" charset="0"/>
              </a:rPr>
              <a:t>Women in the 18</a:t>
            </a:r>
            <a:r>
              <a:rPr lang="en-GB" u="sng" baseline="30000" dirty="0">
                <a:solidFill>
                  <a:srgbClr val="7030A0"/>
                </a:solidFill>
                <a:latin typeface="Comic Sans MS" panose="030F0702030302020204" pitchFamily="66" charset="0"/>
              </a:rPr>
              <a:t>th</a:t>
            </a:r>
            <a:r>
              <a:rPr lang="en-GB" u="sng" dirty="0">
                <a:solidFill>
                  <a:srgbClr val="7030A0"/>
                </a:solidFill>
                <a:latin typeface="Comic Sans MS" panose="030F0702030302020204" pitchFamily="66" charset="0"/>
              </a:rPr>
              <a:t> and 19</a:t>
            </a:r>
            <a:r>
              <a:rPr lang="en-GB" u="sng" baseline="30000" dirty="0">
                <a:solidFill>
                  <a:srgbClr val="7030A0"/>
                </a:solidFill>
                <a:latin typeface="Comic Sans MS" panose="030F0702030302020204" pitchFamily="66" charset="0"/>
              </a:rPr>
              <a:t>th</a:t>
            </a:r>
            <a:r>
              <a:rPr lang="en-GB" u="sng" dirty="0">
                <a:solidFill>
                  <a:srgbClr val="7030A0"/>
                </a:solidFill>
                <a:latin typeface="Comic Sans MS" panose="030F0702030302020204" pitchFamily="66" charset="0"/>
              </a:rPr>
              <a:t> centuries</a:t>
            </a:r>
          </a:p>
        </p:txBody>
      </p:sp>
      <p:sp>
        <p:nvSpPr>
          <p:cNvPr id="4" name="TextBox 3"/>
          <p:cNvSpPr txBox="1"/>
          <p:nvPr/>
        </p:nvSpPr>
        <p:spPr>
          <a:xfrm>
            <a:off x="329019" y="1071659"/>
            <a:ext cx="7500158" cy="4493538"/>
          </a:xfrm>
          <a:prstGeom prst="rect">
            <a:avLst/>
          </a:prstGeom>
          <a:solidFill>
            <a:schemeClr val="accent6">
              <a:lumMod val="20000"/>
              <a:lumOff val="80000"/>
            </a:schemeClr>
          </a:solidFill>
          <a:effectLst>
            <a:softEdge rad="63500"/>
          </a:effectLst>
        </p:spPr>
        <p:txBody>
          <a:bodyPr wrap="square" rtlCol="0">
            <a:spAutoFit/>
          </a:bodyPr>
          <a:lstStyle/>
          <a:p>
            <a:pPr marL="285750" indent="-285750">
              <a:buFont typeface="Arial" panose="020B0604020202020204" pitchFamily="34" charset="0"/>
              <a:buChar char="•"/>
            </a:pPr>
            <a:r>
              <a:rPr lang="en-GB" sz="2200" dirty="0">
                <a:latin typeface="Comic Sans MS" panose="030F0702030302020204" pitchFamily="66" charset="0"/>
              </a:rPr>
              <a:t>There was little change in women's rights in the 18th century. </a:t>
            </a:r>
          </a:p>
          <a:p>
            <a:pPr marL="285750" indent="-285750">
              <a:buFont typeface="Arial" panose="020B0604020202020204" pitchFamily="34" charset="0"/>
              <a:buChar char="•"/>
            </a:pPr>
            <a:r>
              <a:rPr lang="en-GB" sz="2200" dirty="0">
                <a:latin typeface="Comic Sans MS" panose="030F0702030302020204" pitchFamily="66" charset="0"/>
              </a:rPr>
              <a:t>Girls from wealthy families went to school, but it was felt that it was important for them to learn 'accomplishments' like embroidery and music rather than academic subjects.</a:t>
            </a:r>
          </a:p>
          <a:p>
            <a:pPr marL="285750" indent="-285750">
              <a:buFont typeface="Arial" panose="020B0604020202020204" pitchFamily="34" charset="0"/>
              <a:buChar char="•"/>
            </a:pPr>
            <a:r>
              <a:rPr lang="en-GB" sz="2200" dirty="0">
                <a:latin typeface="Comic Sans MS" panose="030F0702030302020204" pitchFamily="66" charset="0"/>
              </a:rPr>
              <a:t>They could not attend most universities.</a:t>
            </a:r>
          </a:p>
          <a:p>
            <a:pPr marL="285750" indent="-285750">
              <a:buFont typeface="Arial" panose="020B0604020202020204" pitchFamily="34" charset="0"/>
              <a:buChar char="•"/>
            </a:pPr>
            <a:r>
              <a:rPr lang="en-GB" sz="2200" dirty="0">
                <a:latin typeface="Comic Sans MS" panose="030F0702030302020204" pitchFamily="66" charset="0"/>
              </a:rPr>
              <a:t>Women continued to be allowed to do certain jobs, with factory work becoming popular, but were banned from ‘professions.’</a:t>
            </a:r>
          </a:p>
          <a:p>
            <a:pPr marL="285750" indent="-285750">
              <a:buFont typeface="Arial" panose="020B0604020202020204" pitchFamily="34" charset="0"/>
              <a:buChar char="•"/>
            </a:pPr>
            <a:r>
              <a:rPr lang="en-GB" sz="2200" dirty="0">
                <a:latin typeface="Comic Sans MS" panose="030F0702030302020204" pitchFamily="66" charset="0"/>
              </a:rPr>
              <a:t>Women were not allowed to vote for who would rule the country anywhere in the world until the end of the 19</a:t>
            </a:r>
            <a:r>
              <a:rPr lang="en-GB" sz="2200" baseline="30000" dirty="0">
                <a:latin typeface="Comic Sans MS" panose="030F0702030302020204" pitchFamily="66" charset="0"/>
              </a:rPr>
              <a:t>th</a:t>
            </a:r>
            <a:r>
              <a:rPr lang="en-GB" sz="2200" dirty="0">
                <a:latin typeface="Comic Sans MS" panose="030F0702030302020204" pitchFamily="66" charset="0"/>
              </a:rPr>
              <a:t> century.</a:t>
            </a:r>
          </a:p>
        </p:txBody>
      </p:sp>
      <p:cxnSp>
        <p:nvCxnSpPr>
          <p:cNvPr id="6" name="Straight Connector 5"/>
          <p:cNvCxnSpPr/>
          <p:nvPr/>
        </p:nvCxnSpPr>
        <p:spPr>
          <a:xfrm flipV="1">
            <a:off x="717169" y="6013014"/>
            <a:ext cx="10774834" cy="51516"/>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72572" y="6038772"/>
            <a:ext cx="925660" cy="369332"/>
          </a:xfrm>
          <a:prstGeom prst="rect">
            <a:avLst/>
          </a:prstGeom>
          <a:noFill/>
        </p:spPr>
        <p:txBody>
          <a:bodyPr wrap="square" rtlCol="0">
            <a:spAutoFit/>
          </a:bodyPr>
          <a:lstStyle/>
          <a:p>
            <a:r>
              <a:rPr lang="en-GB" dirty="0"/>
              <a:t>3000BC</a:t>
            </a:r>
          </a:p>
        </p:txBody>
      </p:sp>
      <p:sp>
        <p:nvSpPr>
          <p:cNvPr id="32" name="TextBox 31"/>
          <p:cNvSpPr txBox="1"/>
          <p:nvPr/>
        </p:nvSpPr>
        <p:spPr>
          <a:xfrm>
            <a:off x="3085543" y="6042388"/>
            <a:ext cx="925660" cy="369332"/>
          </a:xfrm>
          <a:prstGeom prst="rect">
            <a:avLst/>
          </a:prstGeom>
          <a:noFill/>
        </p:spPr>
        <p:txBody>
          <a:bodyPr wrap="square" rtlCol="0">
            <a:spAutoFit/>
          </a:bodyPr>
          <a:lstStyle/>
          <a:p>
            <a:r>
              <a:rPr lang="en-GB" dirty="0"/>
              <a:t>0</a:t>
            </a:r>
          </a:p>
        </p:txBody>
      </p:sp>
      <p:sp>
        <p:nvSpPr>
          <p:cNvPr id="33" name="TextBox 32"/>
          <p:cNvSpPr txBox="1"/>
          <p:nvPr/>
        </p:nvSpPr>
        <p:spPr>
          <a:xfrm>
            <a:off x="4874170" y="6035156"/>
            <a:ext cx="925660" cy="369332"/>
          </a:xfrm>
          <a:prstGeom prst="rect">
            <a:avLst/>
          </a:prstGeom>
          <a:noFill/>
        </p:spPr>
        <p:txBody>
          <a:bodyPr wrap="square" rtlCol="0">
            <a:spAutoFit/>
          </a:bodyPr>
          <a:lstStyle/>
          <a:p>
            <a:r>
              <a:rPr lang="en-GB" dirty="0"/>
              <a:t>476AD</a:t>
            </a:r>
          </a:p>
        </p:txBody>
      </p:sp>
      <p:sp>
        <p:nvSpPr>
          <p:cNvPr id="34" name="TextBox 33"/>
          <p:cNvSpPr txBox="1"/>
          <p:nvPr/>
        </p:nvSpPr>
        <p:spPr>
          <a:xfrm>
            <a:off x="3365453" y="6038772"/>
            <a:ext cx="1867118" cy="369332"/>
          </a:xfrm>
          <a:prstGeom prst="rect">
            <a:avLst/>
          </a:prstGeom>
          <a:noFill/>
        </p:spPr>
        <p:txBody>
          <a:bodyPr wrap="square" rtlCol="0">
            <a:spAutoFit/>
          </a:bodyPr>
          <a:lstStyle/>
          <a:p>
            <a:r>
              <a:rPr lang="en-GB" b="1" dirty="0"/>
              <a:t>Ancient times</a:t>
            </a:r>
          </a:p>
        </p:txBody>
      </p:sp>
      <p:cxnSp>
        <p:nvCxnSpPr>
          <p:cNvPr id="10" name="Straight Arrow Connector 9"/>
          <p:cNvCxnSpPr/>
          <p:nvPr/>
        </p:nvCxnSpPr>
        <p:spPr>
          <a:xfrm flipH="1">
            <a:off x="1298232" y="6223438"/>
            <a:ext cx="1790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800297" y="6004375"/>
            <a:ext cx="1104476" cy="369332"/>
          </a:xfrm>
          <a:prstGeom prst="rect">
            <a:avLst/>
          </a:prstGeom>
          <a:noFill/>
        </p:spPr>
        <p:txBody>
          <a:bodyPr wrap="square" rtlCol="0">
            <a:spAutoFit/>
          </a:bodyPr>
          <a:lstStyle/>
          <a:p>
            <a:r>
              <a:rPr lang="en-GB" dirty="0"/>
              <a:t>2019 AD</a:t>
            </a:r>
          </a:p>
        </p:txBody>
      </p:sp>
      <p:sp>
        <p:nvSpPr>
          <p:cNvPr id="30" name="TextBox 29"/>
          <p:cNvSpPr txBox="1"/>
          <p:nvPr/>
        </p:nvSpPr>
        <p:spPr>
          <a:xfrm>
            <a:off x="7500288" y="6038911"/>
            <a:ext cx="925660" cy="369332"/>
          </a:xfrm>
          <a:prstGeom prst="rect">
            <a:avLst/>
          </a:prstGeom>
          <a:noFill/>
        </p:spPr>
        <p:txBody>
          <a:bodyPr wrap="square" rtlCol="0">
            <a:spAutoFit/>
          </a:bodyPr>
          <a:lstStyle/>
          <a:p>
            <a:r>
              <a:rPr lang="en-GB" dirty="0"/>
              <a:t>1100AD</a:t>
            </a:r>
          </a:p>
        </p:txBody>
      </p:sp>
      <p:sp>
        <p:nvSpPr>
          <p:cNvPr id="36" name="TextBox 35"/>
          <p:cNvSpPr txBox="1"/>
          <p:nvPr/>
        </p:nvSpPr>
        <p:spPr>
          <a:xfrm>
            <a:off x="6096000" y="6018486"/>
            <a:ext cx="1867118" cy="646331"/>
          </a:xfrm>
          <a:prstGeom prst="rect">
            <a:avLst/>
          </a:prstGeom>
          <a:noFill/>
        </p:spPr>
        <p:txBody>
          <a:bodyPr wrap="square" rtlCol="0">
            <a:spAutoFit/>
          </a:bodyPr>
          <a:lstStyle/>
          <a:p>
            <a:r>
              <a:rPr lang="en-GB" b="1" dirty="0"/>
              <a:t>Saxons and Vikings</a:t>
            </a:r>
          </a:p>
        </p:txBody>
      </p:sp>
      <p:sp>
        <p:nvSpPr>
          <p:cNvPr id="37" name="TextBox 36"/>
          <p:cNvSpPr txBox="1"/>
          <p:nvPr/>
        </p:nvSpPr>
        <p:spPr>
          <a:xfrm>
            <a:off x="9122255" y="6004375"/>
            <a:ext cx="925660" cy="369332"/>
          </a:xfrm>
          <a:prstGeom prst="rect">
            <a:avLst/>
          </a:prstGeom>
          <a:noFill/>
        </p:spPr>
        <p:txBody>
          <a:bodyPr wrap="square" rtlCol="0">
            <a:spAutoFit/>
          </a:bodyPr>
          <a:lstStyle/>
          <a:p>
            <a:r>
              <a:rPr lang="en-GB" dirty="0"/>
              <a:t>1500AD</a:t>
            </a:r>
          </a:p>
        </p:txBody>
      </p:sp>
      <p:sp>
        <p:nvSpPr>
          <p:cNvPr id="38" name="TextBox 37"/>
          <p:cNvSpPr txBox="1"/>
          <p:nvPr/>
        </p:nvSpPr>
        <p:spPr>
          <a:xfrm>
            <a:off x="9114356" y="6313552"/>
            <a:ext cx="1867118" cy="369332"/>
          </a:xfrm>
          <a:prstGeom prst="rect">
            <a:avLst/>
          </a:prstGeom>
          <a:noFill/>
        </p:spPr>
        <p:txBody>
          <a:bodyPr wrap="square" rtlCol="0">
            <a:spAutoFit/>
          </a:bodyPr>
          <a:lstStyle/>
          <a:p>
            <a:r>
              <a:rPr lang="en-GB" b="1" dirty="0"/>
              <a:t>Tudors</a:t>
            </a:r>
          </a:p>
        </p:txBody>
      </p:sp>
      <p:sp>
        <p:nvSpPr>
          <p:cNvPr id="39" name="Rectangle 38">
            <a:extLst>
              <a:ext uri="{FF2B5EF4-FFF2-40B4-BE49-F238E27FC236}">
                <a16:creationId xmlns:a16="http://schemas.microsoft.com/office/drawing/2014/main" id="{D64DB121-8C94-4BBB-AF4C-9CC436F9675C}"/>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2" descr="House, Old School, Old, Old Building, Building, Decay">
            <a:extLst>
              <a:ext uri="{FF2B5EF4-FFF2-40B4-BE49-F238E27FC236}">
                <a16:creationId xmlns:a16="http://schemas.microsoft.com/office/drawing/2014/main" id="{34003AB2-EC0F-4DBD-9F8D-C1A907FEA3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392" y="164190"/>
            <a:ext cx="2204545" cy="16534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Lady, Woman, Vintage, Female, Girl, Beauty, People, Old">
            <a:extLst>
              <a:ext uri="{FF2B5EF4-FFF2-40B4-BE49-F238E27FC236}">
                <a16:creationId xmlns:a16="http://schemas.microsoft.com/office/drawing/2014/main" id="{1FF53AE7-4A84-4585-8C15-A30E57FD69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9797" y="2014714"/>
            <a:ext cx="1829758" cy="2166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andiwork, Embroidery, Needlework, Lace, Handmade">
            <a:extLst>
              <a:ext uri="{FF2B5EF4-FFF2-40B4-BE49-F238E27FC236}">
                <a16:creationId xmlns:a16="http://schemas.microsoft.com/office/drawing/2014/main" id="{19B913C2-113B-41F7-B66D-53332DF944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84" r="23230" b="14612"/>
          <a:stretch/>
        </p:blipFill>
        <p:spPr bwMode="auto">
          <a:xfrm>
            <a:off x="8107078" y="1927842"/>
            <a:ext cx="1237082" cy="124340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4" name="Picture 12" descr="Graduation, Cap, Hat, Achievement, Diploma, Tassel">
            <a:extLst>
              <a:ext uri="{FF2B5EF4-FFF2-40B4-BE49-F238E27FC236}">
                <a16:creationId xmlns:a16="http://schemas.microsoft.com/office/drawing/2014/main" id="{AC677AF8-02BA-4393-8F6A-905E57F25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7856" y="3571396"/>
            <a:ext cx="1880622" cy="97557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B967EC2C-B3BA-4FC5-9B93-7B62FF64445B}"/>
              </a:ext>
            </a:extLst>
          </p:cNvPr>
          <p:cNvCxnSpPr/>
          <p:nvPr/>
        </p:nvCxnSpPr>
        <p:spPr>
          <a:xfrm flipV="1">
            <a:off x="7981922" y="3486760"/>
            <a:ext cx="1658195" cy="103720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46" name="Picture 14" descr="Factory, Industry, Pollution, Building, Environment">
            <a:extLst>
              <a:ext uri="{FF2B5EF4-FFF2-40B4-BE49-F238E27FC236}">
                <a16:creationId xmlns:a16="http://schemas.microsoft.com/office/drawing/2014/main" id="{776AEB25-11C4-4B13-8DAA-737D1710E2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3676" y="4440286"/>
            <a:ext cx="2047875" cy="10666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Ballot, Vote, Box, Voting">
            <a:extLst>
              <a:ext uri="{FF2B5EF4-FFF2-40B4-BE49-F238E27FC236}">
                <a16:creationId xmlns:a16="http://schemas.microsoft.com/office/drawing/2014/main" id="{88C42700-1CB7-4946-8C0A-79A460B1B5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5278" y="4631339"/>
            <a:ext cx="1049044" cy="1174668"/>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0A5E07DA-E62D-42A4-9D55-B7263144EC2F}"/>
              </a:ext>
            </a:extLst>
          </p:cNvPr>
          <p:cNvCxnSpPr>
            <a:cxnSpLocks/>
          </p:cNvCxnSpPr>
          <p:nvPr/>
        </p:nvCxnSpPr>
        <p:spPr>
          <a:xfrm flipV="1">
            <a:off x="8107078" y="4821887"/>
            <a:ext cx="1237082" cy="878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C51A9A-5B96-46F8-98F0-6BB2CEB6FBDC}"/>
              </a:ext>
            </a:extLst>
          </p:cNvPr>
          <p:cNvCxnSpPr>
            <a:cxnSpLocks/>
          </p:cNvCxnSpPr>
          <p:nvPr/>
        </p:nvCxnSpPr>
        <p:spPr>
          <a:xfrm flipH="1" flipV="1">
            <a:off x="8107078" y="4838003"/>
            <a:ext cx="1170507" cy="84331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FC1E7E-4CEC-42B8-B1B2-C6F80800D095}"/>
              </a:ext>
            </a:extLst>
          </p:cNvPr>
          <p:cNvCxnSpPr>
            <a:cxnSpLocks/>
          </p:cNvCxnSpPr>
          <p:nvPr/>
        </p:nvCxnSpPr>
        <p:spPr>
          <a:xfrm flipH="1" flipV="1">
            <a:off x="8020496" y="3502940"/>
            <a:ext cx="1564589" cy="9373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500"/>
                                        <p:tgtEl>
                                          <p:spTgt spid="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0988" y="255029"/>
            <a:ext cx="8827195" cy="822158"/>
          </a:xfrm>
        </p:spPr>
        <p:txBody>
          <a:bodyPr>
            <a:noAutofit/>
          </a:bodyPr>
          <a:lstStyle/>
          <a:p>
            <a:pPr algn="ctr"/>
            <a:r>
              <a:rPr lang="en-GB" sz="4000" u="sng" dirty="0">
                <a:solidFill>
                  <a:srgbClr val="7030A0"/>
                </a:solidFill>
                <a:latin typeface="Comic Sans MS" panose="030F0702030302020204" pitchFamily="66" charset="0"/>
              </a:rPr>
              <a:t>But things started to change…</a:t>
            </a:r>
          </a:p>
        </p:txBody>
      </p:sp>
      <p:sp>
        <p:nvSpPr>
          <p:cNvPr id="4" name="TextBox 3"/>
          <p:cNvSpPr txBox="1"/>
          <p:nvPr/>
        </p:nvSpPr>
        <p:spPr>
          <a:xfrm>
            <a:off x="2601102" y="1166842"/>
            <a:ext cx="6977085" cy="4524315"/>
          </a:xfrm>
          <a:prstGeom prst="rect">
            <a:avLst/>
          </a:prstGeom>
          <a:solidFill>
            <a:schemeClr val="accent6">
              <a:lumMod val="20000"/>
              <a:lumOff val="80000"/>
            </a:schemeClr>
          </a:solidFill>
          <a:effectLst>
            <a:softEdge rad="63500"/>
          </a:effectLst>
        </p:spPr>
        <p:txBody>
          <a:bodyPr wrap="square" rtlCol="0">
            <a:spAutoFit/>
          </a:bodyPr>
          <a:lstStyle/>
          <a:p>
            <a:pPr marL="285750" indent="-285750">
              <a:buFont typeface="Arial" panose="020B0604020202020204" pitchFamily="34" charset="0"/>
              <a:buChar char="•"/>
            </a:pPr>
            <a:r>
              <a:rPr lang="en-GB" sz="2400" dirty="0">
                <a:latin typeface="Comic Sans MS" panose="030F0702030302020204" pitchFamily="66" charset="0"/>
              </a:rPr>
              <a:t>In the 19</a:t>
            </a:r>
            <a:r>
              <a:rPr lang="en-GB" sz="2400" baseline="30000" dirty="0">
                <a:latin typeface="Comic Sans MS" panose="030F0702030302020204" pitchFamily="66" charset="0"/>
              </a:rPr>
              <a:t>th</a:t>
            </a:r>
            <a:r>
              <a:rPr lang="en-GB" sz="2400" dirty="0">
                <a:latin typeface="Comic Sans MS" panose="030F0702030302020204" pitchFamily="66" charset="0"/>
              </a:rPr>
              <a:t> and 20</a:t>
            </a:r>
            <a:r>
              <a:rPr lang="en-GB" sz="2400" baseline="30000" dirty="0">
                <a:latin typeface="Comic Sans MS" panose="030F0702030302020204" pitchFamily="66" charset="0"/>
              </a:rPr>
              <a:t>th</a:t>
            </a:r>
            <a:r>
              <a:rPr lang="en-GB" sz="2400" dirty="0">
                <a:latin typeface="Comic Sans MS" panose="030F0702030302020204" pitchFamily="66" charset="0"/>
              </a:rPr>
              <a:t> century, women fought for suffrage in the UK and across the world.</a:t>
            </a:r>
          </a:p>
          <a:p>
            <a:pPr marL="285750" indent="-285750">
              <a:buFont typeface="Arial" panose="020B0604020202020204" pitchFamily="34" charset="0"/>
              <a:buChar char="•"/>
            </a:pPr>
            <a:r>
              <a:rPr lang="en-GB" sz="2400" dirty="0">
                <a:latin typeface="Comic Sans MS" panose="030F0702030302020204" pitchFamily="66" charset="0"/>
              </a:rPr>
              <a:t>New Zealand and Australia were the first countries to achieve this and were followed by many countries across the world in the early 20</a:t>
            </a:r>
            <a:r>
              <a:rPr lang="en-GB" sz="2400" baseline="30000" dirty="0">
                <a:latin typeface="Comic Sans MS" panose="030F0702030302020204" pitchFamily="66" charset="0"/>
              </a:rPr>
              <a:t>th</a:t>
            </a:r>
            <a:r>
              <a:rPr lang="en-GB" sz="2400" dirty="0">
                <a:latin typeface="Comic Sans MS" panose="030F0702030302020204" pitchFamily="66" charset="0"/>
              </a:rPr>
              <a:t> century!</a:t>
            </a:r>
          </a:p>
          <a:p>
            <a:pPr marL="285750" indent="-285750">
              <a:buFont typeface="Arial" panose="020B0604020202020204" pitchFamily="34" charset="0"/>
              <a:buChar char="•"/>
            </a:pPr>
            <a:r>
              <a:rPr lang="en-GB" sz="2400" dirty="0">
                <a:latin typeface="Comic Sans MS" panose="030F0702030302020204" pitchFamily="66" charset="0"/>
              </a:rPr>
              <a:t>Women started to be allowed to go to university.</a:t>
            </a:r>
          </a:p>
          <a:p>
            <a:pPr marL="285750" indent="-285750">
              <a:buFont typeface="Arial" panose="020B0604020202020204" pitchFamily="34" charset="0"/>
              <a:buChar char="•"/>
            </a:pPr>
            <a:r>
              <a:rPr lang="en-GB" sz="2400" dirty="0">
                <a:latin typeface="Comic Sans MS" panose="030F0702030302020204" pitchFamily="66" charset="0"/>
              </a:rPr>
              <a:t>Women fought for equal pay.</a:t>
            </a:r>
          </a:p>
          <a:p>
            <a:pPr marL="285750" indent="-285750">
              <a:buFont typeface="Arial" panose="020B0604020202020204" pitchFamily="34" charset="0"/>
              <a:buChar char="•"/>
            </a:pPr>
            <a:r>
              <a:rPr lang="en-GB" sz="2400" dirty="0">
                <a:latin typeface="Comic Sans MS" panose="030F0702030302020204" pitchFamily="66" charset="0"/>
              </a:rPr>
              <a:t>Women started working in wide-ranging professions – as doctors, professors, builders, surgeons, politicians, designers….</a:t>
            </a:r>
            <a:endParaRPr lang="en-GB" sz="2000" dirty="0">
              <a:latin typeface="Comic Sans MS" panose="030F0702030302020204" pitchFamily="66" charset="0"/>
            </a:endParaRPr>
          </a:p>
        </p:txBody>
      </p:sp>
      <p:cxnSp>
        <p:nvCxnSpPr>
          <p:cNvPr id="6" name="Straight Connector 5"/>
          <p:cNvCxnSpPr/>
          <p:nvPr/>
        </p:nvCxnSpPr>
        <p:spPr>
          <a:xfrm flipV="1">
            <a:off x="717169" y="6023341"/>
            <a:ext cx="10774834" cy="51516"/>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15400" y="6192309"/>
            <a:ext cx="925660" cy="369332"/>
          </a:xfrm>
          <a:prstGeom prst="rect">
            <a:avLst/>
          </a:prstGeom>
          <a:noFill/>
        </p:spPr>
        <p:txBody>
          <a:bodyPr wrap="square" rtlCol="0">
            <a:spAutoFit/>
          </a:bodyPr>
          <a:lstStyle/>
          <a:p>
            <a:r>
              <a:rPr lang="en-GB" dirty="0"/>
              <a:t>3000BC</a:t>
            </a:r>
          </a:p>
        </p:txBody>
      </p:sp>
      <p:sp>
        <p:nvSpPr>
          <p:cNvPr id="32" name="TextBox 31"/>
          <p:cNvSpPr txBox="1"/>
          <p:nvPr/>
        </p:nvSpPr>
        <p:spPr>
          <a:xfrm>
            <a:off x="3223423" y="6181335"/>
            <a:ext cx="925660" cy="369332"/>
          </a:xfrm>
          <a:prstGeom prst="rect">
            <a:avLst/>
          </a:prstGeom>
          <a:noFill/>
        </p:spPr>
        <p:txBody>
          <a:bodyPr wrap="square" rtlCol="0">
            <a:spAutoFit/>
          </a:bodyPr>
          <a:lstStyle/>
          <a:p>
            <a:r>
              <a:rPr lang="en-GB" dirty="0"/>
              <a:t>0</a:t>
            </a:r>
          </a:p>
        </p:txBody>
      </p:sp>
      <p:sp>
        <p:nvSpPr>
          <p:cNvPr id="33" name="TextBox 32"/>
          <p:cNvSpPr txBox="1"/>
          <p:nvPr/>
        </p:nvSpPr>
        <p:spPr>
          <a:xfrm>
            <a:off x="4901241" y="6134262"/>
            <a:ext cx="925660" cy="369332"/>
          </a:xfrm>
          <a:prstGeom prst="rect">
            <a:avLst/>
          </a:prstGeom>
          <a:noFill/>
        </p:spPr>
        <p:txBody>
          <a:bodyPr wrap="square" rtlCol="0">
            <a:spAutoFit/>
          </a:bodyPr>
          <a:lstStyle/>
          <a:p>
            <a:r>
              <a:rPr lang="en-GB" dirty="0"/>
              <a:t>476AD</a:t>
            </a:r>
          </a:p>
        </p:txBody>
      </p:sp>
      <p:sp>
        <p:nvSpPr>
          <p:cNvPr id="34" name="TextBox 33"/>
          <p:cNvSpPr txBox="1"/>
          <p:nvPr/>
        </p:nvSpPr>
        <p:spPr>
          <a:xfrm>
            <a:off x="3496953" y="6147327"/>
            <a:ext cx="1867118" cy="369332"/>
          </a:xfrm>
          <a:prstGeom prst="rect">
            <a:avLst/>
          </a:prstGeom>
          <a:noFill/>
        </p:spPr>
        <p:txBody>
          <a:bodyPr wrap="square" rtlCol="0">
            <a:spAutoFit/>
          </a:bodyPr>
          <a:lstStyle/>
          <a:p>
            <a:r>
              <a:rPr lang="en-GB" b="1" dirty="0"/>
              <a:t>Ancient times</a:t>
            </a:r>
          </a:p>
        </p:txBody>
      </p:sp>
      <p:cxnSp>
        <p:nvCxnSpPr>
          <p:cNvPr id="10" name="Straight Arrow Connector 9"/>
          <p:cNvCxnSpPr/>
          <p:nvPr/>
        </p:nvCxnSpPr>
        <p:spPr>
          <a:xfrm flipH="1">
            <a:off x="1437160" y="6376975"/>
            <a:ext cx="1790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010486" y="6007643"/>
            <a:ext cx="1104476" cy="369332"/>
          </a:xfrm>
          <a:prstGeom prst="rect">
            <a:avLst/>
          </a:prstGeom>
          <a:noFill/>
        </p:spPr>
        <p:txBody>
          <a:bodyPr wrap="square" rtlCol="0">
            <a:spAutoFit/>
          </a:bodyPr>
          <a:lstStyle/>
          <a:p>
            <a:r>
              <a:rPr lang="en-GB" dirty="0"/>
              <a:t>2019 AD</a:t>
            </a:r>
          </a:p>
        </p:txBody>
      </p:sp>
      <p:sp>
        <p:nvSpPr>
          <p:cNvPr id="30" name="TextBox 29"/>
          <p:cNvSpPr txBox="1"/>
          <p:nvPr/>
        </p:nvSpPr>
        <p:spPr>
          <a:xfrm>
            <a:off x="7480651" y="6153493"/>
            <a:ext cx="925660" cy="369332"/>
          </a:xfrm>
          <a:prstGeom prst="rect">
            <a:avLst/>
          </a:prstGeom>
          <a:noFill/>
        </p:spPr>
        <p:txBody>
          <a:bodyPr wrap="square" rtlCol="0">
            <a:spAutoFit/>
          </a:bodyPr>
          <a:lstStyle/>
          <a:p>
            <a:r>
              <a:rPr lang="en-GB" dirty="0"/>
              <a:t>1100AD</a:t>
            </a:r>
          </a:p>
        </p:txBody>
      </p:sp>
      <p:sp>
        <p:nvSpPr>
          <p:cNvPr id="36" name="TextBox 35"/>
          <p:cNvSpPr txBox="1"/>
          <p:nvPr/>
        </p:nvSpPr>
        <p:spPr>
          <a:xfrm>
            <a:off x="6076363" y="6013224"/>
            <a:ext cx="1867118" cy="646331"/>
          </a:xfrm>
          <a:prstGeom prst="rect">
            <a:avLst/>
          </a:prstGeom>
          <a:noFill/>
        </p:spPr>
        <p:txBody>
          <a:bodyPr wrap="square" rtlCol="0">
            <a:spAutoFit/>
          </a:bodyPr>
          <a:lstStyle/>
          <a:p>
            <a:r>
              <a:rPr lang="en-GB" b="1" dirty="0"/>
              <a:t>Saxons and Vikings</a:t>
            </a:r>
          </a:p>
        </p:txBody>
      </p:sp>
      <p:sp>
        <p:nvSpPr>
          <p:cNvPr id="37" name="TextBox 36"/>
          <p:cNvSpPr txBox="1"/>
          <p:nvPr/>
        </p:nvSpPr>
        <p:spPr>
          <a:xfrm>
            <a:off x="9144076" y="6013347"/>
            <a:ext cx="925660" cy="369332"/>
          </a:xfrm>
          <a:prstGeom prst="rect">
            <a:avLst/>
          </a:prstGeom>
          <a:noFill/>
        </p:spPr>
        <p:txBody>
          <a:bodyPr wrap="square" rtlCol="0">
            <a:spAutoFit/>
          </a:bodyPr>
          <a:lstStyle/>
          <a:p>
            <a:r>
              <a:rPr lang="en-GB" dirty="0"/>
              <a:t>1500AD</a:t>
            </a:r>
          </a:p>
        </p:txBody>
      </p:sp>
      <p:sp>
        <p:nvSpPr>
          <p:cNvPr id="38" name="TextBox 37"/>
          <p:cNvSpPr txBox="1"/>
          <p:nvPr/>
        </p:nvSpPr>
        <p:spPr>
          <a:xfrm>
            <a:off x="9144076" y="6271067"/>
            <a:ext cx="1867118" cy="369332"/>
          </a:xfrm>
          <a:prstGeom prst="rect">
            <a:avLst/>
          </a:prstGeom>
          <a:noFill/>
        </p:spPr>
        <p:txBody>
          <a:bodyPr wrap="square" rtlCol="0">
            <a:spAutoFit/>
          </a:bodyPr>
          <a:lstStyle/>
          <a:p>
            <a:r>
              <a:rPr lang="en-GB" b="1" dirty="0"/>
              <a:t>Tudors</a:t>
            </a:r>
          </a:p>
        </p:txBody>
      </p:sp>
      <p:sp>
        <p:nvSpPr>
          <p:cNvPr id="39" name="Rectangle 38">
            <a:extLst>
              <a:ext uri="{FF2B5EF4-FFF2-40B4-BE49-F238E27FC236}">
                <a16:creationId xmlns:a16="http://schemas.microsoft.com/office/drawing/2014/main" id="{D6397700-7229-445C-AEA9-B5453496AB1E}"/>
              </a:ext>
            </a:extLst>
          </p:cNvPr>
          <p:cNvSpPr/>
          <p:nvPr/>
        </p:nvSpPr>
        <p:spPr>
          <a:xfrm>
            <a:off x="218941" y="193183"/>
            <a:ext cx="11771290" cy="64780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2" descr="Sign, Protest, Blank, Strike, Placard, Demonstration">
            <a:extLst>
              <a:ext uri="{FF2B5EF4-FFF2-40B4-BE49-F238E27FC236}">
                <a16:creationId xmlns:a16="http://schemas.microsoft.com/office/drawing/2014/main" id="{23266DDD-6941-4760-9CEC-F18087789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53" y="119656"/>
            <a:ext cx="1670381" cy="233983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F432677-17AB-4C4F-B52E-1C699EA3D71C}"/>
              </a:ext>
            </a:extLst>
          </p:cNvPr>
          <p:cNvSpPr txBox="1"/>
          <p:nvPr/>
        </p:nvSpPr>
        <p:spPr>
          <a:xfrm>
            <a:off x="317760" y="415429"/>
            <a:ext cx="1998630" cy="954107"/>
          </a:xfrm>
          <a:prstGeom prst="rect">
            <a:avLst/>
          </a:prstGeom>
          <a:noFill/>
        </p:spPr>
        <p:txBody>
          <a:bodyPr wrap="square" rtlCol="0">
            <a:spAutoFit/>
          </a:bodyPr>
          <a:lstStyle/>
          <a:p>
            <a:pPr algn="ctr"/>
            <a:r>
              <a:rPr lang="en-GB" sz="2800" dirty="0">
                <a:latin typeface="Blackadder ITC" panose="04020505051007020D02" pitchFamily="82" charset="0"/>
              </a:rPr>
              <a:t>Votes For Women</a:t>
            </a:r>
          </a:p>
        </p:txBody>
      </p:sp>
      <p:pic>
        <p:nvPicPr>
          <p:cNvPr id="1026" name="Picture 2" descr="New Zealand, Flag, National Flag, Nation, Country">
            <a:extLst>
              <a:ext uri="{FF2B5EF4-FFF2-40B4-BE49-F238E27FC236}">
                <a16:creationId xmlns:a16="http://schemas.microsoft.com/office/drawing/2014/main" id="{1CF0FE6E-3257-4DB4-A7AF-3A4F16F4E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3421" y="335689"/>
            <a:ext cx="1297644" cy="865096"/>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Australia, Flag, National, Country, Symbol, Nation">
            <a:extLst>
              <a:ext uri="{FF2B5EF4-FFF2-40B4-BE49-F238E27FC236}">
                <a16:creationId xmlns:a16="http://schemas.microsoft.com/office/drawing/2014/main" id="{2FC17D9D-B1D0-4706-900F-9E2DA8CDD7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2497" y="1378846"/>
            <a:ext cx="1609637" cy="804819"/>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Diploma, Graduation, Contract, Rolled Up, Seal, Stamp">
            <a:extLst>
              <a:ext uri="{FF2B5EF4-FFF2-40B4-BE49-F238E27FC236}">
                <a16:creationId xmlns:a16="http://schemas.microsoft.com/office/drawing/2014/main" id="{56036642-DB71-4D17-81D8-47F85381E0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791" y="2218554"/>
            <a:ext cx="2357737" cy="15718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g, Money, Wealth, Revenue, Finance, Dollars, Currency">
            <a:extLst>
              <a:ext uri="{FF2B5EF4-FFF2-40B4-BE49-F238E27FC236}">
                <a16:creationId xmlns:a16="http://schemas.microsoft.com/office/drawing/2014/main" id="{4A13D8F5-3442-4281-AB73-CE45065A1A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8040" y="2285389"/>
            <a:ext cx="925660" cy="125987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Bag, Money, Wealth, Revenue, Finance, Dollars, Currency">
            <a:extLst>
              <a:ext uri="{FF2B5EF4-FFF2-40B4-BE49-F238E27FC236}">
                <a16:creationId xmlns:a16="http://schemas.microsoft.com/office/drawing/2014/main" id="{DDFA7B8D-BBE9-47F5-B7E3-B7265285B2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86669" y="2275106"/>
            <a:ext cx="925660" cy="12598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spital, Bless You, Professional, Doctor, Diagnosis">
            <a:extLst>
              <a:ext uri="{FF2B5EF4-FFF2-40B4-BE49-F238E27FC236}">
                <a16:creationId xmlns:a16="http://schemas.microsoft.com/office/drawing/2014/main" id="{056E9B28-A17F-438E-AC34-EFCAAE1B72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143" y="3732632"/>
            <a:ext cx="1268034" cy="21634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nstruction Company, Professional, Women, Engineer">
            <a:extLst>
              <a:ext uri="{FF2B5EF4-FFF2-40B4-BE49-F238E27FC236}">
                <a16:creationId xmlns:a16="http://schemas.microsoft.com/office/drawing/2014/main" id="{7190225C-0A21-4E2C-B360-19BDA01E5D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8235" y="3501444"/>
            <a:ext cx="1283899" cy="231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500"/>
                                        <p:tgtEl>
                                          <p:spTgt spid="1032"/>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fade">
                                      <p:cBhvr>
                                        <p:cTn id="61" dur="500"/>
                                        <p:tgtEl>
                                          <p:spTgt spid="1036"/>
                                        </p:tgtEl>
                                      </p:cBhvr>
                                    </p:animEffect>
                                  </p:childTnLst>
                                </p:cTn>
                              </p:par>
                              <p:par>
                                <p:cTn id="62" presetID="10" presetClass="entr" presetSubtype="0" fill="hold" nodeType="withEffect">
                                  <p:stCondLst>
                                    <p:cond delay="0"/>
                                  </p:stCondLst>
                                  <p:childTnLst>
                                    <p:set>
                                      <p:cBhvr>
                                        <p:cTn id="63" dur="1" fill="hold">
                                          <p:stCondLst>
                                            <p:cond delay="0"/>
                                          </p:stCondLst>
                                        </p:cTn>
                                        <p:tgtEl>
                                          <p:spTgt spid="1040"/>
                                        </p:tgtEl>
                                        <p:attrNameLst>
                                          <p:attrName>style.visibility</p:attrName>
                                        </p:attrNameLst>
                                      </p:cBhvr>
                                      <p:to>
                                        <p:strVal val="visible"/>
                                      </p:to>
                                    </p:set>
                                    <p:animEffect transition="in" filter="fade">
                                      <p:cBhvr>
                                        <p:cTn id="64"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8DB9-51D1-433B-BBA5-CE83B6C33295}"/>
              </a:ext>
            </a:extLst>
          </p:cNvPr>
          <p:cNvSpPr>
            <a:spLocks noGrp="1"/>
          </p:cNvSpPr>
          <p:nvPr>
            <p:ph type="title"/>
          </p:nvPr>
        </p:nvSpPr>
        <p:spPr>
          <a:xfrm>
            <a:off x="775715" y="2155222"/>
            <a:ext cx="10515600" cy="2315931"/>
          </a:xfrm>
        </p:spPr>
        <p:txBody>
          <a:bodyPr/>
          <a:lstStyle/>
          <a:p>
            <a:pPr algn="ctr"/>
            <a:r>
              <a:rPr lang="en-GB" dirty="0"/>
              <a:t>Do you recognise any of these </a:t>
            </a:r>
            <a:br>
              <a:rPr lang="en-GB" dirty="0"/>
            </a:br>
            <a:r>
              <a:rPr lang="en-GB" dirty="0"/>
              <a:t>significant women?</a:t>
            </a:r>
          </a:p>
        </p:txBody>
      </p:sp>
      <p:pic>
        <p:nvPicPr>
          <p:cNvPr id="3" name="Picture 2">
            <a:extLst>
              <a:ext uri="{FF2B5EF4-FFF2-40B4-BE49-F238E27FC236}">
                <a16:creationId xmlns:a16="http://schemas.microsoft.com/office/drawing/2014/main" id="{55C4F49C-145F-406A-A35B-F95B3F602D11}"/>
              </a:ext>
            </a:extLst>
          </p:cNvPr>
          <p:cNvPicPr>
            <a:picLocks noChangeAspect="1"/>
          </p:cNvPicPr>
          <p:nvPr/>
        </p:nvPicPr>
        <p:blipFill>
          <a:blip r:embed="rId2"/>
          <a:stretch>
            <a:fillRect/>
          </a:stretch>
        </p:blipFill>
        <p:spPr>
          <a:xfrm>
            <a:off x="7833903" y="182143"/>
            <a:ext cx="4118399" cy="2315931"/>
          </a:xfrm>
          <a:prstGeom prst="rect">
            <a:avLst/>
          </a:prstGeom>
        </p:spPr>
      </p:pic>
      <p:pic>
        <p:nvPicPr>
          <p:cNvPr id="1026" name="Picture 2" descr="This 50-year-old article shows how the myth of Rosa Parks was made - Vox">
            <a:extLst>
              <a:ext uri="{FF2B5EF4-FFF2-40B4-BE49-F238E27FC236}">
                <a16:creationId xmlns:a16="http://schemas.microsoft.com/office/drawing/2014/main" id="{E8B6C5AC-5AD1-4942-B790-7258D7915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353" y="182143"/>
            <a:ext cx="2315931" cy="2315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air Blog - The world&amp;amp;#39;s anthropology blog publication.">
            <a:extLst>
              <a:ext uri="{FF2B5EF4-FFF2-40B4-BE49-F238E27FC236}">
                <a16:creationId xmlns:a16="http://schemas.microsoft.com/office/drawing/2014/main" id="{A5B70741-1861-4EF3-8A39-3352E2E86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207" y="4128301"/>
            <a:ext cx="2404554" cy="24045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12 Most Influential Women in Leadership | Topic Insights">
            <a:extLst>
              <a:ext uri="{FF2B5EF4-FFF2-40B4-BE49-F238E27FC236}">
                <a16:creationId xmlns:a16="http://schemas.microsoft.com/office/drawing/2014/main" id="{74A1A266-0769-47B0-8A80-60D28BAA0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732" y="433971"/>
            <a:ext cx="3221819" cy="18122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ry Seacole - Wikipedia">
            <a:extLst>
              <a:ext uri="{FF2B5EF4-FFF2-40B4-BE49-F238E27FC236}">
                <a16:creationId xmlns:a16="http://schemas.microsoft.com/office/drawing/2014/main" id="{D2310273-764B-4415-BED8-E14FF4C9B7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21" y="3172783"/>
            <a:ext cx="2108502" cy="3514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story of Grace Darling">
            <a:extLst>
              <a:ext uri="{FF2B5EF4-FFF2-40B4-BE49-F238E27FC236}">
                <a16:creationId xmlns:a16="http://schemas.microsoft.com/office/drawing/2014/main" id="{5FBD62B4-53F2-433B-AC4E-F1585D3AA8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4072" y="4108097"/>
            <a:ext cx="4113238" cy="2315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ennis, Professional, Woman, Serena Williams, Wimbledon">
            <a:extLst>
              <a:ext uri="{FF2B5EF4-FFF2-40B4-BE49-F238E27FC236}">
                <a16:creationId xmlns:a16="http://schemas.microsoft.com/office/drawing/2014/main" id="{D487E225-890A-4A1B-B937-8CECCBC6E1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3137"/>
          <a:stretch/>
        </p:blipFill>
        <p:spPr bwMode="auto">
          <a:xfrm>
            <a:off x="9828507" y="4216924"/>
            <a:ext cx="2078227" cy="231593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4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1248</Words>
  <Application>Microsoft Office PowerPoint</Application>
  <PresentationFormat>Widescreen</PresentationFormat>
  <Paragraphs>155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Aharoni</vt:lpstr>
      <vt:lpstr>Arial</vt:lpstr>
      <vt:lpstr>Blackadder ITC</vt:lpstr>
      <vt:lpstr>Calibri</vt:lpstr>
      <vt:lpstr>Calibri Light</vt:lpstr>
      <vt:lpstr>Comic Sans MS</vt:lpstr>
      <vt:lpstr>Gill Sans MT</vt:lpstr>
      <vt:lpstr>ReithSans</vt:lpstr>
      <vt:lpstr>Wingdings</vt:lpstr>
      <vt:lpstr>Office Theme</vt:lpstr>
      <vt:lpstr>PowerPoint Presentation</vt:lpstr>
      <vt:lpstr>PowerPoint Presentation</vt:lpstr>
      <vt:lpstr>PowerPoint Presentation</vt:lpstr>
      <vt:lpstr>Women in the Ancient World</vt:lpstr>
      <vt:lpstr>Viking, Saxon and Tudor Women</vt:lpstr>
      <vt:lpstr>Women in the 16th and 17th Centuries</vt:lpstr>
      <vt:lpstr>Women in the 18th and 19th centuries</vt:lpstr>
      <vt:lpstr>But things started to change…</vt:lpstr>
      <vt:lpstr>Do you recognise any of these  significant women?</vt:lpstr>
      <vt:lpstr>Who was she?</vt:lpstr>
      <vt:lpstr>Who is she?</vt:lpstr>
      <vt:lpstr>Who was she?</vt:lpstr>
      <vt:lpstr>Women’s History in the 22nd Century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Women’s Day</dc:title>
  <dc:creator>mark</dc:creator>
  <cp:lastModifiedBy>G Humphriss STP</cp:lastModifiedBy>
  <cp:revision>33</cp:revision>
  <dcterms:created xsi:type="dcterms:W3CDTF">2021-03-09T12:06:14Z</dcterms:created>
  <dcterms:modified xsi:type="dcterms:W3CDTF">2022-03-06T13:26:43Z</dcterms:modified>
</cp:coreProperties>
</file>