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9"/>
  </p:notesMasterIdLst>
  <p:handoutMasterIdLst>
    <p:handoutMasterId r:id="rId30"/>
  </p:handoutMasterIdLst>
  <p:sldIdLst>
    <p:sldId id="256" r:id="rId5"/>
    <p:sldId id="258" r:id="rId6"/>
    <p:sldId id="263" r:id="rId7"/>
    <p:sldId id="280" r:id="rId8"/>
    <p:sldId id="267" r:id="rId9"/>
    <p:sldId id="284" r:id="rId10"/>
    <p:sldId id="281" r:id="rId11"/>
    <p:sldId id="268" r:id="rId12"/>
    <p:sldId id="282" r:id="rId13"/>
    <p:sldId id="279" r:id="rId14"/>
    <p:sldId id="283" r:id="rId15"/>
    <p:sldId id="278" r:id="rId16"/>
    <p:sldId id="266" r:id="rId17"/>
    <p:sldId id="276" r:id="rId18"/>
    <p:sldId id="288" r:id="rId19"/>
    <p:sldId id="271" r:id="rId20"/>
    <p:sldId id="277" r:id="rId21"/>
    <p:sldId id="272" r:id="rId22"/>
    <p:sldId id="285" r:id="rId23"/>
    <p:sldId id="273" r:id="rId24"/>
    <p:sldId id="274" r:id="rId25"/>
    <p:sldId id="275" r:id="rId26"/>
    <p:sldId id="287" r:id="rId27"/>
    <p:sldId id="264"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712" autoAdjust="0"/>
  </p:normalViewPr>
  <p:slideViewPr>
    <p:cSldViewPr snapToGrid="0">
      <p:cViewPr varScale="1">
        <p:scale>
          <a:sx n="86" d="100"/>
          <a:sy n="86" d="100"/>
        </p:scale>
        <p:origin x="470" y="7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9/10/2025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emf"/><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Welcome to Year 3!</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Miss White, Mrs McDonald and Miss Campbell</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45753" y="1802652"/>
            <a:ext cx="3797995" cy="397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588168" y="847915"/>
            <a:ext cx="9324115" cy="4616648"/>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latin typeface="+mj-lt"/>
            </a:endParaRPr>
          </a:p>
          <a:p>
            <a:pPr algn="ctr"/>
            <a:r>
              <a:rPr lang="en-US" sz="3200" dirty="0">
                <a:solidFill>
                  <a:schemeClr val="accent2"/>
                </a:solidFill>
                <a:latin typeface="+mj-lt"/>
              </a:rPr>
              <a:t>Where possible the foundation subjects - Geography, History, Science, French, ICT, RE, PSHE, Music and Art/Design – are linked to each term’s theme of learning incorporating cross curriculum teaching where possible.</a:t>
            </a:r>
          </a:p>
          <a:p>
            <a:pPr algn="ctr"/>
            <a:endParaRPr lang="en-US" sz="3200" dirty="0">
              <a:solidFill>
                <a:schemeClr val="accent2"/>
              </a:solidFill>
            </a:endParaRPr>
          </a:p>
          <a:p>
            <a:pPr algn="ctr"/>
            <a:endParaRPr lang="en-US" sz="3200" dirty="0">
              <a:solidFill>
                <a:schemeClr val="accent2"/>
              </a:solidFill>
            </a:endParaRP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2F2B12-4E42-4ACE-BE91-3605A1358B51}"/>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610A4ECA-5DB9-433B-9797-1B29AD786EAF}"/>
              </a:ext>
            </a:extLst>
          </p:cNvPr>
          <p:cNvSpPr>
            <a:spLocks noGrp="1"/>
          </p:cNvSpPr>
          <p:nvPr>
            <p:ph type="title"/>
          </p:nvPr>
        </p:nvSpPr>
        <p:spPr>
          <a:xfrm rot="21180000">
            <a:off x="173203" y="278328"/>
            <a:ext cx="4648714" cy="1325563"/>
          </a:xfrm>
        </p:spPr>
        <p:txBody>
          <a:bodyPr>
            <a:normAutofit/>
          </a:bodyPr>
          <a:lstStyle/>
          <a:p>
            <a:r>
              <a:rPr lang="en-GB" sz="2800" dirty="0"/>
              <a:t>PE and Outdoor Learning</a:t>
            </a:r>
          </a:p>
        </p:txBody>
      </p:sp>
      <p:sp>
        <p:nvSpPr>
          <p:cNvPr id="5" name="Content Placeholder 4">
            <a:extLst>
              <a:ext uri="{FF2B5EF4-FFF2-40B4-BE49-F238E27FC236}">
                <a16:creationId xmlns:a16="http://schemas.microsoft.com/office/drawing/2014/main" id="{4ED9BC3B-BDD2-43D9-8D84-A1937E2315C1}"/>
              </a:ext>
            </a:extLst>
          </p:cNvPr>
          <p:cNvSpPr>
            <a:spLocks noGrp="1"/>
          </p:cNvSpPr>
          <p:nvPr>
            <p:ph idx="1"/>
          </p:nvPr>
        </p:nvSpPr>
        <p:spPr>
          <a:xfrm>
            <a:off x="2142227" y="1630018"/>
            <a:ext cx="8592034" cy="4680932"/>
          </a:xfrm>
        </p:spPr>
        <p:txBody>
          <a:bodyPr>
            <a:noAutofit/>
          </a:bodyPr>
          <a:lstStyle/>
          <a:p>
            <a:pPr marL="0" indent="0" algn="ctr">
              <a:buNone/>
            </a:pPr>
            <a:r>
              <a:rPr lang="en-GB" dirty="0">
                <a:solidFill>
                  <a:schemeClr val="accent1"/>
                </a:solidFill>
                <a:latin typeface="+mj-lt"/>
              </a:rPr>
              <a:t>Year 3 PE lessons are on </a:t>
            </a:r>
            <a:r>
              <a:rPr lang="en-GB" dirty="0">
                <a:solidFill>
                  <a:srgbClr val="00B050"/>
                </a:solidFill>
                <a:latin typeface="+mj-lt"/>
              </a:rPr>
              <a:t>Monday and Friday</a:t>
            </a:r>
            <a:r>
              <a:rPr lang="en-GB" dirty="0">
                <a:solidFill>
                  <a:schemeClr val="accent1"/>
                </a:solidFill>
                <a:latin typeface="+mj-lt"/>
              </a:rPr>
              <a:t>. </a:t>
            </a:r>
            <a:r>
              <a:rPr lang="en-GB" dirty="0">
                <a:solidFill>
                  <a:schemeClr val="accent1"/>
                </a:solidFill>
                <a:highlight>
                  <a:srgbClr val="FFFF00"/>
                </a:highlight>
                <a:latin typeface="+mj-lt"/>
              </a:rPr>
              <a:t>Children will need come into school in their PE kits.</a:t>
            </a:r>
          </a:p>
          <a:p>
            <a:pPr marL="0" indent="0" algn="ctr">
              <a:buNone/>
            </a:pPr>
            <a:r>
              <a:rPr lang="en-GB" dirty="0">
                <a:solidFill>
                  <a:schemeClr val="accent1"/>
                </a:solidFill>
                <a:latin typeface="+mj-lt"/>
              </a:rPr>
              <a:t>We will also have lots of opportunities for outdoor learning this year, including trips to the Heart of England Forest. You will be sent dates with plenty of notice – waterproofs and wellies/walking boots will be needed!​ We will restart Forest School later on in the year.</a:t>
            </a:r>
          </a:p>
          <a:p>
            <a:pPr marL="0" indent="0" algn="ctr">
              <a:buNone/>
            </a:pPr>
            <a:r>
              <a:rPr lang="en-GB" b="1" dirty="0">
                <a:solidFill>
                  <a:srgbClr val="FF0000"/>
                </a:solidFill>
                <a:latin typeface="+mj-lt"/>
              </a:rPr>
              <a:t>Please ensure every item is clearly named!</a:t>
            </a:r>
          </a:p>
          <a:p>
            <a:pPr marL="0" indent="0">
              <a:buNone/>
            </a:pPr>
            <a:endParaRPr lang="en-GB" dirty="0">
              <a:solidFill>
                <a:schemeClr val="accent1"/>
              </a:solidFill>
              <a:latin typeface="+mj-lt"/>
            </a:endParaRPr>
          </a:p>
        </p:txBody>
      </p:sp>
    </p:spTree>
    <p:extLst>
      <p:ext uri="{BB962C8B-B14F-4D97-AF65-F5344CB8AC3E}">
        <p14:creationId xmlns:p14="http://schemas.microsoft.com/office/powerpoint/2010/main" val="52785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Trips &amp; Visitors...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914400" y="1029980"/>
            <a:ext cx="9997883" cy="4811895"/>
          </a:xfrm>
          <a:prstGeom prst="rect">
            <a:avLst/>
          </a:prstGeom>
        </p:spPr>
        <p:txBody>
          <a:bodyPr wrap="square">
            <a:spAutoFit/>
          </a:bodyPr>
          <a:lstStyle/>
          <a:p>
            <a:pPr algn="ctr"/>
            <a:r>
              <a:rPr lang="en-US" sz="2300" dirty="0">
                <a:solidFill>
                  <a:schemeClr val="accent1"/>
                </a:solidFill>
                <a:latin typeface="+mj-lt"/>
              </a:rPr>
              <a:t>To further enhance the curriculum and children’s class based education, we have planned trips and experiences that will captivate and stimulate the intrinsic learning. </a:t>
            </a:r>
          </a:p>
          <a:p>
            <a:pPr algn="ctr"/>
            <a:endParaRPr lang="en-US" sz="2300" dirty="0">
              <a:solidFill>
                <a:schemeClr val="accent1"/>
              </a:solidFill>
              <a:latin typeface="+mj-lt"/>
            </a:endParaRPr>
          </a:p>
          <a:p>
            <a:pPr algn="ctr"/>
            <a:r>
              <a:rPr lang="en-US" sz="2300" dirty="0">
                <a:solidFill>
                  <a:schemeClr val="accent1"/>
                </a:solidFill>
                <a:latin typeface="+mj-lt"/>
              </a:rPr>
              <a:t>The planned and potential trips for the year are…</a:t>
            </a:r>
          </a:p>
          <a:p>
            <a:pPr algn="ctr"/>
            <a:endParaRPr lang="en-US" sz="2300" i="1" dirty="0">
              <a:solidFill>
                <a:schemeClr val="accent1"/>
              </a:solidFill>
              <a:latin typeface="+mj-lt"/>
            </a:endParaRPr>
          </a:p>
          <a:p>
            <a:pPr algn="ctr">
              <a:lnSpc>
                <a:spcPct val="150000"/>
              </a:lnSpc>
            </a:pPr>
            <a:r>
              <a:rPr lang="en-US" sz="2300" i="1" dirty="0">
                <a:solidFill>
                  <a:schemeClr val="accent1"/>
                </a:solidFill>
                <a:latin typeface="+mj-lt"/>
              </a:rPr>
              <a:t>Stonehenge: </a:t>
            </a:r>
            <a:r>
              <a:rPr lang="en-US" sz="2300" i="1" dirty="0">
                <a:solidFill>
                  <a:srgbClr val="FF0000"/>
                </a:solidFill>
                <a:latin typeface="+mj-lt"/>
              </a:rPr>
              <a:t>11</a:t>
            </a:r>
            <a:r>
              <a:rPr lang="en-US" sz="2300" i="1" baseline="30000" dirty="0">
                <a:solidFill>
                  <a:srgbClr val="FF0000"/>
                </a:solidFill>
                <a:latin typeface="+mj-lt"/>
              </a:rPr>
              <a:t>th</a:t>
            </a:r>
            <a:r>
              <a:rPr lang="en-US" sz="2300" i="1" dirty="0">
                <a:solidFill>
                  <a:srgbClr val="FF0000"/>
                </a:solidFill>
                <a:latin typeface="+mj-lt"/>
              </a:rPr>
              <a:t> September </a:t>
            </a:r>
          </a:p>
          <a:p>
            <a:pPr algn="ctr">
              <a:lnSpc>
                <a:spcPct val="150000"/>
              </a:lnSpc>
            </a:pPr>
            <a:r>
              <a:rPr lang="en-US" sz="2300" i="1" dirty="0">
                <a:solidFill>
                  <a:schemeClr val="accent1"/>
                </a:solidFill>
                <a:latin typeface="+mj-lt"/>
              </a:rPr>
              <a:t>Heart of England: </a:t>
            </a:r>
            <a:r>
              <a:rPr lang="en-US" sz="2300" i="1" dirty="0">
                <a:solidFill>
                  <a:srgbClr val="FF0000"/>
                </a:solidFill>
                <a:latin typeface="+mj-lt"/>
              </a:rPr>
              <a:t>21</a:t>
            </a:r>
            <a:r>
              <a:rPr lang="en-US" sz="2300" i="1" baseline="30000" dirty="0">
                <a:solidFill>
                  <a:srgbClr val="FF0000"/>
                </a:solidFill>
                <a:latin typeface="+mj-lt"/>
              </a:rPr>
              <a:t>st</a:t>
            </a:r>
            <a:r>
              <a:rPr lang="en-US" sz="2300" i="1" dirty="0">
                <a:solidFill>
                  <a:srgbClr val="FF0000"/>
                </a:solidFill>
                <a:latin typeface="+mj-lt"/>
              </a:rPr>
              <a:t>  October &amp; 13</a:t>
            </a:r>
            <a:r>
              <a:rPr lang="en-US" sz="2300" i="1" baseline="30000" dirty="0">
                <a:solidFill>
                  <a:srgbClr val="FF0000"/>
                </a:solidFill>
                <a:latin typeface="+mj-lt"/>
              </a:rPr>
              <a:t>th</a:t>
            </a:r>
            <a:r>
              <a:rPr lang="en-US" sz="2300" i="1" dirty="0">
                <a:solidFill>
                  <a:srgbClr val="FF0000"/>
                </a:solidFill>
                <a:latin typeface="+mj-lt"/>
              </a:rPr>
              <a:t> March</a:t>
            </a:r>
          </a:p>
          <a:p>
            <a:pPr algn="ctr">
              <a:lnSpc>
                <a:spcPct val="150000"/>
              </a:lnSpc>
            </a:pPr>
            <a:r>
              <a:rPr lang="en-US" sz="2300" i="1" dirty="0">
                <a:solidFill>
                  <a:schemeClr val="accent1"/>
                </a:solidFill>
                <a:latin typeface="+mj-lt"/>
              </a:rPr>
              <a:t>Christmas Theatre: </a:t>
            </a:r>
            <a:r>
              <a:rPr lang="en-US" sz="2300" i="1" dirty="0">
                <a:solidFill>
                  <a:srgbClr val="FF0000"/>
                </a:solidFill>
                <a:latin typeface="+mj-lt"/>
              </a:rPr>
              <a:t>Date &amp; Cost TBC </a:t>
            </a:r>
          </a:p>
          <a:p>
            <a:pPr algn="ctr">
              <a:lnSpc>
                <a:spcPct val="150000"/>
              </a:lnSpc>
            </a:pPr>
            <a:r>
              <a:rPr lang="en-US" sz="2300" i="1" dirty="0">
                <a:solidFill>
                  <a:schemeClr val="accent1"/>
                </a:solidFill>
                <a:latin typeface="+mj-lt"/>
              </a:rPr>
              <a:t>Shakespeare Week Open House: </a:t>
            </a:r>
            <a:r>
              <a:rPr lang="en-US" sz="2300" i="1" dirty="0">
                <a:solidFill>
                  <a:srgbClr val="FF0000"/>
                </a:solidFill>
                <a:latin typeface="+mj-lt"/>
              </a:rPr>
              <a:t>Spring term – no cost</a:t>
            </a:r>
          </a:p>
          <a:p>
            <a:pPr algn="ctr">
              <a:lnSpc>
                <a:spcPct val="150000"/>
              </a:lnSpc>
            </a:pPr>
            <a:r>
              <a:rPr lang="en-US" sz="2300" i="1" dirty="0">
                <a:solidFill>
                  <a:srgbClr val="0070C0"/>
                </a:solidFill>
                <a:latin typeface="+mj-lt"/>
              </a:rPr>
              <a:t>Roman workshop: </a:t>
            </a:r>
            <a:r>
              <a:rPr lang="en-US" sz="2300" i="1" dirty="0">
                <a:solidFill>
                  <a:srgbClr val="FF0000"/>
                </a:solidFill>
                <a:latin typeface="+mj-lt"/>
              </a:rPr>
              <a:t>Summer term &amp; cost TBC</a:t>
            </a:r>
          </a:p>
        </p:txBody>
      </p:sp>
    </p:spTree>
    <p:extLst>
      <p:ext uri="{BB962C8B-B14F-4D97-AF65-F5344CB8AC3E}">
        <p14:creationId xmlns:p14="http://schemas.microsoft.com/office/powerpoint/2010/main" val="11823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2560320" y="1113652"/>
            <a:ext cx="6984227" cy="5678478"/>
          </a:xfrm>
          <a:prstGeom prst="rect">
            <a:avLst/>
          </a:prstGeom>
        </p:spPr>
        <p:txBody>
          <a:bodyPr wrap="square">
            <a:spAutoFit/>
          </a:bodyPr>
          <a:lstStyle/>
          <a:p>
            <a:pPr algn="ctr"/>
            <a:r>
              <a:rPr lang="en-US" sz="2000" dirty="0">
                <a:solidFill>
                  <a:schemeClr val="accent2"/>
                </a:solidFill>
                <a:latin typeface="+mj-lt"/>
              </a:rPr>
              <a:t>Assessment in KS2 is carried out daily </a:t>
            </a:r>
            <a:r>
              <a:rPr lang="en-US" sz="2000" dirty="0" err="1">
                <a:solidFill>
                  <a:schemeClr val="accent2"/>
                </a:solidFill>
                <a:latin typeface="+mj-lt"/>
              </a:rPr>
              <a:t>utilising</a:t>
            </a:r>
            <a:r>
              <a:rPr lang="en-US" sz="2000" dirty="0">
                <a:solidFill>
                  <a:schemeClr val="accent2"/>
                </a:solidFill>
                <a:latin typeface="+mj-lt"/>
              </a:rPr>
              <a:t> a range of strategies such as: live marking, targeted questioning and quizzes. This is to ensure the teaching team can monitor children’s understanding promptly and enable children have time to respond to the feedback, make changes and address any misconceptions.</a:t>
            </a:r>
            <a:r>
              <a:rPr lang="en-GB" sz="2000" dirty="0">
                <a:solidFill>
                  <a:schemeClr val="accent2"/>
                </a:solidFill>
                <a:latin typeface="+mj-lt"/>
              </a:rPr>
              <a:t> </a:t>
            </a:r>
          </a:p>
          <a:p>
            <a:pPr algn="ctr"/>
            <a:endParaRPr lang="en-GB" sz="2000" dirty="0">
              <a:solidFill>
                <a:schemeClr val="accent2"/>
              </a:solidFill>
              <a:latin typeface="+mj-lt"/>
            </a:endParaRPr>
          </a:p>
          <a:p>
            <a:pPr algn="ctr"/>
            <a:r>
              <a:rPr lang="en-GB" sz="2000" dirty="0">
                <a:solidFill>
                  <a:schemeClr val="accent2"/>
                </a:solidFill>
                <a:latin typeface="+mj-lt"/>
              </a:rPr>
              <a:t>Throughout the year, children will take part in assessments in reading, writing and mathematics to show progress and inform us of next steps or gaps in learning.​ Children are not made aware that it is a formal assessment.​</a:t>
            </a:r>
          </a:p>
          <a:p>
            <a:pPr algn="ctr"/>
            <a:endParaRPr lang="en-GB" sz="2000" dirty="0">
              <a:solidFill>
                <a:schemeClr val="accent2"/>
              </a:solidFill>
              <a:latin typeface="+mj-lt"/>
            </a:endParaRPr>
          </a:p>
          <a:p>
            <a:pPr algn="ctr"/>
            <a:r>
              <a:rPr lang="en-GB" sz="2000" dirty="0">
                <a:solidFill>
                  <a:schemeClr val="accent2"/>
                </a:solidFill>
                <a:latin typeface="+mj-lt"/>
              </a:rPr>
              <a:t>​The Statutory Assessment does not make up the whole picture. We use teacher assessment to make a final judgement on whether children have met the Expected Standard for the end of Year 3</a:t>
            </a:r>
            <a:r>
              <a:rPr lang="en-GB" sz="2000" dirty="0">
                <a:solidFill>
                  <a:schemeClr val="accent2"/>
                </a:solidFill>
              </a:rPr>
              <a:t>.</a:t>
            </a:r>
            <a:endParaRPr lang="en-US" sz="20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840055" y="915704"/>
            <a:ext cx="8905461" cy="3354765"/>
          </a:xfrm>
          <a:prstGeom prst="rect">
            <a:avLst/>
          </a:prstGeom>
        </p:spPr>
        <p:txBody>
          <a:bodyPr wrap="square" lIns="91440" tIns="45720" rIns="91440" bIns="45720" anchor="t">
            <a:spAutoFit/>
          </a:bodyPr>
          <a:lstStyle/>
          <a:p>
            <a:pPr algn="ctr"/>
            <a:r>
              <a:rPr lang="en-GB" dirty="0">
                <a:solidFill>
                  <a:schemeClr val="accent2"/>
                </a:solidFill>
                <a:latin typeface="+mj-lt"/>
              </a:rPr>
              <a:t>Home learning is for recall of facts, knowledge and skills learnt. It will not be marked but all completed tasks will be rewarded with dojos. </a:t>
            </a:r>
            <a:endParaRPr lang="en-US" dirty="0">
              <a:solidFill>
                <a:schemeClr val="accent2"/>
              </a:solidFill>
              <a:latin typeface="+mj-lt"/>
            </a:endParaRPr>
          </a:p>
          <a:p>
            <a:pPr algn="ctr"/>
            <a:endParaRPr lang="en-US" dirty="0">
              <a:solidFill>
                <a:schemeClr val="accent2"/>
              </a:solidFill>
              <a:latin typeface="+mj-lt"/>
            </a:endParaRPr>
          </a:p>
          <a:p>
            <a:pPr algn="ctr"/>
            <a:r>
              <a:rPr lang="en-US" dirty="0">
                <a:solidFill>
                  <a:schemeClr val="accent2"/>
                </a:solidFill>
                <a:latin typeface="+mj-lt"/>
              </a:rPr>
              <a:t>All children are expected to </a:t>
            </a:r>
            <a:r>
              <a:rPr lang="en-US" b="1" dirty="0">
                <a:solidFill>
                  <a:schemeClr val="accent2"/>
                </a:solidFill>
                <a:latin typeface="+mj-lt"/>
              </a:rPr>
              <a:t>read</a:t>
            </a:r>
            <a:r>
              <a:rPr lang="en-US" dirty="0">
                <a:solidFill>
                  <a:schemeClr val="accent2"/>
                </a:solidFill>
                <a:latin typeface="+mj-lt"/>
              </a:rPr>
              <a:t> at home every day and this should be recorded in their reading diaries. </a:t>
            </a:r>
            <a:br>
              <a:rPr lang="en-US" dirty="0">
                <a:solidFill>
                  <a:schemeClr val="accent2"/>
                </a:solidFill>
                <a:latin typeface="+mj-lt"/>
              </a:rPr>
            </a:br>
            <a:r>
              <a:rPr lang="en-US" dirty="0">
                <a:solidFill>
                  <a:schemeClr val="accent2"/>
                </a:solidFill>
                <a:latin typeface="+mj-lt"/>
              </a:rPr>
              <a:t> </a:t>
            </a:r>
          </a:p>
          <a:p>
            <a:pPr algn="ctr"/>
            <a:endParaRPr lang="en-US" dirty="0">
              <a:solidFill>
                <a:schemeClr val="accent2"/>
              </a:solidFill>
              <a:latin typeface="+mj-lt"/>
            </a:endParaRPr>
          </a:p>
          <a:p>
            <a:pPr algn="ct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pic>
        <p:nvPicPr>
          <p:cNvPr id="5" name="Picture 4">
            <a:extLst>
              <a:ext uri="{FF2B5EF4-FFF2-40B4-BE49-F238E27FC236}">
                <a16:creationId xmlns:a16="http://schemas.microsoft.com/office/drawing/2014/main" id="{1B257AD5-41F2-40F2-9EC5-9A15D0EB01D0}"/>
              </a:ext>
            </a:extLst>
          </p:cNvPr>
          <p:cNvPicPr>
            <a:picLocks noChangeAspect="1"/>
          </p:cNvPicPr>
          <p:nvPr/>
        </p:nvPicPr>
        <p:blipFill rotWithShape="1">
          <a:blip r:embed="rId2"/>
          <a:srcRect l="6976" t="12298" r="18414" b="15081"/>
          <a:stretch/>
        </p:blipFill>
        <p:spPr>
          <a:xfrm>
            <a:off x="3662229" y="2593086"/>
            <a:ext cx="5756979" cy="4202674"/>
          </a:xfrm>
          <a:prstGeom prst="rect">
            <a:avLst/>
          </a:prstGeom>
        </p:spPr>
      </p:pic>
    </p:spTree>
    <p:extLst>
      <p:ext uri="{BB962C8B-B14F-4D97-AF65-F5344CB8AC3E}">
        <p14:creationId xmlns:p14="http://schemas.microsoft.com/office/powerpoint/2010/main" val="92391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840055" y="915704"/>
            <a:ext cx="8905461" cy="5570756"/>
          </a:xfrm>
          <a:prstGeom prst="rect">
            <a:avLst/>
          </a:prstGeom>
        </p:spPr>
        <p:txBody>
          <a:bodyPr wrap="square" lIns="91440" tIns="45720" rIns="91440" bIns="45720" anchor="t">
            <a:spAutoFit/>
          </a:bodyPr>
          <a:lstStyle/>
          <a:p>
            <a:pPr algn="ctr"/>
            <a:br>
              <a:rPr lang="en-US" dirty="0">
                <a:solidFill>
                  <a:schemeClr val="accent2"/>
                </a:solidFill>
                <a:latin typeface="+mj-lt"/>
              </a:rPr>
            </a:br>
            <a:r>
              <a:rPr lang="en-US" dirty="0">
                <a:solidFill>
                  <a:schemeClr val="accent2"/>
                </a:solidFill>
                <a:latin typeface="+mj-lt"/>
              </a:rPr>
              <a:t> </a:t>
            </a:r>
          </a:p>
          <a:p>
            <a:pPr algn="ctr"/>
            <a:r>
              <a:rPr lang="en-US" dirty="0">
                <a:solidFill>
                  <a:schemeClr val="accent2"/>
                </a:solidFill>
                <a:latin typeface="+mj-lt"/>
              </a:rPr>
              <a:t>Children will be given a </a:t>
            </a:r>
            <a:r>
              <a:rPr lang="en-US" dirty="0" err="1">
                <a:solidFill>
                  <a:schemeClr val="accent2"/>
                </a:solidFill>
                <a:latin typeface="+mj-lt"/>
              </a:rPr>
              <a:t>maths</a:t>
            </a:r>
            <a:r>
              <a:rPr lang="en-US" dirty="0">
                <a:solidFill>
                  <a:schemeClr val="accent2"/>
                </a:solidFill>
                <a:latin typeface="+mj-lt"/>
              </a:rPr>
              <a:t> </a:t>
            </a:r>
            <a:r>
              <a:rPr lang="en-US" b="1" dirty="0">
                <a:solidFill>
                  <a:schemeClr val="accent2"/>
                </a:solidFill>
                <a:latin typeface="+mj-lt"/>
              </a:rPr>
              <a:t>Key Instant Recall Facts (KIRF) </a:t>
            </a:r>
            <a:r>
              <a:rPr lang="en-US" dirty="0">
                <a:solidFill>
                  <a:schemeClr val="accent2"/>
                </a:solidFill>
                <a:latin typeface="+mj-lt"/>
              </a:rPr>
              <a:t>for each term. This will help with fluency and provides quick strategies to practice in the car, on the way to school,  whilst queuing at the shops, whenever you have a spare five minutes etc.</a:t>
            </a:r>
          </a:p>
          <a:p>
            <a:pPr algn="ctr"/>
            <a:endParaRPr lang="en-US" dirty="0">
              <a:solidFill>
                <a:schemeClr val="accent2"/>
              </a:solidFill>
              <a:latin typeface="+mj-lt"/>
            </a:endParaRPr>
          </a:p>
          <a:p>
            <a:pPr algn="ctr"/>
            <a:r>
              <a:rPr lang="en-US" dirty="0">
                <a:solidFill>
                  <a:schemeClr val="accent2"/>
                </a:solidFill>
                <a:latin typeface="+mj-lt"/>
              </a:rPr>
              <a:t>Children should also complete 3 x 15 minutes </a:t>
            </a:r>
            <a:r>
              <a:rPr lang="en-US" b="1" dirty="0">
                <a:solidFill>
                  <a:schemeClr val="accent2"/>
                </a:solidFill>
                <a:latin typeface="+mj-lt"/>
              </a:rPr>
              <a:t>of times table rock stars </a:t>
            </a:r>
            <a:r>
              <a:rPr lang="en-US" dirty="0">
                <a:solidFill>
                  <a:schemeClr val="accent2"/>
                </a:solidFill>
                <a:latin typeface="+mj-lt"/>
              </a:rPr>
              <a:t>a week.</a:t>
            </a:r>
          </a:p>
          <a:p>
            <a:pPr algn="ctr"/>
            <a:endParaRPr lang="en-US" dirty="0">
              <a:solidFill>
                <a:schemeClr val="accent2"/>
              </a:solidFill>
              <a:latin typeface="+mj-lt"/>
            </a:endParaRPr>
          </a:p>
          <a:p>
            <a:pPr algn="ctr"/>
            <a:r>
              <a:rPr lang="en-US" dirty="0">
                <a:solidFill>
                  <a:schemeClr val="accent2"/>
                </a:solidFill>
                <a:latin typeface="+mj-lt"/>
              </a:rPr>
              <a:t>Children will be given </a:t>
            </a:r>
            <a:r>
              <a:rPr lang="en-US" b="1" dirty="0">
                <a:solidFill>
                  <a:schemeClr val="accent2"/>
                </a:solidFill>
                <a:latin typeface="+mj-lt"/>
              </a:rPr>
              <a:t>spellings</a:t>
            </a:r>
            <a:r>
              <a:rPr lang="en-US" dirty="0">
                <a:solidFill>
                  <a:schemeClr val="accent2"/>
                </a:solidFill>
                <a:latin typeface="+mj-lt"/>
              </a:rPr>
              <a:t> sheets to practice at home every week in readiness of the </a:t>
            </a:r>
            <a:r>
              <a:rPr lang="en-US" b="1" dirty="0">
                <a:solidFill>
                  <a:schemeClr val="accent2"/>
                </a:solidFill>
                <a:latin typeface="+mj-lt"/>
              </a:rPr>
              <a:t>Friday spellings quiz</a:t>
            </a:r>
            <a:r>
              <a:rPr lang="en-US" dirty="0">
                <a:solidFill>
                  <a:schemeClr val="accent2"/>
                </a:solidFill>
                <a:latin typeface="+mj-lt"/>
              </a:rPr>
              <a:t>! . Some children may have </a:t>
            </a:r>
            <a:r>
              <a:rPr lang="en-US" dirty="0" err="1">
                <a:solidFill>
                  <a:schemeClr val="accent2"/>
                </a:solidFill>
                <a:latin typeface="+mj-lt"/>
              </a:rPr>
              <a:t>individualised</a:t>
            </a:r>
            <a:r>
              <a:rPr lang="en-US" dirty="0">
                <a:solidFill>
                  <a:schemeClr val="accent2"/>
                </a:solidFill>
                <a:latin typeface="+mj-lt"/>
              </a:rPr>
              <a:t> spellings of common exception words from previous years or that we have noticed they need to practice from lessons. Please encourage them to focus on these words first.</a:t>
            </a:r>
          </a:p>
          <a:p>
            <a:pPr algn="ctr"/>
            <a:endParaRPr lang="en-US" dirty="0">
              <a:solidFill>
                <a:schemeClr val="accent2"/>
              </a:solidFill>
              <a:latin typeface="+mj-lt"/>
            </a:endParaRPr>
          </a:p>
          <a:p>
            <a:pPr algn="ct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spTree>
    <p:extLst>
      <p:ext uri="{BB962C8B-B14F-4D97-AF65-F5344CB8AC3E}">
        <p14:creationId xmlns:p14="http://schemas.microsoft.com/office/powerpoint/2010/main" val="259201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5367750" y="910861"/>
            <a:ext cx="1866901" cy="400110"/>
          </a:xfrm>
          <a:prstGeom prst="rect">
            <a:avLst/>
          </a:prstGeom>
        </p:spPr>
        <p:txBody>
          <a:bodyPr wrap="square" lIns="91440" tIns="45720" rIns="91440" bIns="45720" anchor="t">
            <a:spAutoFit/>
          </a:bodyPr>
          <a:lstStyle/>
          <a:p>
            <a:r>
              <a:rPr lang="en-GB" sz="2000" dirty="0">
                <a:solidFill>
                  <a:srgbClr val="0070C0"/>
                </a:solidFill>
                <a:latin typeface="+mj-lt"/>
                <a:cs typeface="Century Gothic"/>
              </a:rPr>
              <a:t>ClassDojo</a:t>
            </a:r>
          </a:p>
        </p:txBody>
      </p:sp>
      <p:pic>
        <p:nvPicPr>
          <p:cNvPr id="3" name="Picture 2">
            <a:extLst>
              <a:ext uri="{FF2B5EF4-FFF2-40B4-BE49-F238E27FC236}">
                <a16:creationId xmlns:a16="http://schemas.microsoft.com/office/drawing/2014/main" id="{521C00CB-1040-4AAD-8133-84BF0DCEC326}"/>
              </a:ext>
            </a:extLst>
          </p:cNvPr>
          <p:cNvPicPr>
            <a:picLocks noChangeAspect="1"/>
          </p:cNvPicPr>
          <p:nvPr/>
        </p:nvPicPr>
        <p:blipFill>
          <a:blip r:embed="rId2"/>
          <a:stretch>
            <a:fillRect/>
          </a:stretch>
        </p:blipFill>
        <p:spPr>
          <a:xfrm>
            <a:off x="623142" y="1340625"/>
            <a:ext cx="3199557" cy="2088375"/>
          </a:xfrm>
          <a:prstGeom prst="rect">
            <a:avLst/>
          </a:prstGeom>
        </p:spPr>
      </p:pic>
      <p:pic>
        <p:nvPicPr>
          <p:cNvPr id="6" name="Picture 5">
            <a:extLst>
              <a:ext uri="{FF2B5EF4-FFF2-40B4-BE49-F238E27FC236}">
                <a16:creationId xmlns:a16="http://schemas.microsoft.com/office/drawing/2014/main" id="{E172BA5D-2932-4378-ACBD-B663A5C54677}"/>
              </a:ext>
            </a:extLst>
          </p:cNvPr>
          <p:cNvPicPr>
            <a:picLocks noChangeAspect="1"/>
          </p:cNvPicPr>
          <p:nvPr/>
        </p:nvPicPr>
        <p:blipFill>
          <a:blip r:embed="rId3"/>
          <a:stretch>
            <a:fillRect/>
          </a:stretch>
        </p:blipFill>
        <p:spPr>
          <a:xfrm>
            <a:off x="8816812" y="1643270"/>
            <a:ext cx="1994095" cy="1797145"/>
          </a:xfrm>
          <a:prstGeom prst="rect">
            <a:avLst/>
          </a:prstGeom>
        </p:spPr>
      </p:pic>
      <p:pic>
        <p:nvPicPr>
          <p:cNvPr id="9" name="Picture 8">
            <a:extLst>
              <a:ext uri="{FF2B5EF4-FFF2-40B4-BE49-F238E27FC236}">
                <a16:creationId xmlns:a16="http://schemas.microsoft.com/office/drawing/2014/main" id="{AAD9468D-F85F-4D1E-BE18-57FE4D9954E7}"/>
              </a:ext>
            </a:extLst>
          </p:cNvPr>
          <p:cNvPicPr>
            <a:picLocks noChangeAspect="1"/>
          </p:cNvPicPr>
          <p:nvPr/>
        </p:nvPicPr>
        <p:blipFill rotWithShape="1">
          <a:blip r:embed="rId4"/>
          <a:srcRect l="10229" r="3988"/>
          <a:stretch/>
        </p:blipFill>
        <p:spPr>
          <a:xfrm rot="5400000">
            <a:off x="1243474" y="3459420"/>
            <a:ext cx="2358955" cy="3599620"/>
          </a:xfrm>
          <a:prstGeom prst="rect">
            <a:avLst/>
          </a:prstGeom>
        </p:spPr>
      </p:pic>
      <p:pic>
        <p:nvPicPr>
          <p:cNvPr id="13" name="Picture 12">
            <a:extLst>
              <a:ext uri="{FF2B5EF4-FFF2-40B4-BE49-F238E27FC236}">
                <a16:creationId xmlns:a16="http://schemas.microsoft.com/office/drawing/2014/main" id="{2095E216-35F6-4E4D-9957-2B070763BD84}"/>
              </a:ext>
            </a:extLst>
          </p:cNvPr>
          <p:cNvPicPr>
            <a:picLocks noChangeAspect="1"/>
          </p:cNvPicPr>
          <p:nvPr/>
        </p:nvPicPr>
        <p:blipFill rotWithShape="1">
          <a:blip r:embed="rId5"/>
          <a:srcRect l="22462" t="20150" r="25125" b="9782"/>
          <a:stretch/>
        </p:blipFill>
        <p:spPr>
          <a:xfrm>
            <a:off x="4752018" y="4109324"/>
            <a:ext cx="3531308" cy="2358955"/>
          </a:xfrm>
          <a:prstGeom prst="rect">
            <a:avLst/>
          </a:prstGeom>
        </p:spPr>
      </p:pic>
      <p:sp>
        <p:nvSpPr>
          <p:cNvPr id="14" name="TextBox 13">
            <a:extLst>
              <a:ext uri="{FF2B5EF4-FFF2-40B4-BE49-F238E27FC236}">
                <a16:creationId xmlns:a16="http://schemas.microsoft.com/office/drawing/2014/main" id="{77DE0265-619D-4C32-9D8C-4F5D7C289E26}"/>
              </a:ext>
            </a:extLst>
          </p:cNvPr>
          <p:cNvSpPr txBox="1"/>
          <p:nvPr/>
        </p:nvSpPr>
        <p:spPr>
          <a:xfrm>
            <a:off x="1453431" y="873099"/>
            <a:ext cx="2419350" cy="400110"/>
          </a:xfrm>
          <a:prstGeom prst="rect">
            <a:avLst/>
          </a:prstGeom>
          <a:noFill/>
        </p:spPr>
        <p:txBody>
          <a:bodyPr wrap="square" rtlCol="0">
            <a:spAutoFit/>
          </a:bodyPr>
          <a:lstStyle/>
          <a:p>
            <a:r>
              <a:rPr lang="en-GB" sz="2000" dirty="0">
                <a:solidFill>
                  <a:schemeClr val="accent1"/>
                </a:solidFill>
                <a:latin typeface="+mj-lt"/>
              </a:rPr>
              <a:t>Timetable</a:t>
            </a:r>
          </a:p>
        </p:txBody>
      </p:sp>
      <p:sp>
        <p:nvSpPr>
          <p:cNvPr id="16" name="TextBox 15">
            <a:extLst>
              <a:ext uri="{FF2B5EF4-FFF2-40B4-BE49-F238E27FC236}">
                <a16:creationId xmlns:a16="http://schemas.microsoft.com/office/drawing/2014/main" id="{F85BBDD4-5104-446A-B37F-F5BA2E2B5501}"/>
              </a:ext>
            </a:extLst>
          </p:cNvPr>
          <p:cNvSpPr txBox="1"/>
          <p:nvPr/>
        </p:nvSpPr>
        <p:spPr>
          <a:xfrm>
            <a:off x="8629434" y="873099"/>
            <a:ext cx="3310775" cy="1015663"/>
          </a:xfrm>
          <a:prstGeom prst="rect">
            <a:avLst/>
          </a:prstGeom>
          <a:noFill/>
        </p:spPr>
        <p:txBody>
          <a:bodyPr wrap="square" rtlCol="0">
            <a:spAutoFit/>
          </a:bodyPr>
          <a:lstStyle/>
          <a:p>
            <a:r>
              <a:rPr lang="en-GB" sz="2000" dirty="0">
                <a:solidFill>
                  <a:schemeClr val="accent1"/>
                </a:solidFill>
                <a:latin typeface="+mj-lt"/>
              </a:rPr>
              <a:t>Instagram - </a:t>
            </a:r>
            <a:r>
              <a:rPr lang="en-GB" sz="2000" dirty="0" err="1">
                <a:solidFill>
                  <a:schemeClr val="accent1"/>
                </a:solidFill>
                <a:latin typeface="+mj-lt"/>
              </a:rPr>
              <a:t>stratforduponavonprimary</a:t>
            </a:r>
            <a:endParaRPr lang="en-GB" sz="2000" dirty="0">
              <a:solidFill>
                <a:schemeClr val="accent1"/>
              </a:solidFill>
              <a:latin typeface="+mj-lt"/>
            </a:endParaRPr>
          </a:p>
          <a:p>
            <a:endParaRPr lang="en-GB" sz="2000" dirty="0">
              <a:solidFill>
                <a:schemeClr val="accent1"/>
              </a:solidFill>
              <a:latin typeface="+mj-lt"/>
            </a:endParaRPr>
          </a:p>
        </p:txBody>
      </p:sp>
      <p:sp>
        <p:nvSpPr>
          <p:cNvPr id="17" name="TextBox 16">
            <a:extLst>
              <a:ext uri="{FF2B5EF4-FFF2-40B4-BE49-F238E27FC236}">
                <a16:creationId xmlns:a16="http://schemas.microsoft.com/office/drawing/2014/main" id="{9450AFEE-1EF1-495B-95B9-D22BB38E01D3}"/>
              </a:ext>
            </a:extLst>
          </p:cNvPr>
          <p:cNvSpPr txBox="1"/>
          <p:nvPr/>
        </p:nvSpPr>
        <p:spPr>
          <a:xfrm>
            <a:off x="1573711" y="3569710"/>
            <a:ext cx="1168400" cy="369332"/>
          </a:xfrm>
          <a:prstGeom prst="rect">
            <a:avLst/>
          </a:prstGeom>
          <a:noFill/>
        </p:spPr>
        <p:txBody>
          <a:bodyPr wrap="square" rtlCol="0">
            <a:spAutoFit/>
          </a:bodyPr>
          <a:lstStyle/>
          <a:p>
            <a:r>
              <a:rPr lang="en-GB" dirty="0">
                <a:solidFill>
                  <a:schemeClr val="accent1"/>
                </a:solidFill>
                <a:latin typeface="+mj-lt"/>
              </a:rPr>
              <a:t>Website</a:t>
            </a:r>
          </a:p>
        </p:txBody>
      </p:sp>
      <p:pic>
        <p:nvPicPr>
          <p:cNvPr id="19" name="Picture 18">
            <a:extLst>
              <a:ext uri="{FF2B5EF4-FFF2-40B4-BE49-F238E27FC236}">
                <a16:creationId xmlns:a16="http://schemas.microsoft.com/office/drawing/2014/main" id="{3577172D-40A2-404C-AB02-6F4D6A42C719}"/>
              </a:ext>
            </a:extLst>
          </p:cNvPr>
          <p:cNvPicPr>
            <a:picLocks noChangeAspect="1"/>
          </p:cNvPicPr>
          <p:nvPr/>
        </p:nvPicPr>
        <p:blipFill rotWithShape="1">
          <a:blip r:embed="rId6"/>
          <a:srcRect l="285" t="21838" r="7635" b="10387"/>
          <a:stretch/>
        </p:blipFill>
        <p:spPr>
          <a:xfrm>
            <a:off x="9040903" y="4190099"/>
            <a:ext cx="1770004" cy="2424367"/>
          </a:xfrm>
          <a:prstGeom prst="rect">
            <a:avLst/>
          </a:prstGeom>
        </p:spPr>
      </p:pic>
      <p:sp>
        <p:nvSpPr>
          <p:cNvPr id="20" name="TextBox 19">
            <a:extLst>
              <a:ext uri="{FF2B5EF4-FFF2-40B4-BE49-F238E27FC236}">
                <a16:creationId xmlns:a16="http://schemas.microsoft.com/office/drawing/2014/main" id="{F564BB92-4CC9-4EDF-A13E-E883164D2466}"/>
              </a:ext>
            </a:extLst>
          </p:cNvPr>
          <p:cNvSpPr txBox="1"/>
          <p:nvPr/>
        </p:nvSpPr>
        <p:spPr>
          <a:xfrm>
            <a:off x="9349741" y="3615202"/>
            <a:ext cx="1331235" cy="400110"/>
          </a:xfrm>
          <a:prstGeom prst="rect">
            <a:avLst/>
          </a:prstGeom>
          <a:noFill/>
        </p:spPr>
        <p:txBody>
          <a:bodyPr wrap="square" rtlCol="0">
            <a:spAutoFit/>
          </a:bodyPr>
          <a:lstStyle/>
          <a:p>
            <a:r>
              <a:rPr lang="en-GB" sz="2000" dirty="0">
                <a:solidFill>
                  <a:schemeClr val="accent1"/>
                </a:solidFill>
                <a:latin typeface="+mj-lt"/>
              </a:rPr>
              <a:t>Emails</a:t>
            </a:r>
          </a:p>
        </p:txBody>
      </p:sp>
      <p:sp>
        <p:nvSpPr>
          <p:cNvPr id="22" name="Rectangle 21">
            <a:extLst>
              <a:ext uri="{FF2B5EF4-FFF2-40B4-BE49-F238E27FC236}">
                <a16:creationId xmlns:a16="http://schemas.microsoft.com/office/drawing/2014/main" id="{A80DCF93-499E-40C5-93DB-17E2DC7C478F}"/>
              </a:ext>
            </a:extLst>
          </p:cNvPr>
          <p:cNvSpPr/>
          <p:nvPr/>
        </p:nvSpPr>
        <p:spPr>
          <a:xfrm>
            <a:off x="5974812" y="3213555"/>
            <a:ext cx="1994095" cy="369332"/>
          </a:xfrm>
          <a:prstGeom prst="rect">
            <a:avLst/>
          </a:prstGeom>
        </p:spPr>
        <p:txBody>
          <a:bodyPr wrap="square">
            <a:spAutoFit/>
          </a:bodyPr>
          <a:lstStyle/>
          <a:p>
            <a:r>
              <a:rPr lang="en-GB" dirty="0"/>
              <a:t> </a:t>
            </a:r>
          </a:p>
        </p:txBody>
      </p:sp>
      <p:sp>
        <p:nvSpPr>
          <p:cNvPr id="5" name="TextBox 4">
            <a:extLst>
              <a:ext uri="{FF2B5EF4-FFF2-40B4-BE49-F238E27FC236}">
                <a16:creationId xmlns:a16="http://schemas.microsoft.com/office/drawing/2014/main" id="{D64BAB1D-28FF-4EBE-B143-BC6C555C3926}"/>
              </a:ext>
            </a:extLst>
          </p:cNvPr>
          <p:cNvSpPr txBox="1"/>
          <p:nvPr/>
        </p:nvSpPr>
        <p:spPr>
          <a:xfrm>
            <a:off x="5842707" y="3536027"/>
            <a:ext cx="1881809" cy="369332"/>
          </a:xfrm>
          <a:prstGeom prst="rect">
            <a:avLst/>
          </a:prstGeom>
          <a:noFill/>
        </p:spPr>
        <p:txBody>
          <a:bodyPr wrap="square" rtlCol="0">
            <a:spAutoFit/>
          </a:bodyPr>
          <a:lstStyle/>
          <a:p>
            <a:r>
              <a:rPr lang="en-GB" dirty="0">
                <a:solidFill>
                  <a:schemeClr val="accent1"/>
                </a:solidFill>
                <a:latin typeface="+mj-lt"/>
              </a:rPr>
              <a:t>Newsletter</a:t>
            </a:r>
          </a:p>
        </p:txBody>
      </p:sp>
      <p:pic>
        <p:nvPicPr>
          <p:cNvPr id="8" name="Picture 7">
            <a:extLst>
              <a:ext uri="{FF2B5EF4-FFF2-40B4-BE49-F238E27FC236}">
                <a16:creationId xmlns:a16="http://schemas.microsoft.com/office/drawing/2014/main" id="{67C73B43-EF16-4D5C-B889-63114366AEA3}"/>
              </a:ext>
            </a:extLst>
          </p:cNvPr>
          <p:cNvPicPr>
            <a:picLocks noChangeAspect="1"/>
          </p:cNvPicPr>
          <p:nvPr/>
        </p:nvPicPr>
        <p:blipFill>
          <a:blip r:embed="rId7"/>
          <a:stretch>
            <a:fillRect/>
          </a:stretch>
        </p:blipFill>
        <p:spPr>
          <a:xfrm>
            <a:off x="4411929" y="1308718"/>
            <a:ext cx="3778541" cy="2158803"/>
          </a:xfrm>
          <a:prstGeom prst="rect">
            <a:avLst/>
          </a:prstGeom>
        </p:spPr>
      </p:pic>
    </p:spTree>
    <p:extLst>
      <p:ext uri="{BB962C8B-B14F-4D97-AF65-F5344CB8AC3E}">
        <p14:creationId xmlns:p14="http://schemas.microsoft.com/office/powerpoint/2010/main" val="90960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7" name="Rectangle 6"/>
          <p:cNvSpPr/>
          <p:nvPr/>
        </p:nvSpPr>
        <p:spPr>
          <a:xfrm>
            <a:off x="1319516" y="897003"/>
            <a:ext cx="9552967" cy="5816977"/>
          </a:xfrm>
          <a:prstGeom prst="rect">
            <a:avLst/>
          </a:prstGeom>
        </p:spPr>
        <p:txBody>
          <a:bodyPr wrap="square" lIns="91440" tIns="45720" rIns="91440" bIns="45720" anchor="t">
            <a:spAutoFit/>
          </a:bodyPr>
          <a:lstStyle/>
          <a:p>
            <a:r>
              <a:rPr lang="en-GB" sz="2000" b="1" dirty="0">
                <a:solidFill>
                  <a:schemeClr val="accent1"/>
                </a:solidFill>
                <a:latin typeface="+mj-lt"/>
                <a:cs typeface="Century Gothic"/>
              </a:rPr>
              <a:t>We are always here to support and listen! </a:t>
            </a:r>
            <a:r>
              <a:rPr lang="en-GB" dirty="0">
                <a:solidFill>
                  <a:schemeClr val="accent1"/>
                </a:solidFill>
                <a:latin typeface="+mj-lt"/>
                <a:cs typeface="Century Gothic"/>
              </a:rPr>
              <a:t>You will receive communication</a:t>
            </a:r>
            <a:r>
              <a:rPr lang="en-GB" b="1" dirty="0">
                <a:solidFill>
                  <a:schemeClr val="accent1"/>
                </a:solidFill>
                <a:latin typeface="+mj-lt"/>
                <a:cs typeface="Century Gothic"/>
              </a:rPr>
              <a:t> </a:t>
            </a:r>
            <a:r>
              <a:rPr lang="en-GB" dirty="0">
                <a:solidFill>
                  <a:schemeClr val="accent1"/>
                </a:solidFill>
                <a:latin typeface="+mj-lt"/>
                <a:cs typeface="Century Gothic"/>
              </a:rPr>
              <a:t>via parent letters, emails, weekly newsletter, ClassDojo and school website. We will also share Year 3 news via the aforementioned platforms and Instagram!  </a:t>
            </a:r>
          </a:p>
          <a:p>
            <a:endParaRPr lang="en-GB" dirty="0">
              <a:solidFill>
                <a:schemeClr val="accent1"/>
              </a:solidFill>
              <a:latin typeface="+mj-lt"/>
              <a:cs typeface="Century Gothic"/>
            </a:endParaRPr>
          </a:p>
          <a:p>
            <a:r>
              <a:rPr lang="en-GB" dirty="0">
                <a:solidFill>
                  <a:schemeClr val="accent1"/>
                </a:solidFill>
                <a:latin typeface="+mj-lt"/>
                <a:cs typeface="Century Gothic"/>
              </a:rPr>
              <a:t>You can contact me via ClassDojo. If the matter is urgent please email </a:t>
            </a:r>
            <a:r>
              <a:rPr lang="en-GB" dirty="0">
                <a:solidFill>
                  <a:schemeClr val="tx2">
                    <a:lumMod val="60000"/>
                    <a:lumOff val="40000"/>
                  </a:schemeClr>
                </a:solidFill>
                <a:latin typeface="+mj-lt"/>
                <a:cs typeface="Century Gothic"/>
              </a:rPr>
              <a:t>admin2042@welearn365.com </a:t>
            </a:r>
            <a:r>
              <a:rPr lang="en-GB" dirty="0">
                <a:solidFill>
                  <a:schemeClr val="accent1"/>
                </a:solidFill>
                <a:latin typeface="+mj-lt"/>
                <a:cs typeface="Century Gothic"/>
              </a:rPr>
              <a:t>and it will be forwarded on to me. Please note staff can only respond to emails/messages between 8am-5pm (and not during direct teaching time).  Do regularly check ClassDojo for general class messages.</a:t>
            </a:r>
          </a:p>
          <a:p>
            <a:endParaRPr lang="en-GB" dirty="0">
              <a:solidFill>
                <a:schemeClr val="accent1"/>
              </a:solidFill>
              <a:latin typeface="+mj-lt"/>
              <a:cs typeface="Century Gothic"/>
            </a:endParaRPr>
          </a:p>
          <a:p>
            <a:r>
              <a:rPr lang="en-GB" dirty="0">
                <a:solidFill>
                  <a:schemeClr val="accent1"/>
                </a:solidFill>
                <a:latin typeface="+mj-lt"/>
                <a:cs typeface="Century Gothic"/>
              </a:rPr>
              <a:t>You can also talk to the member of staff on the gate in the morning about any general enquiries or seek me out at the end of the day (please be mindful that we will be in charge of children during these times).  If you require an appointment to speak to me or any other member of staff this can be arranged directly at the end of the day or via the school office. </a:t>
            </a:r>
          </a:p>
          <a:p>
            <a:endParaRPr lang="en-GB" dirty="0">
              <a:solidFill>
                <a:schemeClr val="accent1"/>
              </a:solidFill>
              <a:latin typeface="+mj-lt"/>
              <a:cs typeface="Century Gothic"/>
            </a:endParaRPr>
          </a:p>
          <a:p>
            <a:r>
              <a:rPr lang="en-GB" dirty="0">
                <a:solidFill>
                  <a:schemeClr val="accent1"/>
                </a:solidFill>
                <a:latin typeface="+mj-lt"/>
                <a:cs typeface="Century Gothic"/>
              </a:rPr>
              <a:t>​​Serious injuries will be either a phone call home or a face-to-face chat. Minor injuries such as cuts and grazes will be communicated via accident forms which are given out at the end of the day</a:t>
            </a:r>
            <a:r>
              <a:rPr lang="en-GB" dirty="0">
                <a:solidFill>
                  <a:schemeClr val="accent1"/>
                </a:solidFill>
                <a:cs typeface="Century Gothic"/>
              </a:rPr>
              <a:t>.​​​</a:t>
            </a:r>
          </a:p>
          <a:p>
            <a:endParaRPr lang="en-GB" sz="2400" dirty="0">
              <a:solidFill>
                <a:schemeClr val="accent1"/>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dirty="0">
                <a:latin typeface="+mj-lt"/>
              </a:rPr>
              <a:t>Expectations</a:t>
            </a:r>
            <a:r>
              <a:rPr lang="en-US" sz="4000" dirty="0"/>
              <a:t>…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7" name="Rectangle 6"/>
          <p:cNvSpPr/>
          <p:nvPr/>
        </p:nvSpPr>
        <p:spPr>
          <a:xfrm>
            <a:off x="1955108" y="1041023"/>
            <a:ext cx="8726144" cy="5139869"/>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GB" sz="2000" dirty="0">
                <a:solidFill>
                  <a:srgbClr val="0070C0"/>
                </a:solidFill>
                <a:latin typeface="+mj-lt"/>
                <a:cs typeface="Century Gothic"/>
              </a:rPr>
              <a:t>Behaviour </a:t>
            </a:r>
            <a:r>
              <a:rPr lang="en-GB" sz="2000" dirty="0">
                <a:solidFill>
                  <a:schemeClr val="accent1"/>
                </a:solidFill>
                <a:latin typeface="+mj-lt"/>
                <a:cs typeface="Century Gothic"/>
              </a:rPr>
              <a:t>– high expectations are required: in class, in playground, moving around school, on trips, when visitors are in and at after school clubs .</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School uniform/PE kit/lunch/snack pots/water bottles(every day)/pencil cases should all be clearly labelled and it is the children's responsibility to look after these.</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Presentation: in school and when completing homework.</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Encourage independence: encourage children to organise themselves for a successful day; to inform staff when they need a book changed, need to hand in a letter, bring sheets and uniform home, hand homework in.</a:t>
            </a:r>
          </a:p>
          <a:p>
            <a:endParaRPr lang="en-GB" sz="2400" dirty="0">
              <a:solidFill>
                <a:schemeClr val="accent1"/>
              </a:solidFill>
              <a:latin typeface="+mj-lt"/>
              <a:cs typeface="Century Gothic"/>
            </a:endParaRPr>
          </a:p>
          <a:p>
            <a:endParaRPr lang="en-GB" sz="2400" dirty="0">
              <a:solidFill>
                <a:srgbClr val="00B0F0"/>
              </a:solidFill>
              <a:latin typeface="+mj-lt"/>
              <a:cs typeface="Century Gothic"/>
            </a:endParaRPr>
          </a:p>
        </p:txBody>
      </p:sp>
    </p:spTree>
    <p:extLst>
      <p:ext uri="{BB962C8B-B14F-4D97-AF65-F5344CB8AC3E}">
        <p14:creationId xmlns:p14="http://schemas.microsoft.com/office/powerpoint/2010/main" val="392489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dirty="0">
                <a:latin typeface="+mj-lt"/>
              </a:rPr>
              <a:t>Expectations</a:t>
            </a:r>
            <a:r>
              <a:rPr lang="en-US" sz="4000" dirty="0"/>
              <a:t>…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pic>
        <p:nvPicPr>
          <p:cNvPr id="5" name="Picture 4">
            <a:extLst>
              <a:ext uri="{FF2B5EF4-FFF2-40B4-BE49-F238E27FC236}">
                <a16:creationId xmlns:a16="http://schemas.microsoft.com/office/drawing/2014/main" id="{CEC5153A-5424-463B-91C5-DC92EF43A878}"/>
              </a:ext>
            </a:extLst>
          </p:cNvPr>
          <p:cNvPicPr>
            <a:picLocks noChangeAspect="1"/>
          </p:cNvPicPr>
          <p:nvPr/>
        </p:nvPicPr>
        <p:blipFill>
          <a:blip r:embed="rId2"/>
          <a:stretch>
            <a:fillRect/>
          </a:stretch>
        </p:blipFill>
        <p:spPr>
          <a:xfrm>
            <a:off x="32724" y="0"/>
            <a:ext cx="5418774" cy="6858000"/>
          </a:xfrm>
          <a:prstGeom prst="rect">
            <a:avLst/>
          </a:prstGeom>
        </p:spPr>
      </p:pic>
      <p:pic>
        <p:nvPicPr>
          <p:cNvPr id="6" name="Picture 5">
            <a:extLst>
              <a:ext uri="{FF2B5EF4-FFF2-40B4-BE49-F238E27FC236}">
                <a16:creationId xmlns:a16="http://schemas.microsoft.com/office/drawing/2014/main" id="{4C10CE2F-D996-44ED-858B-75F67051FC28}"/>
              </a:ext>
            </a:extLst>
          </p:cNvPr>
          <p:cNvPicPr>
            <a:picLocks noChangeAspect="1"/>
          </p:cNvPicPr>
          <p:nvPr/>
        </p:nvPicPr>
        <p:blipFill>
          <a:blip r:embed="rId3"/>
          <a:stretch>
            <a:fillRect/>
          </a:stretch>
        </p:blipFill>
        <p:spPr>
          <a:xfrm>
            <a:off x="6387982" y="0"/>
            <a:ext cx="4811412" cy="6858000"/>
          </a:xfrm>
          <a:prstGeom prst="rect">
            <a:avLst/>
          </a:prstGeom>
        </p:spPr>
      </p:pic>
    </p:spTree>
    <p:extLst>
      <p:ext uri="{BB962C8B-B14F-4D97-AF65-F5344CB8AC3E}">
        <p14:creationId xmlns:p14="http://schemas.microsoft.com/office/powerpoint/2010/main" val="131686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pPr algn="ctr"/>
            <a:r>
              <a:rPr lang="en-US" dirty="0"/>
              <a:t>Meet the teacher  Miss White</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lnSpcReduction="10000"/>
          </a:bodyPr>
          <a:lstStyle/>
          <a:p>
            <a:pPr algn="ctr"/>
            <a:r>
              <a:rPr lang="en-US" sz="3200" dirty="0">
                <a:latin typeface="+mj-lt"/>
              </a:rPr>
              <a:t>Welcome to Year 3! </a:t>
            </a:r>
          </a:p>
          <a:p>
            <a:pPr algn="ctr"/>
            <a:r>
              <a:rPr lang="en-US" sz="3200" dirty="0">
                <a:latin typeface="+mj-lt"/>
              </a:rPr>
              <a:t>Mondays – Miss Campbell</a:t>
            </a:r>
          </a:p>
          <a:p>
            <a:pPr algn="ctr"/>
            <a:r>
              <a:rPr lang="en-US" sz="3200" dirty="0">
                <a:latin typeface="+mj-lt"/>
              </a:rPr>
              <a:t>Tuesdays to Fridays – </a:t>
            </a:r>
            <a:r>
              <a:rPr lang="en-US" sz="3200" dirty="0" err="1">
                <a:latin typeface="+mj-lt"/>
              </a:rPr>
              <a:t>Mrs</a:t>
            </a:r>
            <a:r>
              <a:rPr lang="en-US" sz="3200" dirty="0">
                <a:latin typeface="+mj-lt"/>
              </a:rPr>
              <a:t> McDonald</a:t>
            </a:r>
          </a:p>
          <a:p>
            <a:pPr algn="ctr"/>
            <a:r>
              <a:rPr lang="en-US" sz="3200" dirty="0">
                <a:latin typeface="+mj-lt"/>
              </a:rPr>
              <a:t>Tuesdays – </a:t>
            </a:r>
            <a:r>
              <a:rPr lang="en-US" sz="3200" dirty="0" err="1">
                <a:latin typeface="+mj-lt"/>
              </a:rPr>
              <a:t>Mr</a:t>
            </a:r>
            <a:r>
              <a:rPr lang="en-US" sz="3200" dirty="0">
                <a:latin typeface="+mj-lt"/>
              </a:rPr>
              <a:t> Kelly</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6" name="Picture 5">
            <a:extLst>
              <a:ext uri="{FF2B5EF4-FFF2-40B4-BE49-F238E27FC236}">
                <a16:creationId xmlns:a16="http://schemas.microsoft.com/office/drawing/2014/main" id="{25566A50-306F-4CB1-B5FD-8590CD4DDA48}"/>
              </a:ext>
            </a:extLst>
          </p:cNvPr>
          <p:cNvPicPr>
            <a:picLocks noChangeAspect="1"/>
          </p:cNvPicPr>
          <p:nvPr/>
        </p:nvPicPr>
        <p:blipFill>
          <a:blip r:embed="rId2"/>
          <a:stretch>
            <a:fillRect/>
          </a:stretch>
        </p:blipFill>
        <p:spPr>
          <a:xfrm rot="775305">
            <a:off x="6764486" y="371831"/>
            <a:ext cx="3916651" cy="5219712"/>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latin typeface="+mj-lt"/>
              </a:rPr>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20</a:t>
            </a:fld>
            <a:endParaRPr lang="en-US" dirty="0"/>
          </a:p>
        </p:txBody>
      </p:sp>
      <p:sp>
        <p:nvSpPr>
          <p:cNvPr id="7" name="Rectangle 6"/>
          <p:cNvSpPr/>
          <p:nvPr/>
        </p:nvSpPr>
        <p:spPr>
          <a:xfrm>
            <a:off x="2166517" y="1434270"/>
            <a:ext cx="8037657" cy="2308324"/>
          </a:xfrm>
          <a:prstGeom prst="rect">
            <a:avLst/>
          </a:prstGeom>
        </p:spPr>
        <p:txBody>
          <a:bodyPr wrap="square" lIns="91440" tIns="45720" rIns="91440" bIns="45720" anchor="t">
            <a:spAutoFit/>
          </a:bodyPr>
          <a:lstStyle/>
          <a:p>
            <a:r>
              <a:rPr lang="en-GB" sz="2400" dirty="0">
                <a:solidFill>
                  <a:srgbClr val="0070C0"/>
                </a:solidFill>
                <a:latin typeface="+mj-lt"/>
                <a:cs typeface="Century Gothic"/>
              </a:rPr>
              <a:t>Celebration Assembly:  Head Teacher’s Award, Learner of the Week, Well-being Warrior, Respect Certificate.</a:t>
            </a:r>
          </a:p>
          <a:p>
            <a:endParaRPr lang="en-GB" sz="2400" dirty="0">
              <a:solidFill>
                <a:srgbClr val="0070C0"/>
              </a:solidFill>
              <a:latin typeface="+mj-lt"/>
              <a:cs typeface="Century Gothic"/>
            </a:endParaRPr>
          </a:p>
          <a:p>
            <a:r>
              <a:rPr lang="en-GB" sz="2400" dirty="0">
                <a:solidFill>
                  <a:srgbClr val="0070C0"/>
                </a:solidFill>
                <a:latin typeface="+mj-lt"/>
                <a:cs typeface="Century Gothic"/>
              </a:rPr>
              <a:t>Daily: Affirmations, stickers, Dojo Points, verbal praise and feedback</a:t>
            </a:r>
          </a:p>
          <a:p>
            <a:endParaRPr lang="en-GB" sz="2400" dirty="0">
              <a:solidFill>
                <a:srgbClr val="0070C0"/>
              </a:solidFill>
              <a:latin typeface="+mj-lt"/>
              <a:cs typeface="Century Gothic"/>
            </a:endParaRPr>
          </a:p>
        </p:txBody>
      </p:sp>
      <p:pic>
        <p:nvPicPr>
          <p:cNvPr id="3" name="Picture 2">
            <a:extLst>
              <a:ext uri="{FF2B5EF4-FFF2-40B4-BE49-F238E27FC236}">
                <a16:creationId xmlns:a16="http://schemas.microsoft.com/office/drawing/2014/main" id="{A24E0FEF-34CC-4325-8A81-2C1DB933B20F}"/>
              </a:ext>
            </a:extLst>
          </p:cNvPr>
          <p:cNvPicPr>
            <a:picLocks noChangeAspect="1"/>
          </p:cNvPicPr>
          <p:nvPr/>
        </p:nvPicPr>
        <p:blipFill>
          <a:blip r:embed="rId2"/>
          <a:stretch>
            <a:fillRect/>
          </a:stretch>
        </p:blipFill>
        <p:spPr>
          <a:xfrm>
            <a:off x="1515718" y="4725038"/>
            <a:ext cx="1752600" cy="1733550"/>
          </a:xfrm>
          <a:prstGeom prst="rect">
            <a:avLst/>
          </a:prstGeom>
        </p:spPr>
      </p:pic>
      <p:pic>
        <p:nvPicPr>
          <p:cNvPr id="8" name="Picture 7">
            <a:extLst>
              <a:ext uri="{FF2B5EF4-FFF2-40B4-BE49-F238E27FC236}">
                <a16:creationId xmlns:a16="http://schemas.microsoft.com/office/drawing/2014/main" id="{159CE93A-264B-4158-B34A-77F192D7F9D4}"/>
              </a:ext>
            </a:extLst>
          </p:cNvPr>
          <p:cNvPicPr>
            <a:picLocks noChangeAspect="1"/>
          </p:cNvPicPr>
          <p:nvPr/>
        </p:nvPicPr>
        <p:blipFill rotWithShape="1">
          <a:blip r:embed="rId3"/>
          <a:srcRect l="12064" t="16175" r="18750" b="9829"/>
          <a:stretch/>
        </p:blipFill>
        <p:spPr>
          <a:xfrm>
            <a:off x="4054453" y="4765004"/>
            <a:ext cx="2743200" cy="1649546"/>
          </a:xfrm>
          <a:prstGeom prst="rect">
            <a:avLst/>
          </a:prstGeom>
        </p:spPr>
      </p:pic>
      <p:sp>
        <p:nvSpPr>
          <p:cNvPr id="9" name="TextBox 8">
            <a:extLst>
              <a:ext uri="{FF2B5EF4-FFF2-40B4-BE49-F238E27FC236}">
                <a16:creationId xmlns:a16="http://schemas.microsoft.com/office/drawing/2014/main" id="{1B4327DB-84F1-4F22-A3AA-4F7D479537EE}"/>
              </a:ext>
            </a:extLst>
          </p:cNvPr>
          <p:cNvSpPr txBox="1"/>
          <p:nvPr/>
        </p:nvSpPr>
        <p:spPr>
          <a:xfrm>
            <a:off x="7176264" y="4958469"/>
            <a:ext cx="3843131" cy="1077218"/>
          </a:xfrm>
          <a:prstGeom prst="rect">
            <a:avLst/>
          </a:prstGeom>
          <a:noFill/>
        </p:spPr>
        <p:txBody>
          <a:bodyPr wrap="square" rtlCol="0">
            <a:spAutoFit/>
          </a:bodyPr>
          <a:lstStyle/>
          <a:p>
            <a:r>
              <a:rPr lang="en-GB" sz="3200" dirty="0">
                <a:solidFill>
                  <a:srgbClr val="FFFF00"/>
                </a:solidFill>
                <a:latin typeface="+mj-lt"/>
              </a:rPr>
              <a:t>Shakespeare</a:t>
            </a:r>
            <a:r>
              <a:rPr lang="en-GB" sz="3200" dirty="0">
                <a:latin typeface="+mj-lt"/>
              </a:rPr>
              <a:t>   </a:t>
            </a:r>
            <a:r>
              <a:rPr lang="en-GB" sz="3200" dirty="0">
                <a:solidFill>
                  <a:srgbClr val="00B050"/>
                </a:solidFill>
                <a:latin typeface="+mj-lt"/>
              </a:rPr>
              <a:t>Hall</a:t>
            </a:r>
            <a:r>
              <a:rPr lang="en-GB" sz="3200" dirty="0">
                <a:latin typeface="+mj-lt"/>
              </a:rPr>
              <a:t> </a:t>
            </a:r>
            <a:r>
              <a:rPr lang="en-GB" sz="3200" dirty="0">
                <a:solidFill>
                  <a:srgbClr val="FF0000"/>
                </a:solidFill>
                <a:latin typeface="+mj-lt"/>
              </a:rPr>
              <a:t>Arden</a:t>
            </a:r>
            <a:r>
              <a:rPr lang="en-GB" sz="3200" dirty="0">
                <a:latin typeface="+mj-lt"/>
              </a:rPr>
              <a:t>    </a:t>
            </a:r>
            <a:r>
              <a:rPr lang="en-GB" sz="3200" dirty="0">
                <a:solidFill>
                  <a:srgbClr val="0070C0"/>
                </a:solidFill>
                <a:latin typeface="+mj-lt"/>
              </a:rPr>
              <a:t>Hathaway</a:t>
            </a:r>
          </a:p>
        </p:txBody>
      </p:sp>
    </p:spTree>
    <p:extLst>
      <p:ext uri="{BB962C8B-B14F-4D97-AF65-F5344CB8AC3E}">
        <p14:creationId xmlns:p14="http://schemas.microsoft.com/office/powerpoint/2010/main" val="176217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latin typeface="+mj-lt"/>
              </a:rPr>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7" name="Rectangle 6"/>
          <p:cNvSpPr/>
          <p:nvPr/>
        </p:nvSpPr>
        <p:spPr>
          <a:xfrm>
            <a:off x="900691" y="547051"/>
            <a:ext cx="10584180" cy="6456126"/>
          </a:xfrm>
          <a:prstGeom prst="rect">
            <a:avLst/>
          </a:prstGeom>
        </p:spPr>
        <p:txBody>
          <a:bodyPr wrap="square" lIns="91440" tIns="45720" rIns="91440" bIns="45720" anchor="t">
            <a:spAutoFit/>
          </a:bodyPr>
          <a:lstStyle/>
          <a:p>
            <a:endParaRPr lang="en-US" sz="2000" dirty="0">
              <a:solidFill>
                <a:srgbClr val="00B0F0"/>
              </a:solidFill>
              <a:latin typeface="Century Gothic"/>
              <a:cs typeface="Century Gothic"/>
            </a:endParaRPr>
          </a:p>
          <a:p>
            <a:r>
              <a:rPr lang="en-US" sz="2000" dirty="0">
                <a:solidFill>
                  <a:srgbClr val="0070C0"/>
                </a:solidFill>
                <a:latin typeface="+mj-lt"/>
                <a:cs typeface="Century Gothic"/>
              </a:rPr>
              <a:t>Please remind children they have a locker in which to store their items, encourage independence. </a:t>
            </a:r>
          </a:p>
          <a:p>
            <a:endParaRPr lang="en-US" sz="2000" dirty="0">
              <a:solidFill>
                <a:srgbClr val="0070C0"/>
              </a:solidFill>
              <a:latin typeface="+mj-lt"/>
              <a:cs typeface="Century Gothic"/>
            </a:endParaRPr>
          </a:p>
          <a:p>
            <a:r>
              <a:rPr lang="en-US" sz="2000" dirty="0" err="1">
                <a:solidFill>
                  <a:srgbClr val="0070C0"/>
                </a:solidFill>
                <a:latin typeface="+mj-lt"/>
                <a:cs typeface="Century Gothic"/>
              </a:rPr>
              <a:t>ParentPay</a:t>
            </a:r>
            <a:r>
              <a:rPr lang="en-US" sz="2000" dirty="0">
                <a:solidFill>
                  <a:srgbClr val="0070C0"/>
                </a:solidFill>
                <a:latin typeface="+mj-lt"/>
                <a:cs typeface="Century Gothic"/>
              </a:rPr>
              <a:t> – lunches and trip payments</a:t>
            </a:r>
          </a:p>
          <a:p>
            <a:endParaRPr lang="en-US" sz="2000" dirty="0">
              <a:solidFill>
                <a:srgbClr val="0070C0"/>
              </a:solidFill>
              <a:latin typeface="+mj-lt"/>
              <a:cs typeface="Century Gothic"/>
            </a:endParaRPr>
          </a:p>
          <a:p>
            <a:r>
              <a:rPr lang="en-US" sz="2000" dirty="0">
                <a:solidFill>
                  <a:srgbClr val="0070C0"/>
                </a:solidFill>
                <a:latin typeface="+mj-lt"/>
                <a:cs typeface="Century Gothic"/>
              </a:rPr>
              <a:t>Medicines – Only prescribed medicines with child’s name are permitted. They must be handed to the office. No medicines should be left in a child’s bag.</a:t>
            </a:r>
          </a:p>
          <a:p>
            <a:endParaRPr lang="en-US" sz="2000" dirty="0">
              <a:solidFill>
                <a:srgbClr val="0070C0"/>
              </a:solidFill>
              <a:latin typeface="+mj-lt"/>
              <a:cs typeface="Century Gothic"/>
            </a:endParaRPr>
          </a:p>
          <a:p>
            <a:r>
              <a:rPr lang="en-US" sz="2000" dirty="0">
                <a:solidFill>
                  <a:srgbClr val="0070C0"/>
                </a:solidFill>
                <a:latin typeface="+mj-lt"/>
                <a:cs typeface="Century Gothic"/>
              </a:rPr>
              <a:t>Healthy snacks – NUT FREE! No sweets or chocolate. </a:t>
            </a:r>
            <a:r>
              <a:rPr lang="en-US" sz="2000" dirty="0">
                <a:solidFill>
                  <a:srgbClr val="0070C0"/>
                </a:solidFill>
                <a:highlight>
                  <a:srgbClr val="FFFF00"/>
                </a:highlight>
                <a:latin typeface="+mj-lt"/>
                <a:cs typeface="Century Gothic"/>
              </a:rPr>
              <a:t>KS2 children are not provided with fruit.</a:t>
            </a:r>
          </a:p>
          <a:p>
            <a:endParaRPr lang="en-US" sz="2000" dirty="0">
              <a:solidFill>
                <a:srgbClr val="0070C0"/>
              </a:solidFill>
              <a:latin typeface="+mj-lt"/>
              <a:cs typeface="Century Gothic"/>
            </a:endParaRPr>
          </a:p>
          <a:p>
            <a:r>
              <a:rPr lang="en-US" sz="2000" dirty="0">
                <a:solidFill>
                  <a:srgbClr val="0070C0"/>
                </a:solidFill>
                <a:latin typeface="+mj-lt"/>
                <a:cs typeface="Century Gothic"/>
              </a:rPr>
              <a:t>PE days – Mondays and Fridays. Children to come to school in PE kits.</a:t>
            </a:r>
            <a:endParaRPr lang="en-US" sz="2000" dirty="0">
              <a:solidFill>
                <a:srgbClr val="FF0000"/>
              </a:solidFill>
              <a:latin typeface="+mj-lt"/>
              <a:cs typeface="Century Gothic"/>
            </a:endParaRPr>
          </a:p>
          <a:p>
            <a:endParaRPr lang="en-US" sz="2000" dirty="0">
              <a:solidFill>
                <a:srgbClr val="0070C0"/>
              </a:solidFill>
              <a:latin typeface="+mj-lt"/>
              <a:cs typeface="Century Gothic"/>
            </a:endParaRPr>
          </a:p>
          <a:p>
            <a:r>
              <a:rPr lang="en-US" sz="2000" i="1" dirty="0">
                <a:solidFill>
                  <a:srgbClr val="0070C0"/>
                </a:solidFill>
                <a:latin typeface="+mj-lt"/>
                <a:cs typeface="Century Gothic"/>
              </a:rPr>
              <a:t>Only Y6 are permitted to walk to school and have mobile phones. All Year 3 children must be escorted to and from school. </a:t>
            </a:r>
          </a:p>
          <a:p>
            <a:endParaRPr lang="en-US" sz="2000" i="1" dirty="0">
              <a:solidFill>
                <a:srgbClr val="0070C0"/>
              </a:solidFill>
              <a:latin typeface="+mj-lt"/>
              <a:cs typeface="Century Gothic"/>
            </a:endParaRPr>
          </a:p>
          <a:p>
            <a:r>
              <a:rPr lang="en-US" sz="2000" dirty="0">
                <a:solidFill>
                  <a:srgbClr val="0070C0"/>
                </a:solidFill>
                <a:latin typeface="+mj-lt"/>
                <a:cs typeface="Century Gothic"/>
              </a:rPr>
              <a:t>In accordance to new statutory guidance holidays/leave of absence will NOT be granted except in exceptional circumstances.</a:t>
            </a: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latin typeface="+mj-lt"/>
              </a:rPr>
              <a:t>Additional Support/Concerns DSL</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22</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827039" y="1690615"/>
            <a:ext cx="10780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000" dirty="0">
                <a:solidFill>
                  <a:schemeClr val="accent1"/>
                </a:solidFill>
                <a:latin typeface="+mj-lt"/>
                <a:ea typeface="Segoe UI"/>
                <a:cs typeface="Segoe UI"/>
              </a:rPr>
              <a:t>The DSL team are always welcoming and can support you with your concerns.</a:t>
            </a:r>
            <a:r>
              <a:rPr lang="en-US" sz="2000" dirty="0">
                <a:solidFill>
                  <a:schemeClr val="accent1"/>
                </a:solidFill>
                <a:latin typeface="+mj-lt"/>
                <a:ea typeface="Segoe UI"/>
                <a:cs typeface="Segoe UI"/>
              </a:rPr>
              <a:t>​</a:t>
            </a:r>
            <a:endParaRPr lang="en-US" sz="2000" dirty="0">
              <a:solidFill>
                <a:schemeClr val="accent1"/>
              </a:solidFill>
              <a:latin typeface="+mj-lt"/>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89C9EF9D-6B8E-421E-A18D-ECF292E3D913}"/>
              </a:ext>
            </a:extLst>
          </p:cNvPr>
          <p:cNvPicPr>
            <a:picLocks noChangeAspect="1"/>
          </p:cNvPicPr>
          <p:nvPr/>
        </p:nvPicPr>
        <p:blipFill rotWithShape="1">
          <a:blip r:embed="rId2"/>
          <a:srcRect l="33371" t="30385" r="17934" b="19496"/>
          <a:stretch/>
        </p:blipFill>
        <p:spPr>
          <a:xfrm>
            <a:off x="3127512" y="2321005"/>
            <a:ext cx="5936975" cy="3435432"/>
          </a:xfrm>
          <a:prstGeom prst="rect">
            <a:avLst/>
          </a:prstGeom>
        </p:spPr>
      </p:pic>
      <p:sp>
        <p:nvSpPr>
          <p:cNvPr id="10" name="TextBox 9">
            <a:extLst>
              <a:ext uri="{FF2B5EF4-FFF2-40B4-BE49-F238E27FC236}">
                <a16:creationId xmlns:a16="http://schemas.microsoft.com/office/drawing/2014/main" id="{5DA1815A-88AE-49A7-BB92-EF3477A79D34}"/>
              </a:ext>
            </a:extLst>
          </p:cNvPr>
          <p:cNvSpPr txBox="1"/>
          <p:nvPr/>
        </p:nvSpPr>
        <p:spPr>
          <a:xfrm>
            <a:off x="2199434" y="5858326"/>
            <a:ext cx="7550757" cy="677108"/>
          </a:xfrm>
          <a:prstGeom prst="rect">
            <a:avLst/>
          </a:prstGeom>
          <a:noFill/>
        </p:spPr>
        <p:txBody>
          <a:bodyPr wrap="square" rtlCol="0">
            <a:spAutoFit/>
          </a:bodyPr>
          <a:lstStyle/>
          <a:p>
            <a:pPr algn="ctr"/>
            <a:r>
              <a:rPr lang="en-GB" dirty="0">
                <a:solidFill>
                  <a:schemeClr val="accent1"/>
                </a:solidFill>
                <a:latin typeface="+mj-lt"/>
              </a:rPr>
              <a:t>Please call or email the office to </a:t>
            </a:r>
            <a:r>
              <a:rPr lang="en-GB" sz="2000" dirty="0">
                <a:solidFill>
                  <a:schemeClr val="accent1"/>
                </a:solidFill>
                <a:latin typeface="+mj-lt"/>
              </a:rPr>
              <a:t>arrange</a:t>
            </a:r>
            <a:r>
              <a:rPr lang="en-GB" dirty="0">
                <a:solidFill>
                  <a:schemeClr val="accent1"/>
                </a:solidFill>
                <a:latin typeface="+mj-lt"/>
              </a:rPr>
              <a:t> to speak to one of the DSL team </a:t>
            </a:r>
          </a:p>
        </p:txBody>
      </p:sp>
    </p:spTree>
    <p:extLst>
      <p:ext uri="{BB962C8B-B14F-4D97-AF65-F5344CB8AC3E}">
        <p14:creationId xmlns:p14="http://schemas.microsoft.com/office/powerpoint/2010/main" val="197619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latin typeface="+mj-lt"/>
              </a:rPr>
              <a:t>Stonehenge</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23</a:t>
            </a:fld>
            <a:endParaRPr lang="en-US" dirty="0"/>
          </a:p>
        </p:txBody>
      </p:sp>
      <p:pic>
        <p:nvPicPr>
          <p:cNvPr id="3" name="Picture 2">
            <a:extLst>
              <a:ext uri="{FF2B5EF4-FFF2-40B4-BE49-F238E27FC236}">
                <a16:creationId xmlns:a16="http://schemas.microsoft.com/office/drawing/2014/main" id="{A480A206-C8BC-43EE-859C-27B6CC95B608}"/>
              </a:ext>
            </a:extLst>
          </p:cNvPr>
          <p:cNvPicPr>
            <a:picLocks noChangeAspect="1"/>
          </p:cNvPicPr>
          <p:nvPr/>
        </p:nvPicPr>
        <p:blipFill>
          <a:blip r:embed="rId2"/>
          <a:stretch>
            <a:fillRect/>
          </a:stretch>
        </p:blipFill>
        <p:spPr>
          <a:xfrm>
            <a:off x="186432" y="4326756"/>
            <a:ext cx="4509855" cy="2348364"/>
          </a:xfrm>
          <a:prstGeom prst="rect">
            <a:avLst/>
          </a:prstGeom>
        </p:spPr>
      </p:pic>
      <p:sp>
        <p:nvSpPr>
          <p:cNvPr id="7" name="Rectangle 6"/>
          <p:cNvSpPr/>
          <p:nvPr/>
        </p:nvSpPr>
        <p:spPr>
          <a:xfrm>
            <a:off x="900691" y="547051"/>
            <a:ext cx="10584180" cy="5691815"/>
          </a:xfrm>
          <a:prstGeom prst="rect">
            <a:avLst/>
          </a:prstGeom>
        </p:spPr>
        <p:txBody>
          <a:bodyPr wrap="square" lIns="91440" tIns="45720" rIns="91440" bIns="45720" anchor="t">
            <a:spAutoFit/>
          </a:bodyPr>
          <a:lstStyle/>
          <a:p>
            <a:endParaRPr lang="en-US" sz="2000" dirty="0">
              <a:solidFill>
                <a:srgbClr val="0070C0"/>
              </a:solidFill>
              <a:latin typeface="+mj-lt"/>
              <a:cs typeface="Century Gothic"/>
            </a:endParaRPr>
          </a:p>
          <a:p>
            <a:pPr algn="ctr">
              <a:lnSpc>
                <a:spcPct val="90000"/>
              </a:lnSpc>
              <a:spcBef>
                <a:spcPts val="1000"/>
              </a:spcBef>
            </a:pPr>
            <a:r>
              <a:rPr lang="en-US" sz="2800" dirty="0">
                <a:solidFill>
                  <a:srgbClr val="0070C0"/>
                </a:solidFill>
                <a:latin typeface="+mj-lt"/>
              </a:rPr>
              <a:t>Please arrive by 7:55 at the very latest. The bus is now arriving at school at 8am.</a:t>
            </a:r>
          </a:p>
          <a:p>
            <a:pPr algn="ctr">
              <a:lnSpc>
                <a:spcPct val="90000"/>
              </a:lnSpc>
              <a:spcBef>
                <a:spcPts val="1000"/>
              </a:spcBef>
            </a:pPr>
            <a:r>
              <a:rPr lang="en-US" sz="2800" dirty="0">
                <a:solidFill>
                  <a:srgbClr val="0070C0"/>
                </a:solidFill>
                <a:latin typeface="+mj-lt"/>
              </a:rPr>
              <a:t>Packed lunch and snacks.</a:t>
            </a:r>
          </a:p>
          <a:p>
            <a:pPr algn="ctr">
              <a:lnSpc>
                <a:spcPct val="90000"/>
              </a:lnSpc>
              <a:spcBef>
                <a:spcPts val="1000"/>
              </a:spcBef>
            </a:pPr>
            <a:r>
              <a:rPr lang="en-US" sz="2800" dirty="0">
                <a:solidFill>
                  <a:srgbClr val="0070C0"/>
                </a:solidFill>
                <a:latin typeface="+mj-lt"/>
              </a:rPr>
              <a:t>Wear school uniform.</a:t>
            </a:r>
          </a:p>
          <a:p>
            <a:pPr algn="ctr">
              <a:lnSpc>
                <a:spcPct val="90000"/>
              </a:lnSpc>
              <a:spcBef>
                <a:spcPts val="1000"/>
              </a:spcBef>
            </a:pPr>
            <a:r>
              <a:rPr lang="en-US" sz="2800" dirty="0">
                <a:solidFill>
                  <a:srgbClr val="0070C0"/>
                </a:solidFill>
                <a:latin typeface="+mj-lt"/>
              </a:rPr>
              <a:t>No electronic devices.</a:t>
            </a:r>
          </a:p>
          <a:p>
            <a:pPr algn="ctr">
              <a:lnSpc>
                <a:spcPct val="90000"/>
              </a:lnSpc>
              <a:spcBef>
                <a:spcPts val="1000"/>
              </a:spcBef>
            </a:pPr>
            <a:r>
              <a:rPr lang="en-US" sz="2800" dirty="0">
                <a:solidFill>
                  <a:srgbClr val="0070C0"/>
                </a:solidFill>
                <a:latin typeface="+mj-lt"/>
              </a:rPr>
              <a:t>The children can bring £10 in a labelled purse.</a:t>
            </a:r>
          </a:p>
          <a:p>
            <a:pPr algn="ctr">
              <a:lnSpc>
                <a:spcPct val="90000"/>
              </a:lnSpc>
              <a:spcBef>
                <a:spcPts val="1000"/>
              </a:spcBef>
            </a:pPr>
            <a:r>
              <a:rPr lang="en-US" sz="2800" dirty="0">
                <a:solidFill>
                  <a:srgbClr val="0070C0"/>
                </a:solidFill>
                <a:latin typeface="+mj-lt"/>
              </a:rPr>
              <a:t>Weather is currently mixed – rain coats and layers are needed.</a:t>
            </a:r>
          </a:p>
          <a:p>
            <a:pPr algn="ctr">
              <a:lnSpc>
                <a:spcPct val="90000"/>
              </a:lnSpc>
              <a:spcBef>
                <a:spcPts val="1000"/>
              </a:spcBef>
            </a:pPr>
            <a:r>
              <a:rPr lang="en-US" sz="2800" dirty="0">
                <a:solidFill>
                  <a:srgbClr val="0070C0"/>
                </a:solidFill>
                <a:latin typeface="+mj-lt"/>
              </a:rPr>
              <a:t>                                       I will update on dojo of our eta in     the evening.</a:t>
            </a:r>
          </a:p>
          <a:p>
            <a:pPr algn="ctr">
              <a:lnSpc>
                <a:spcPct val="90000"/>
              </a:lnSpc>
              <a:spcBef>
                <a:spcPts val="1000"/>
              </a:spcBef>
            </a:pPr>
            <a:endParaRPr lang="en-US" sz="2800" dirty="0">
              <a:solidFill>
                <a:srgbClr val="0070C0"/>
              </a:solidFill>
              <a:latin typeface="+mj-lt"/>
            </a:endParaRPr>
          </a:p>
        </p:txBody>
      </p:sp>
    </p:spTree>
    <p:extLst>
      <p:ext uri="{BB962C8B-B14F-4D97-AF65-F5344CB8AC3E}">
        <p14:creationId xmlns:p14="http://schemas.microsoft.com/office/powerpoint/2010/main" val="77388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fontScale="90000"/>
          </a:bodyPr>
          <a:lstStyle/>
          <a:p>
            <a:r>
              <a:rPr lang="en-US" dirty="0"/>
              <a:t>Any Questions?</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sz="4800" dirty="0">
                <a:latin typeface="+mj-lt"/>
              </a:rPr>
              <a:t>Thank you! </a:t>
            </a:r>
          </a:p>
        </p:txBody>
      </p:sp>
      <p:pic>
        <p:nvPicPr>
          <p:cNvPr id="10" name="Picture Placeholder 9">
            <a:extLst>
              <a:ext uri="{FF2B5EF4-FFF2-40B4-BE49-F238E27FC236}">
                <a16:creationId xmlns:a16="http://schemas.microsoft.com/office/drawing/2014/main" id="{94B66968-70BD-4772-8B05-E0574744C31B}"/>
              </a:ext>
            </a:extLst>
          </p:cNvPr>
          <p:cNvPicPr>
            <a:picLocks noGrp="1" noChangeAspect="1"/>
          </p:cNvPicPr>
          <p:nvPr>
            <p:ph type="pic" sz="quarter" idx="13"/>
          </p:nvPr>
        </p:nvPicPr>
        <p:blipFill rotWithShape="1">
          <a:blip r:embed="rId2"/>
          <a:srcRect l="12138" t="6802" r="20529" b="160"/>
          <a:stretch/>
        </p:blipFill>
        <p:spPr>
          <a:xfrm rot="20954427">
            <a:off x="369260" y="2386582"/>
            <a:ext cx="4437853" cy="2885127"/>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583680" cy="652865"/>
          </a:xfrm>
        </p:spPr>
        <p:txBody>
          <a:bodyPr>
            <a:noAutofit/>
          </a:bodyPr>
          <a:lstStyle/>
          <a:p>
            <a:pPr algn="ctr"/>
            <a:r>
              <a:rPr lang="en-US" sz="4000" dirty="0">
                <a:latin typeface="+mj-lt"/>
              </a:rPr>
              <a:t>A Typical Day in Year 3…</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618735" y="1017877"/>
            <a:ext cx="8958649" cy="6740307"/>
          </a:xfrm>
          <a:prstGeom prst="rect">
            <a:avLst/>
          </a:prstGeom>
        </p:spPr>
        <p:txBody>
          <a:bodyPr wrap="square" lIns="91440" tIns="45720" rIns="91440" bIns="45720" anchor="t">
            <a:spAutoFit/>
          </a:bodyPr>
          <a:lstStyle/>
          <a:p>
            <a:pPr algn="ctr"/>
            <a:r>
              <a:rPr lang="en-GB" sz="2000" b="1" i="1" dirty="0">
                <a:solidFill>
                  <a:schemeClr val="accent1"/>
                </a:solidFill>
                <a:latin typeface="+mj-lt"/>
              </a:rPr>
              <a:t>Year 3 is exciting and action packed with many thrilling learning adventures along the way!  </a:t>
            </a:r>
          </a:p>
          <a:p>
            <a:endParaRPr lang="en-GB" sz="2000" b="1" dirty="0">
              <a:solidFill>
                <a:schemeClr val="accent1"/>
              </a:solidFill>
              <a:latin typeface="+mj-lt"/>
            </a:endParaRPr>
          </a:p>
          <a:p>
            <a:r>
              <a:rPr lang="en-GB" sz="2000" dirty="0">
                <a:solidFill>
                  <a:schemeClr val="accent1"/>
                </a:solidFill>
                <a:latin typeface="+mj-lt"/>
              </a:rPr>
              <a:t>A typical day begins with the gate opening at 8.40am.  Children enter school via KS2 door with school officially starting at 8.55 am - all children are expected to be in class for registration.</a:t>
            </a:r>
          </a:p>
          <a:p>
            <a:endParaRPr lang="en-GB" sz="2000" dirty="0">
              <a:solidFill>
                <a:schemeClr val="accent1"/>
              </a:solidFill>
              <a:latin typeface="+mj-lt"/>
            </a:endParaRPr>
          </a:p>
          <a:p>
            <a:r>
              <a:rPr lang="en-GB" sz="2000" dirty="0">
                <a:solidFill>
                  <a:schemeClr val="accent1"/>
                </a:solidFill>
                <a:latin typeface="+mj-lt"/>
              </a:rPr>
              <a:t>On arrival belongings are put away in named lockers (pencil cases and daily reading book to be taken into class).  The children will quietly  complete the early morning activities, during registration time, which include Colour Monster and Fluent in Five. </a:t>
            </a:r>
          </a:p>
          <a:p>
            <a:endParaRPr lang="en-GB" sz="2000" dirty="0">
              <a:solidFill>
                <a:schemeClr val="accent1"/>
              </a:solidFill>
              <a:latin typeface="+mj-lt"/>
            </a:endParaRPr>
          </a:p>
          <a:p>
            <a:r>
              <a:rPr lang="en-GB" sz="2000" dirty="0">
                <a:solidFill>
                  <a:schemeClr val="accent1"/>
                </a:solidFill>
                <a:latin typeface="+mj-lt"/>
              </a:rPr>
              <a:t>Morning lessons begin at 9.05am with the core subject – Maths. Break is at 10am - 10.20am.  After break the children will have handwriting/TTRS, spelling and then English.</a:t>
            </a:r>
          </a:p>
          <a:p>
            <a:endParaRPr lang="en-GB" sz="2000" dirty="0">
              <a:solidFill>
                <a:schemeClr val="accent1"/>
              </a:solidFill>
              <a:latin typeface="+mj-lt"/>
            </a:endParaRPr>
          </a:p>
          <a:p>
            <a:r>
              <a:rPr lang="en-GB" sz="2000" dirty="0">
                <a:solidFill>
                  <a:schemeClr val="accent1"/>
                </a:solidFill>
                <a:latin typeface="+mj-lt"/>
              </a:rPr>
              <a:t>​Lunch at 12pm (KS2 dine at 12.30pm) and children return to classrooms at 1pm ready for the afternoon.</a:t>
            </a:r>
          </a:p>
          <a:p>
            <a:endParaRPr lang="en-GB" sz="2000" dirty="0">
              <a:solidFill>
                <a:schemeClr val="accent2"/>
              </a:solidFill>
              <a:latin typeface="+mj-lt"/>
            </a:endParaRPr>
          </a:p>
          <a:p>
            <a:r>
              <a:rPr lang="en-GB" sz="2000" dirty="0">
                <a:solidFill>
                  <a:schemeClr val="accent2"/>
                </a:solidFill>
                <a:latin typeface="+mj-lt"/>
              </a:rPr>
              <a:t>​</a:t>
            </a:r>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3E323-5E54-456C-A5F0-A69335F37A3C}"/>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07654346-AC2E-4011-B2AA-86B5FC98A8F7}"/>
              </a:ext>
            </a:extLst>
          </p:cNvPr>
          <p:cNvSpPr>
            <a:spLocks noGrp="1"/>
          </p:cNvSpPr>
          <p:nvPr>
            <p:ph type="title"/>
          </p:nvPr>
        </p:nvSpPr>
        <p:spPr>
          <a:xfrm rot="21180000">
            <a:off x="880817" y="338804"/>
            <a:ext cx="3126242" cy="1325563"/>
          </a:xfrm>
        </p:spPr>
        <p:txBody>
          <a:bodyPr/>
          <a:lstStyle/>
          <a:p>
            <a:r>
              <a:rPr lang="en-GB" dirty="0"/>
              <a:t>Afternoon</a:t>
            </a:r>
          </a:p>
        </p:txBody>
      </p:sp>
      <p:sp>
        <p:nvSpPr>
          <p:cNvPr id="5" name="Content Placeholder 4">
            <a:extLst>
              <a:ext uri="{FF2B5EF4-FFF2-40B4-BE49-F238E27FC236}">
                <a16:creationId xmlns:a16="http://schemas.microsoft.com/office/drawing/2014/main" id="{68CC7EFF-8E8E-4E1F-9732-11F325F90467}"/>
              </a:ext>
            </a:extLst>
          </p:cNvPr>
          <p:cNvSpPr>
            <a:spLocks noGrp="1"/>
          </p:cNvSpPr>
          <p:nvPr>
            <p:ph idx="1"/>
          </p:nvPr>
        </p:nvSpPr>
        <p:spPr>
          <a:xfrm>
            <a:off x="2146852" y="1736386"/>
            <a:ext cx="9233452" cy="4392000"/>
          </a:xfrm>
        </p:spPr>
        <p:txBody>
          <a:bodyPr>
            <a:normAutofit/>
          </a:bodyPr>
          <a:lstStyle/>
          <a:p>
            <a:pPr marL="0" indent="0">
              <a:lnSpc>
                <a:spcPct val="100000"/>
              </a:lnSpc>
              <a:buNone/>
            </a:pPr>
            <a:r>
              <a:rPr lang="en-GB" sz="2200" dirty="0">
                <a:solidFill>
                  <a:schemeClr val="accent1"/>
                </a:solidFill>
                <a:latin typeface="+mj-lt"/>
              </a:rPr>
              <a:t>The afternoon runs similarly to the morning with topic based learning through the foundation subjects: Art, History, Geography, Science, PSHE, PE, RE, Music and French.  </a:t>
            </a:r>
          </a:p>
          <a:p>
            <a:pPr marL="0" indent="0">
              <a:lnSpc>
                <a:spcPct val="100000"/>
              </a:lnSpc>
              <a:buNone/>
            </a:pPr>
            <a:endParaRPr lang="en-GB" sz="2200" dirty="0">
              <a:solidFill>
                <a:schemeClr val="accent1"/>
              </a:solidFill>
              <a:latin typeface="+mj-lt"/>
            </a:endParaRPr>
          </a:p>
          <a:p>
            <a:pPr marL="0" indent="0">
              <a:lnSpc>
                <a:spcPct val="100000"/>
              </a:lnSpc>
              <a:buNone/>
            </a:pPr>
            <a:r>
              <a:rPr lang="en-GB" sz="2200" dirty="0">
                <a:solidFill>
                  <a:schemeClr val="accent1"/>
                </a:solidFill>
                <a:latin typeface="+mj-lt"/>
              </a:rPr>
              <a:t>Throughout the week, children have daily reading opportunities. The teaching of reading is executed with whole class text allowing children to become immersed in a quality text, developing reading skills and understanding of inference and vocabulary.</a:t>
            </a:r>
          </a:p>
          <a:p>
            <a:pPr marL="0" indent="0">
              <a:lnSpc>
                <a:spcPct val="100000"/>
              </a:lnSpc>
              <a:buNone/>
            </a:pPr>
            <a:endParaRPr lang="en-GB" sz="2200" dirty="0">
              <a:solidFill>
                <a:schemeClr val="accent1"/>
              </a:solidFill>
              <a:latin typeface="+mj-lt"/>
            </a:endParaRPr>
          </a:p>
          <a:p>
            <a:pPr marL="0" indent="0">
              <a:lnSpc>
                <a:spcPct val="100000"/>
              </a:lnSpc>
              <a:buNone/>
            </a:pPr>
            <a:r>
              <a:rPr lang="en-GB" sz="2200" dirty="0">
                <a:solidFill>
                  <a:schemeClr val="accent1"/>
                </a:solidFill>
                <a:latin typeface="+mj-lt"/>
              </a:rPr>
              <a:t>The day ends with either a whole school/KS2/class assembly or whole-class reading.</a:t>
            </a:r>
          </a:p>
          <a:p>
            <a:endParaRPr lang="en-GB" dirty="0"/>
          </a:p>
        </p:txBody>
      </p:sp>
    </p:spTree>
    <p:extLst>
      <p:ext uri="{BB962C8B-B14F-4D97-AF65-F5344CB8AC3E}">
        <p14:creationId xmlns:p14="http://schemas.microsoft.com/office/powerpoint/2010/main" val="227690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842951" y="3508"/>
            <a:ext cx="8506097" cy="652865"/>
          </a:xfrm>
        </p:spPr>
        <p:txBody>
          <a:bodyPr>
            <a:noAutofit/>
          </a:bodyPr>
          <a:lstStyle/>
          <a:p>
            <a:pPr algn="ctr"/>
            <a:r>
              <a:rPr lang="en-US" sz="4000" dirty="0">
                <a:latin typeface="+mj-lt"/>
              </a:rPr>
              <a:t>Weekly timetable</a:t>
            </a:r>
          </a:p>
        </p:txBody>
      </p:sp>
      <p:pic>
        <p:nvPicPr>
          <p:cNvPr id="6" name="Picture 5">
            <a:extLst>
              <a:ext uri="{FF2B5EF4-FFF2-40B4-BE49-F238E27FC236}">
                <a16:creationId xmlns:a16="http://schemas.microsoft.com/office/drawing/2014/main" id="{FB2D8301-3BDB-4DCC-A464-68507F24D885}"/>
              </a:ext>
            </a:extLst>
          </p:cNvPr>
          <p:cNvPicPr>
            <a:picLocks noChangeAspect="1"/>
          </p:cNvPicPr>
          <p:nvPr/>
        </p:nvPicPr>
        <p:blipFill>
          <a:blip r:embed="rId2"/>
          <a:stretch>
            <a:fillRect/>
          </a:stretch>
        </p:blipFill>
        <p:spPr>
          <a:xfrm>
            <a:off x="1189608" y="723861"/>
            <a:ext cx="9561389" cy="5957279"/>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842951" y="3508"/>
            <a:ext cx="8506097" cy="652865"/>
          </a:xfrm>
        </p:spPr>
        <p:txBody>
          <a:bodyPr>
            <a:noAutofit/>
          </a:bodyPr>
          <a:lstStyle/>
          <a:p>
            <a:pPr algn="ctr"/>
            <a:r>
              <a:rPr lang="en-US" sz="4000" dirty="0">
                <a:latin typeface="+mj-lt"/>
              </a:rPr>
              <a:t>Weekly timetable</a:t>
            </a:r>
          </a:p>
        </p:txBody>
      </p:sp>
      <p:pic>
        <p:nvPicPr>
          <p:cNvPr id="2" name="Picture 1">
            <a:extLst>
              <a:ext uri="{FF2B5EF4-FFF2-40B4-BE49-F238E27FC236}">
                <a16:creationId xmlns:a16="http://schemas.microsoft.com/office/drawing/2014/main" id="{82D166C0-915C-48F7-B95A-0AFAB157F551}"/>
              </a:ext>
            </a:extLst>
          </p:cNvPr>
          <p:cNvPicPr>
            <a:picLocks noChangeAspect="1"/>
          </p:cNvPicPr>
          <p:nvPr/>
        </p:nvPicPr>
        <p:blipFill>
          <a:blip r:embed="rId2"/>
          <a:stretch>
            <a:fillRect/>
          </a:stretch>
        </p:blipFill>
        <p:spPr>
          <a:xfrm>
            <a:off x="1471779" y="547051"/>
            <a:ext cx="9691964" cy="6172486"/>
          </a:xfrm>
          <a:prstGeom prst="rect">
            <a:avLst/>
          </a:prstGeom>
        </p:spPr>
      </p:pic>
    </p:spTree>
    <p:extLst>
      <p:ext uri="{BB962C8B-B14F-4D97-AF65-F5344CB8AC3E}">
        <p14:creationId xmlns:p14="http://schemas.microsoft.com/office/powerpoint/2010/main" val="142849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1903-6225-4AD2-B3B9-E7592D9CBC24}"/>
              </a:ext>
            </a:extLst>
          </p:cNvPr>
          <p:cNvSpPr>
            <a:spLocks noGrp="1"/>
          </p:cNvSpPr>
          <p:nvPr>
            <p:ph type="title"/>
          </p:nvPr>
        </p:nvSpPr>
        <p:spPr>
          <a:xfrm>
            <a:off x="3419061" y="147567"/>
            <a:ext cx="5367130" cy="832104"/>
          </a:xfrm>
        </p:spPr>
        <p:txBody>
          <a:bodyPr>
            <a:noAutofit/>
          </a:bodyPr>
          <a:lstStyle/>
          <a:p>
            <a:pPr algn="ctr"/>
            <a:r>
              <a:rPr lang="en-GB" sz="2800" dirty="0">
                <a:latin typeface="+mj-lt"/>
              </a:rPr>
              <a:t>Year 3’s Creative Learning Themes for 2025-2026</a:t>
            </a:r>
          </a:p>
        </p:txBody>
      </p:sp>
      <p:sp>
        <p:nvSpPr>
          <p:cNvPr id="4" name="Slide Number Placeholder 3">
            <a:extLst>
              <a:ext uri="{FF2B5EF4-FFF2-40B4-BE49-F238E27FC236}">
                <a16:creationId xmlns:a16="http://schemas.microsoft.com/office/drawing/2014/main" id="{862712B4-5EB2-45CE-ACD9-817C7FE65321}"/>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6" name="Picture 5">
            <a:extLst>
              <a:ext uri="{FF2B5EF4-FFF2-40B4-BE49-F238E27FC236}">
                <a16:creationId xmlns:a16="http://schemas.microsoft.com/office/drawing/2014/main" id="{E4D61758-01D2-4ACE-9626-4BB831D83E59}"/>
              </a:ext>
            </a:extLst>
          </p:cNvPr>
          <p:cNvPicPr>
            <a:picLocks noChangeAspect="1"/>
          </p:cNvPicPr>
          <p:nvPr/>
        </p:nvPicPr>
        <p:blipFill>
          <a:blip r:embed="rId2"/>
          <a:stretch>
            <a:fillRect/>
          </a:stretch>
        </p:blipFill>
        <p:spPr>
          <a:xfrm>
            <a:off x="1471323" y="2708346"/>
            <a:ext cx="3244024" cy="3061460"/>
          </a:xfrm>
          <a:prstGeom prst="rect">
            <a:avLst/>
          </a:prstGeom>
        </p:spPr>
      </p:pic>
      <p:pic>
        <p:nvPicPr>
          <p:cNvPr id="10" name="Media Placeholder 9">
            <a:extLst>
              <a:ext uri="{FF2B5EF4-FFF2-40B4-BE49-F238E27FC236}">
                <a16:creationId xmlns:a16="http://schemas.microsoft.com/office/drawing/2014/main" id="{05C6F4E3-8052-4D44-84A2-15AD04DC46CC}"/>
              </a:ext>
            </a:extLst>
          </p:cNvPr>
          <p:cNvPicPr>
            <a:picLocks noGrp="1" noChangeAspect="1"/>
          </p:cNvPicPr>
          <p:nvPr>
            <p:ph type="media" sz="quarter" idx="13"/>
          </p:nvPr>
        </p:nvPicPr>
        <p:blipFill>
          <a:blip r:embed="rId3"/>
          <a:stretch>
            <a:fillRect/>
          </a:stretch>
        </p:blipFill>
        <p:spPr>
          <a:xfrm>
            <a:off x="4955012" y="2708346"/>
            <a:ext cx="3405808" cy="3061460"/>
          </a:xfrm>
          <a:prstGeom prst="rect">
            <a:avLst/>
          </a:prstGeom>
        </p:spPr>
      </p:pic>
      <p:sp>
        <p:nvSpPr>
          <p:cNvPr id="11" name="TextBox 10">
            <a:extLst>
              <a:ext uri="{FF2B5EF4-FFF2-40B4-BE49-F238E27FC236}">
                <a16:creationId xmlns:a16="http://schemas.microsoft.com/office/drawing/2014/main" id="{87D437ED-5005-47F4-839E-936B025835E2}"/>
              </a:ext>
            </a:extLst>
          </p:cNvPr>
          <p:cNvSpPr txBox="1"/>
          <p:nvPr/>
        </p:nvSpPr>
        <p:spPr>
          <a:xfrm>
            <a:off x="1309538" y="1500064"/>
            <a:ext cx="3405809" cy="830997"/>
          </a:xfrm>
          <a:prstGeom prst="rect">
            <a:avLst/>
          </a:prstGeom>
          <a:noFill/>
        </p:spPr>
        <p:txBody>
          <a:bodyPr wrap="square" rtlCol="0">
            <a:spAutoFit/>
          </a:bodyPr>
          <a:lstStyle/>
          <a:p>
            <a:pPr algn="ctr"/>
            <a:r>
              <a:rPr lang="en-GB" sz="2400" b="1" dirty="0">
                <a:solidFill>
                  <a:schemeClr val="accent1"/>
                </a:solidFill>
                <a:latin typeface="+mj-lt"/>
              </a:rPr>
              <a:t>Autumn – Through the Ages </a:t>
            </a:r>
          </a:p>
        </p:txBody>
      </p:sp>
      <p:pic>
        <p:nvPicPr>
          <p:cNvPr id="13" name="Picture 12">
            <a:extLst>
              <a:ext uri="{FF2B5EF4-FFF2-40B4-BE49-F238E27FC236}">
                <a16:creationId xmlns:a16="http://schemas.microsoft.com/office/drawing/2014/main" id="{7C66A3C2-60FF-4E1F-B458-386DB35F0B3B}"/>
              </a:ext>
            </a:extLst>
          </p:cNvPr>
          <p:cNvPicPr>
            <a:picLocks noChangeAspect="1"/>
          </p:cNvPicPr>
          <p:nvPr/>
        </p:nvPicPr>
        <p:blipFill rotWithShape="1">
          <a:blip r:embed="rId4"/>
          <a:srcRect l="9254"/>
          <a:stretch/>
        </p:blipFill>
        <p:spPr>
          <a:xfrm>
            <a:off x="8520348" y="2409862"/>
            <a:ext cx="3285652" cy="3359944"/>
          </a:xfrm>
          <a:prstGeom prst="rect">
            <a:avLst/>
          </a:prstGeom>
        </p:spPr>
      </p:pic>
      <p:sp>
        <p:nvSpPr>
          <p:cNvPr id="15" name="Rectangle 14">
            <a:extLst>
              <a:ext uri="{FF2B5EF4-FFF2-40B4-BE49-F238E27FC236}">
                <a16:creationId xmlns:a16="http://schemas.microsoft.com/office/drawing/2014/main" id="{40CB0417-D591-4F8A-A051-B579041AFECA}"/>
              </a:ext>
            </a:extLst>
          </p:cNvPr>
          <p:cNvSpPr/>
          <p:nvPr/>
        </p:nvSpPr>
        <p:spPr>
          <a:xfrm>
            <a:off x="4780807" y="1500065"/>
            <a:ext cx="3405809" cy="830997"/>
          </a:xfrm>
          <a:prstGeom prst="rect">
            <a:avLst/>
          </a:prstGeom>
        </p:spPr>
        <p:txBody>
          <a:bodyPr wrap="square">
            <a:spAutoFit/>
          </a:bodyPr>
          <a:lstStyle/>
          <a:p>
            <a:pPr algn="ctr"/>
            <a:r>
              <a:rPr lang="en-GB" sz="2400" b="1" dirty="0">
                <a:solidFill>
                  <a:schemeClr val="accent1"/>
                </a:solidFill>
                <a:latin typeface="+mj-lt"/>
              </a:rPr>
              <a:t>Spring – Rocks, Relics and Rumbles</a:t>
            </a:r>
          </a:p>
        </p:txBody>
      </p:sp>
      <p:sp>
        <p:nvSpPr>
          <p:cNvPr id="16" name="Rectangle 15">
            <a:extLst>
              <a:ext uri="{FF2B5EF4-FFF2-40B4-BE49-F238E27FC236}">
                <a16:creationId xmlns:a16="http://schemas.microsoft.com/office/drawing/2014/main" id="{FEBD44CD-5C11-4AAE-BA23-453C5AB5B1DA}"/>
              </a:ext>
            </a:extLst>
          </p:cNvPr>
          <p:cNvSpPr/>
          <p:nvPr/>
        </p:nvSpPr>
        <p:spPr>
          <a:xfrm>
            <a:off x="8722898" y="1425690"/>
            <a:ext cx="2880551" cy="1200329"/>
          </a:xfrm>
          <a:prstGeom prst="rect">
            <a:avLst/>
          </a:prstGeom>
        </p:spPr>
        <p:txBody>
          <a:bodyPr wrap="square">
            <a:spAutoFit/>
          </a:bodyPr>
          <a:lstStyle/>
          <a:p>
            <a:pPr algn="ctr"/>
            <a:r>
              <a:rPr lang="en-GB" sz="2400" b="1" dirty="0">
                <a:solidFill>
                  <a:schemeClr val="accent1"/>
                </a:solidFill>
                <a:latin typeface="+mj-lt"/>
              </a:rPr>
              <a:t>Summer – Emperors and Empires</a:t>
            </a:r>
          </a:p>
        </p:txBody>
      </p:sp>
    </p:spTree>
    <p:extLst>
      <p:ext uri="{BB962C8B-B14F-4D97-AF65-F5344CB8AC3E}">
        <p14:creationId xmlns:p14="http://schemas.microsoft.com/office/powerpoint/2010/main" val="383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English Key Texts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0" y="760702"/>
            <a:ext cx="12024360" cy="1015663"/>
          </a:xfrm>
          <a:prstGeom prst="rect">
            <a:avLst/>
          </a:prstGeom>
        </p:spPr>
        <p:txBody>
          <a:bodyPr wrap="square">
            <a:spAutoFit/>
          </a:bodyPr>
          <a:lstStyle/>
          <a:p>
            <a:pPr algn="ctr"/>
            <a:r>
              <a:rPr lang="en-US" sz="2000" dirty="0">
                <a:solidFill>
                  <a:schemeClr val="accent1"/>
                </a:solidFill>
                <a:latin typeface="+mj-lt"/>
              </a:rPr>
              <a:t>English is based on a whole class text that is normally linked to that terms topic.</a:t>
            </a:r>
            <a:r>
              <a:rPr lang="en-GB" sz="2000" dirty="0">
                <a:solidFill>
                  <a:schemeClr val="accent1"/>
                </a:solidFill>
                <a:latin typeface="+mj-lt"/>
              </a:rPr>
              <a:t> </a:t>
            </a:r>
            <a:endParaRPr lang="en-US" sz="2000" dirty="0">
              <a:solidFill>
                <a:schemeClr val="accent1"/>
              </a:solidFill>
              <a:latin typeface="+mj-lt"/>
            </a:endParaRPr>
          </a:p>
          <a:p>
            <a:pPr algn="ctr"/>
            <a:endParaRPr lang="en-US" sz="1600" b="1" dirty="0">
              <a:solidFill>
                <a:schemeClr val="accent2"/>
              </a:solidFill>
            </a:endParaRPr>
          </a:p>
          <a:p>
            <a:endParaRPr lang="en-US" sz="2400" dirty="0">
              <a:solidFill>
                <a:schemeClr val="accent2"/>
              </a:solidFill>
            </a:endParaRPr>
          </a:p>
        </p:txBody>
      </p:sp>
      <p:pic>
        <p:nvPicPr>
          <p:cNvPr id="3" name="Picture 2">
            <a:extLst>
              <a:ext uri="{FF2B5EF4-FFF2-40B4-BE49-F238E27FC236}">
                <a16:creationId xmlns:a16="http://schemas.microsoft.com/office/drawing/2014/main" id="{4B7AB3DC-AB91-4F39-842E-BF2B8DDC9960}"/>
              </a:ext>
            </a:extLst>
          </p:cNvPr>
          <p:cNvPicPr>
            <a:picLocks noChangeAspect="1"/>
          </p:cNvPicPr>
          <p:nvPr/>
        </p:nvPicPr>
        <p:blipFill>
          <a:blip r:embed="rId2"/>
          <a:stretch>
            <a:fillRect/>
          </a:stretch>
        </p:blipFill>
        <p:spPr>
          <a:xfrm>
            <a:off x="769492" y="3038917"/>
            <a:ext cx="1463746" cy="1824452"/>
          </a:xfrm>
          <a:prstGeom prst="rect">
            <a:avLst/>
          </a:prstGeom>
        </p:spPr>
      </p:pic>
      <p:pic>
        <p:nvPicPr>
          <p:cNvPr id="9" name="Picture 8">
            <a:extLst>
              <a:ext uri="{FF2B5EF4-FFF2-40B4-BE49-F238E27FC236}">
                <a16:creationId xmlns:a16="http://schemas.microsoft.com/office/drawing/2014/main" id="{2B5817BA-BC7E-431E-B7D3-04EDFE8ABCB2}"/>
              </a:ext>
            </a:extLst>
          </p:cNvPr>
          <p:cNvPicPr>
            <a:picLocks noChangeAspect="1"/>
          </p:cNvPicPr>
          <p:nvPr/>
        </p:nvPicPr>
        <p:blipFill>
          <a:blip r:embed="rId3"/>
          <a:stretch>
            <a:fillRect/>
          </a:stretch>
        </p:blipFill>
        <p:spPr>
          <a:xfrm>
            <a:off x="4536125" y="3087951"/>
            <a:ext cx="1488210" cy="2397255"/>
          </a:xfrm>
          <a:prstGeom prst="rect">
            <a:avLst/>
          </a:prstGeom>
        </p:spPr>
      </p:pic>
      <p:pic>
        <p:nvPicPr>
          <p:cNvPr id="10" name="Picture 9">
            <a:extLst>
              <a:ext uri="{FF2B5EF4-FFF2-40B4-BE49-F238E27FC236}">
                <a16:creationId xmlns:a16="http://schemas.microsoft.com/office/drawing/2014/main" id="{5EFBE1E4-B26B-4A14-A215-5A2B545B03D7}"/>
              </a:ext>
            </a:extLst>
          </p:cNvPr>
          <p:cNvPicPr>
            <a:picLocks noChangeAspect="1"/>
          </p:cNvPicPr>
          <p:nvPr/>
        </p:nvPicPr>
        <p:blipFill>
          <a:blip r:embed="rId4"/>
          <a:stretch>
            <a:fillRect/>
          </a:stretch>
        </p:blipFill>
        <p:spPr>
          <a:xfrm>
            <a:off x="6199547" y="3087951"/>
            <a:ext cx="1554370" cy="2397255"/>
          </a:xfrm>
          <a:prstGeom prst="rect">
            <a:avLst/>
          </a:prstGeom>
        </p:spPr>
      </p:pic>
      <p:pic>
        <p:nvPicPr>
          <p:cNvPr id="12" name="Picture 11">
            <a:extLst>
              <a:ext uri="{FF2B5EF4-FFF2-40B4-BE49-F238E27FC236}">
                <a16:creationId xmlns:a16="http://schemas.microsoft.com/office/drawing/2014/main" id="{099C5F4A-3D56-47DF-A250-FBE720DABDF9}"/>
              </a:ext>
            </a:extLst>
          </p:cNvPr>
          <p:cNvPicPr>
            <a:picLocks noChangeAspect="1"/>
          </p:cNvPicPr>
          <p:nvPr/>
        </p:nvPicPr>
        <p:blipFill>
          <a:blip r:embed="rId5"/>
          <a:stretch>
            <a:fillRect/>
          </a:stretch>
        </p:blipFill>
        <p:spPr>
          <a:xfrm>
            <a:off x="10062742" y="3143698"/>
            <a:ext cx="1488210" cy="2285759"/>
          </a:xfrm>
          <a:prstGeom prst="rect">
            <a:avLst/>
          </a:prstGeom>
        </p:spPr>
      </p:pic>
      <p:sp>
        <p:nvSpPr>
          <p:cNvPr id="13" name="TextBox 12">
            <a:extLst>
              <a:ext uri="{FF2B5EF4-FFF2-40B4-BE49-F238E27FC236}">
                <a16:creationId xmlns:a16="http://schemas.microsoft.com/office/drawing/2014/main" id="{49EAE31D-C7F8-49B4-9D07-B028B13D6A0E}"/>
              </a:ext>
            </a:extLst>
          </p:cNvPr>
          <p:cNvSpPr txBox="1"/>
          <p:nvPr/>
        </p:nvSpPr>
        <p:spPr>
          <a:xfrm>
            <a:off x="8319876" y="1060878"/>
            <a:ext cx="3484728" cy="2062103"/>
          </a:xfrm>
          <a:prstGeom prst="rect">
            <a:avLst/>
          </a:prstGeom>
          <a:noFill/>
        </p:spPr>
        <p:txBody>
          <a:bodyPr wrap="square" rtlCol="0">
            <a:spAutoFit/>
          </a:bodyPr>
          <a:lstStyle/>
          <a:p>
            <a:pPr algn="ctr"/>
            <a:r>
              <a:rPr lang="en-GB" sz="1600" b="1" i="1" dirty="0">
                <a:solidFill>
                  <a:schemeClr val="accent1"/>
                </a:solidFill>
                <a:latin typeface="+mj-lt"/>
              </a:rPr>
              <a:t>Summer – Emperors &amp; Empires</a:t>
            </a:r>
          </a:p>
          <a:p>
            <a:pPr algn="ctr"/>
            <a:endParaRPr lang="en-GB" sz="1600" dirty="0">
              <a:solidFill>
                <a:schemeClr val="accent1"/>
              </a:solidFill>
              <a:latin typeface="+mj-lt"/>
            </a:endParaRPr>
          </a:p>
          <a:p>
            <a:pPr algn="ctr"/>
            <a:r>
              <a:rPr lang="en-GB" sz="1600" dirty="0">
                <a:solidFill>
                  <a:srgbClr val="0070C0"/>
                </a:solidFill>
                <a:latin typeface="+mj-lt"/>
              </a:rPr>
              <a:t>The Romans: Gods, Emperors and Dormice! By Marcia Williams</a:t>
            </a:r>
          </a:p>
          <a:p>
            <a:pPr algn="ctr"/>
            <a:r>
              <a:rPr lang="en-GB" sz="1600" dirty="0">
                <a:solidFill>
                  <a:srgbClr val="0070C0"/>
                </a:solidFill>
                <a:latin typeface="+mj-lt"/>
              </a:rPr>
              <a:t>Roman Tales: The Goose Guards by Terry Roman</a:t>
            </a:r>
          </a:p>
          <a:p>
            <a:pPr algn="ctr"/>
            <a:r>
              <a:rPr lang="en-GB" sz="1600" dirty="0">
                <a:solidFill>
                  <a:srgbClr val="0070C0"/>
                </a:solidFill>
                <a:latin typeface="+mj-lt"/>
              </a:rPr>
              <a:t>Julius Zebra – Rumble with the Romans: Colin Northfield</a:t>
            </a:r>
          </a:p>
        </p:txBody>
      </p:sp>
      <p:sp>
        <p:nvSpPr>
          <p:cNvPr id="15" name="TextBox 14">
            <a:extLst>
              <a:ext uri="{FF2B5EF4-FFF2-40B4-BE49-F238E27FC236}">
                <a16:creationId xmlns:a16="http://schemas.microsoft.com/office/drawing/2014/main" id="{720F2C3A-5321-4ACC-B45C-5037DFC0899C}"/>
              </a:ext>
            </a:extLst>
          </p:cNvPr>
          <p:cNvSpPr txBox="1"/>
          <p:nvPr/>
        </p:nvSpPr>
        <p:spPr>
          <a:xfrm>
            <a:off x="4294283" y="1268533"/>
            <a:ext cx="3850381" cy="1569660"/>
          </a:xfrm>
          <a:prstGeom prst="rect">
            <a:avLst/>
          </a:prstGeom>
          <a:noFill/>
        </p:spPr>
        <p:txBody>
          <a:bodyPr wrap="square" rtlCol="0">
            <a:spAutoFit/>
          </a:bodyPr>
          <a:lstStyle/>
          <a:p>
            <a:pPr algn="ctr"/>
            <a:r>
              <a:rPr lang="en-GB" sz="1600" b="1" i="1" dirty="0">
                <a:solidFill>
                  <a:schemeClr val="accent1"/>
                </a:solidFill>
                <a:latin typeface="+mj-lt"/>
              </a:rPr>
              <a:t>Spring – Rocks, Relics and Rumbles</a:t>
            </a:r>
          </a:p>
          <a:p>
            <a:pPr algn="ctr"/>
            <a:endParaRPr lang="en-GB" sz="1600" b="1" i="1" dirty="0">
              <a:solidFill>
                <a:schemeClr val="accent1"/>
              </a:solidFill>
              <a:latin typeface="+mj-lt"/>
            </a:endParaRPr>
          </a:p>
          <a:p>
            <a:pPr algn="ctr"/>
            <a:r>
              <a:rPr lang="en-GB" sz="1600" dirty="0" err="1">
                <a:solidFill>
                  <a:schemeClr val="accent1"/>
                </a:solidFill>
                <a:latin typeface="+mj-lt"/>
              </a:rPr>
              <a:t>Firemaker’s</a:t>
            </a:r>
            <a:r>
              <a:rPr lang="en-GB" sz="1600" dirty="0">
                <a:solidFill>
                  <a:schemeClr val="accent1"/>
                </a:solidFill>
                <a:latin typeface="+mj-lt"/>
              </a:rPr>
              <a:t> Daughter by Philip Pullman	</a:t>
            </a:r>
          </a:p>
          <a:p>
            <a:pPr algn="ctr"/>
            <a:r>
              <a:rPr lang="en-GB" sz="1600" dirty="0">
                <a:solidFill>
                  <a:schemeClr val="accent1"/>
                </a:solidFill>
                <a:latin typeface="+mj-lt"/>
              </a:rPr>
              <a:t>Pebble in my Pocket by Meredith Hooper</a:t>
            </a:r>
          </a:p>
          <a:p>
            <a:pPr algn="ctr"/>
            <a:r>
              <a:rPr lang="en-GB" sz="1600" dirty="0">
                <a:solidFill>
                  <a:schemeClr val="accent1"/>
                </a:solidFill>
                <a:latin typeface="+mj-lt"/>
              </a:rPr>
              <a:t>Escape from Pompeii by </a:t>
            </a:r>
            <a:r>
              <a:rPr lang="en-GB" sz="1600" dirty="0">
                <a:solidFill>
                  <a:srgbClr val="0070C0"/>
                </a:solidFill>
                <a:latin typeface="+mj-lt"/>
              </a:rPr>
              <a:t>Christina </a:t>
            </a:r>
            <a:r>
              <a:rPr lang="en-GB" sz="1600" dirty="0" err="1">
                <a:solidFill>
                  <a:srgbClr val="0070C0"/>
                </a:solidFill>
                <a:latin typeface="+mj-lt"/>
              </a:rPr>
              <a:t>Balit</a:t>
            </a:r>
            <a:endParaRPr lang="en-GB" sz="1600" dirty="0">
              <a:solidFill>
                <a:srgbClr val="0070C0"/>
              </a:solidFill>
              <a:latin typeface="+mj-lt"/>
            </a:endParaRPr>
          </a:p>
        </p:txBody>
      </p:sp>
      <p:sp>
        <p:nvSpPr>
          <p:cNvPr id="16" name="TextBox 15">
            <a:extLst>
              <a:ext uri="{FF2B5EF4-FFF2-40B4-BE49-F238E27FC236}">
                <a16:creationId xmlns:a16="http://schemas.microsoft.com/office/drawing/2014/main" id="{FBB03D64-7484-4979-AEDB-D9872EE25012}"/>
              </a:ext>
            </a:extLst>
          </p:cNvPr>
          <p:cNvSpPr txBox="1"/>
          <p:nvPr/>
        </p:nvSpPr>
        <p:spPr>
          <a:xfrm>
            <a:off x="278811" y="1183989"/>
            <a:ext cx="3723609" cy="1815882"/>
          </a:xfrm>
          <a:prstGeom prst="rect">
            <a:avLst/>
          </a:prstGeom>
          <a:noFill/>
        </p:spPr>
        <p:txBody>
          <a:bodyPr wrap="square" rtlCol="0">
            <a:spAutoFit/>
          </a:bodyPr>
          <a:lstStyle/>
          <a:p>
            <a:pPr algn="ctr"/>
            <a:r>
              <a:rPr lang="en-GB" sz="1400" b="1" i="1" dirty="0">
                <a:solidFill>
                  <a:schemeClr val="accent1"/>
                </a:solidFill>
                <a:latin typeface="+mj-lt"/>
              </a:rPr>
              <a:t>  </a:t>
            </a:r>
            <a:r>
              <a:rPr lang="en-GB" sz="1600" b="1" i="1" dirty="0">
                <a:solidFill>
                  <a:schemeClr val="accent1"/>
                </a:solidFill>
                <a:latin typeface="+mj-lt"/>
              </a:rPr>
              <a:t>Autumn – Through the Ages</a:t>
            </a:r>
            <a:r>
              <a:rPr lang="en-GB" sz="1600" dirty="0">
                <a:solidFill>
                  <a:schemeClr val="accent1"/>
                </a:solidFill>
                <a:latin typeface="+mj-lt"/>
              </a:rPr>
              <a:t> 	</a:t>
            </a:r>
          </a:p>
          <a:p>
            <a:pPr algn="ctr"/>
            <a:endParaRPr lang="en-GB" sz="1600" dirty="0">
              <a:solidFill>
                <a:schemeClr val="accent1"/>
              </a:solidFill>
              <a:latin typeface="+mj-lt"/>
            </a:endParaRPr>
          </a:p>
          <a:p>
            <a:pPr algn="ctr"/>
            <a:r>
              <a:rPr lang="en-GB" sz="1600" dirty="0">
                <a:solidFill>
                  <a:schemeClr val="accent1"/>
                </a:solidFill>
                <a:latin typeface="+mj-lt"/>
              </a:rPr>
              <a:t>Stone Age Boy by Satoshi Kitamura</a:t>
            </a:r>
          </a:p>
          <a:p>
            <a:pPr algn="ctr"/>
            <a:r>
              <a:rPr lang="en-GB" sz="1600" dirty="0">
                <a:solidFill>
                  <a:schemeClr val="accent1"/>
                </a:solidFill>
                <a:latin typeface="+mj-lt"/>
              </a:rPr>
              <a:t>The Lost Spear by Saviour </a:t>
            </a:r>
            <a:r>
              <a:rPr lang="en-GB" sz="1600" dirty="0" err="1">
                <a:solidFill>
                  <a:schemeClr val="accent1"/>
                </a:solidFill>
                <a:latin typeface="+mj-lt"/>
              </a:rPr>
              <a:t>Pirotta</a:t>
            </a:r>
            <a:endParaRPr lang="en-GB" sz="1600" dirty="0">
              <a:solidFill>
                <a:schemeClr val="accent1"/>
              </a:solidFill>
              <a:latin typeface="+mj-lt"/>
            </a:endParaRPr>
          </a:p>
          <a:p>
            <a:pPr algn="ctr"/>
            <a:r>
              <a:rPr lang="en-GB" sz="1600" dirty="0">
                <a:solidFill>
                  <a:schemeClr val="accent1"/>
                </a:solidFill>
                <a:latin typeface="+mj-lt"/>
              </a:rPr>
              <a:t>How to Wash a Woolly Mammoth by Michelle Robinson </a:t>
            </a:r>
          </a:p>
        </p:txBody>
      </p:sp>
      <p:pic>
        <p:nvPicPr>
          <p:cNvPr id="2050" name="Picture 2" descr="The Stolen Spear Book Review">
            <a:extLst>
              <a:ext uri="{FF2B5EF4-FFF2-40B4-BE49-F238E27FC236}">
                <a16:creationId xmlns:a16="http://schemas.microsoft.com/office/drawing/2014/main" id="{F0BB675F-417F-4101-BACA-31F3356D1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0408" y="3038917"/>
            <a:ext cx="1210272" cy="1873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Wash a Woolly Mammoth: Amazon.co.uk: Robinson, Michelle, Hindley,  Kate: 9780857075802: Books">
            <a:extLst>
              <a:ext uri="{FF2B5EF4-FFF2-40B4-BE49-F238E27FC236}">
                <a16:creationId xmlns:a16="http://schemas.microsoft.com/office/drawing/2014/main" id="{74FE45C0-FDF8-45AD-B73E-A6F70E041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153" y="4966737"/>
            <a:ext cx="1822511" cy="1828012"/>
          </a:xfrm>
          <a:prstGeom prst="rect">
            <a:avLst/>
          </a:prstGeom>
          <a:noFill/>
          <a:extLst>
            <a:ext uri="{909E8E84-426E-40DD-AFC4-6F175D3DCCD1}">
              <a14:hiddenFill xmlns:a14="http://schemas.microsoft.com/office/drawing/2010/main">
                <a:solidFill>
                  <a:srgbClr val="FFFFFF"/>
                </a:solidFill>
              </a14:hiddenFill>
            </a:ext>
          </a:extLst>
        </p:spPr>
      </p:pic>
      <p:sp>
        <p:nvSpPr>
          <p:cNvPr id="14" name="Star: 5 Points 13">
            <a:extLst>
              <a:ext uri="{FF2B5EF4-FFF2-40B4-BE49-F238E27FC236}">
                <a16:creationId xmlns:a16="http://schemas.microsoft.com/office/drawing/2014/main" id="{D132DC89-7C81-424D-A829-655503AF95C6}"/>
              </a:ext>
            </a:extLst>
          </p:cNvPr>
          <p:cNvSpPr/>
          <p:nvPr/>
        </p:nvSpPr>
        <p:spPr>
          <a:xfrm>
            <a:off x="3214331" y="2925079"/>
            <a:ext cx="434685" cy="461639"/>
          </a:xfrm>
          <a:prstGeom prst="star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FF00"/>
                </a:solidFill>
              </a:ln>
              <a:solidFill>
                <a:srgbClr val="FFFF00"/>
              </a:solidFill>
            </a:endParaRPr>
          </a:p>
        </p:txBody>
      </p:sp>
      <p:pic>
        <p:nvPicPr>
          <p:cNvPr id="22" name="Picture 21" descr="The Romans: Gods, Emperors and Dormice Book Review">
            <a:extLst>
              <a:ext uri="{FF2B5EF4-FFF2-40B4-BE49-F238E27FC236}">
                <a16:creationId xmlns:a16="http://schemas.microsoft.com/office/drawing/2014/main" id="{545FE2FB-64CD-4735-9D6F-49FEC951EC3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2530" y="3134910"/>
            <a:ext cx="1561716" cy="2155515"/>
          </a:xfrm>
          <a:prstGeom prst="rect">
            <a:avLst/>
          </a:prstGeom>
          <a:noFill/>
          <a:ln>
            <a:noFill/>
          </a:ln>
        </p:spPr>
      </p:pic>
      <p:pic>
        <p:nvPicPr>
          <p:cNvPr id="23" name="Picture 22">
            <a:extLst>
              <a:ext uri="{FF2B5EF4-FFF2-40B4-BE49-F238E27FC236}">
                <a16:creationId xmlns:a16="http://schemas.microsoft.com/office/drawing/2014/main" id="{E3C47386-4082-4B5E-B1D2-550AEC084BE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24389" y="4738464"/>
            <a:ext cx="1488210" cy="1913558"/>
          </a:xfrm>
          <a:prstGeom prst="rect">
            <a:avLst/>
          </a:prstGeom>
          <a:noFill/>
          <a:ln>
            <a:noFill/>
          </a:ln>
        </p:spPr>
      </p:pic>
    </p:spTree>
    <p:extLst>
      <p:ext uri="{BB962C8B-B14F-4D97-AF65-F5344CB8AC3E}">
        <p14:creationId xmlns:p14="http://schemas.microsoft.com/office/powerpoint/2010/main" val="160738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79A43-1A83-4C4C-822C-CC58B0AE588F}"/>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a:extLst>
              <a:ext uri="{FF2B5EF4-FFF2-40B4-BE49-F238E27FC236}">
                <a16:creationId xmlns:a16="http://schemas.microsoft.com/office/drawing/2014/main" id="{85E0C7A9-4C0F-4D84-A2AF-C82ED9541A8F}"/>
              </a:ext>
            </a:extLst>
          </p:cNvPr>
          <p:cNvSpPr>
            <a:spLocks noGrp="1"/>
          </p:cNvSpPr>
          <p:nvPr>
            <p:ph type="title"/>
          </p:nvPr>
        </p:nvSpPr>
        <p:spPr/>
        <p:txBody>
          <a:bodyPr/>
          <a:lstStyle/>
          <a:p>
            <a:r>
              <a:rPr lang="en-GB" dirty="0"/>
              <a:t> Maths</a:t>
            </a:r>
          </a:p>
        </p:txBody>
      </p:sp>
      <p:sp>
        <p:nvSpPr>
          <p:cNvPr id="6" name="TextBox 5">
            <a:extLst>
              <a:ext uri="{FF2B5EF4-FFF2-40B4-BE49-F238E27FC236}">
                <a16:creationId xmlns:a16="http://schemas.microsoft.com/office/drawing/2014/main" id="{FAFE5EF3-4FD3-4629-BA91-4C286B007B4B}"/>
              </a:ext>
            </a:extLst>
          </p:cNvPr>
          <p:cNvSpPr txBox="1"/>
          <p:nvPr/>
        </p:nvSpPr>
        <p:spPr>
          <a:xfrm>
            <a:off x="1016205" y="2081189"/>
            <a:ext cx="2935705" cy="2308324"/>
          </a:xfrm>
          <a:prstGeom prst="rect">
            <a:avLst/>
          </a:prstGeom>
          <a:noFill/>
        </p:spPr>
        <p:txBody>
          <a:bodyPr wrap="square" rtlCol="0">
            <a:spAutoFit/>
          </a:bodyPr>
          <a:lstStyle/>
          <a:p>
            <a:pPr algn="ctr"/>
            <a:r>
              <a:rPr lang="en-GB" sz="2400" b="1" i="1" dirty="0">
                <a:solidFill>
                  <a:schemeClr val="accent1"/>
                </a:solidFill>
                <a:latin typeface="+mj-lt"/>
              </a:rPr>
              <a:t>Autumn</a:t>
            </a:r>
          </a:p>
          <a:p>
            <a:pPr algn="ctr"/>
            <a:r>
              <a:rPr lang="en-GB" sz="2400" dirty="0">
                <a:solidFill>
                  <a:schemeClr val="accent1"/>
                </a:solidFill>
                <a:latin typeface="+mj-lt"/>
              </a:rPr>
              <a:t>Place Value</a:t>
            </a:r>
          </a:p>
          <a:p>
            <a:pPr algn="ctr"/>
            <a:r>
              <a:rPr lang="en-GB" sz="2400" dirty="0">
                <a:solidFill>
                  <a:schemeClr val="accent1"/>
                </a:solidFill>
                <a:latin typeface="+mj-lt"/>
              </a:rPr>
              <a:t>Addition and Subtraction</a:t>
            </a:r>
          </a:p>
          <a:p>
            <a:pPr algn="ctr"/>
            <a:r>
              <a:rPr lang="en-GB" sz="2400" dirty="0">
                <a:solidFill>
                  <a:schemeClr val="accent1"/>
                </a:solidFill>
                <a:latin typeface="+mj-lt"/>
              </a:rPr>
              <a:t>Multiplication and Division A</a:t>
            </a:r>
          </a:p>
        </p:txBody>
      </p:sp>
      <p:sp>
        <p:nvSpPr>
          <p:cNvPr id="7" name="TextBox 6">
            <a:extLst>
              <a:ext uri="{FF2B5EF4-FFF2-40B4-BE49-F238E27FC236}">
                <a16:creationId xmlns:a16="http://schemas.microsoft.com/office/drawing/2014/main" id="{64090DEB-035C-4F73-A42C-64E585A9343B}"/>
              </a:ext>
            </a:extLst>
          </p:cNvPr>
          <p:cNvSpPr txBox="1"/>
          <p:nvPr/>
        </p:nvSpPr>
        <p:spPr>
          <a:xfrm>
            <a:off x="4805380" y="2037599"/>
            <a:ext cx="3080085" cy="2585323"/>
          </a:xfrm>
          <a:prstGeom prst="rect">
            <a:avLst/>
          </a:prstGeom>
          <a:noFill/>
        </p:spPr>
        <p:txBody>
          <a:bodyPr wrap="square" rtlCol="0">
            <a:spAutoFit/>
          </a:bodyPr>
          <a:lstStyle/>
          <a:p>
            <a:pPr algn="ctr"/>
            <a:r>
              <a:rPr lang="en-GB" sz="2400" b="1" i="1" dirty="0">
                <a:solidFill>
                  <a:schemeClr val="accent1"/>
                </a:solidFill>
                <a:latin typeface="+mj-lt"/>
              </a:rPr>
              <a:t>Spring</a:t>
            </a:r>
          </a:p>
          <a:p>
            <a:pPr algn="ctr"/>
            <a:r>
              <a:rPr lang="en-GB" sz="2400" dirty="0">
                <a:solidFill>
                  <a:schemeClr val="accent1"/>
                </a:solidFill>
                <a:latin typeface="+mj-lt"/>
              </a:rPr>
              <a:t>Multiplication &amp; Division B</a:t>
            </a:r>
          </a:p>
          <a:p>
            <a:pPr algn="ctr"/>
            <a:r>
              <a:rPr lang="en-GB" sz="2400" dirty="0">
                <a:solidFill>
                  <a:schemeClr val="accent1"/>
                </a:solidFill>
                <a:latin typeface="+mj-lt"/>
              </a:rPr>
              <a:t>Length &amp; Perimeter</a:t>
            </a:r>
          </a:p>
          <a:p>
            <a:pPr algn="ctr"/>
            <a:r>
              <a:rPr lang="en-GB" sz="2400" dirty="0">
                <a:solidFill>
                  <a:schemeClr val="accent1"/>
                </a:solidFill>
                <a:latin typeface="+mj-lt"/>
              </a:rPr>
              <a:t>Fractions A</a:t>
            </a:r>
          </a:p>
          <a:p>
            <a:pPr algn="ctr"/>
            <a:r>
              <a:rPr lang="en-GB" sz="2400" dirty="0">
                <a:solidFill>
                  <a:schemeClr val="accent1"/>
                </a:solidFill>
                <a:latin typeface="+mj-lt"/>
              </a:rPr>
              <a:t>Mass &amp; Capacity</a:t>
            </a:r>
          </a:p>
          <a:p>
            <a:endParaRPr lang="en-GB" dirty="0"/>
          </a:p>
        </p:txBody>
      </p:sp>
      <p:sp>
        <p:nvSpPr>
          <p:cNvPr id="8" name="TextBox 7">
            <a:extLst>
              <a:ext uri="{FF2B5EF4-FFF2-40B4-BE49-F238E27FC236}">
                <a16:creationId xmlns:a16="http://schemas.microsoft.com/office/drawing/2014/main" id="{E4E9F0C4-2DED-4743-B6DF-E33FB30B55C3}"/>
              </a:ext>
            </a:extLst>
          </p:cNvPr>
          <p:cNvSpPr txBox="1"/>
          <p:nvPr/>
        </p:nvSpPr>
        <p:spPr>
          <a:xfrm>
            <a:off x="8590547" y="2074441"/>
            <a:ext cx="2743200" cy="2308324"/>
          </a:xfrm>
          <a:prstGeom prst="rect">
            <a:avLst/>
          </a:prstGeom>
          <a:noFill/>
        </p:spPr>
        <p:txBody>
          <a:bodyPr wrap="square" rtlCol="0">
            <a:spAutoFit/>
          </a:bodyPr>
          <a:lstStyle/>
          <a:p>
            <a:pPr algn="ctr"/>
            <a:r>
              <a:rPr lang="en-GB" sz="2400" b="1" i="1" dirty="0">
                <a:solidFill>
                  <a:schemeClr val="accent1"/>
                </a:solidFill>
                <a:latin typeface="+mj-lt"/>
              </a:rPr>
              <a:t>Summer</a:t>
            </a:r>
          </a:p>
          <a:p>
            <a:pPr algn="ctr"/>
            <a:r>
              <a:rPr lang="en-GB" sz="2400" dirty="0">
                <a:solidFill>
                  <a:schemeClr val="accent1"/>
                </a:solidFill>
                <a:latin typeface="+mj-lt"/>
              </a:rPr>
              <a:t>Fractions B</a:t>
            </a:r>
          </a:p>
          <a:p>
            <a:pPr algn="ctr"/>
            <a:r>
              <a:rPr lang="en-GB" sz="2400" dirty="0">
                <a:solidFill>
                  <a:schemeClr val="accent1"/>
                </a:solidFill>
                <a:latin typeface="+mj-lt"/>
              </a:rPr>
              <a:t>Money</a:t>
            </a:r>
          </a:p>
          <a:p>
            <a:pPr algn="ctr"/>
            <a:r>
              <a:rPr lang="en-GB" sz="2400" dirty="0">
                <a:solidFill>
                  <a:schemeClr val="accent1"/>
                </a:solidFill>
                <a:latin typeface="+mj-lt"/>
              </a:rPr>
              <a:t>Time</a:t>
            </a:r>
          </a:p>
          <a:p>
            <a:pPr algn="ctr"/>
            <a:r>
              <a:rPr lang="en-GB" sz="2400" dirty="0">
                <a:solidFill>
                  <a:schemeClr val="accent1"/>
                </a:solidFill>
                <a:latin typeface="+mj-lt"/>
              </a:rPr>
              <a:t>Shape</a:t>
            </a:r>
          </a:p>
          <a:p>
            <a:pPr algn="ctr"/>
            <a:r>
              <a:rPr lang="en-GB" sz="2400" dirty="0">
                <a:solidFill>
                  <a:schemeClr val="accent1"/>
                </a:solidFill>
                <a:latin typeface="+mj-lt"/>
              </a:rPr>
              <a:t>Statistics</a:t>
            </a:r>
          </a:p>
        </p:txBody>
      </p:sp>
      <p:sp>
        <p:nvSpPr>
          <p:cNvPr id="9" name="TextBox 8">
            <a:extLst>
              <a:ext uri="{FF2B5EF4-FFF2-40B4-BE49-F238E27FC236}">
                <a16:creationId xmlns:a16="http://schemas.microsoft.com/office/drawing/2014/main" id="{2990B526-9276-4D04-AA90-8689BD00196A}"/>
              </a:ext>
            </a:extLst>
          </p:cNvPr>
          <p:cNvSpPr txBox="1"/>
          <p:nvPr/>
        </p:nvSpPr>
        <p:spPr>
          <a:xfrm>
            <a:off x="2501333" y="4761421"/>
            <a:ext cx="7688177" cy="1631216"/>
          </a:xfrm>
          <a:prstGeom prst="rect">
            <a:avLst/>
          </a:prstGeom>
          <a:noFill/>
        </p:spPr>
        <p:txBody>
          <a:bodyPr wrap="square" rtlCol="0">
            <a:spAutoFit/>
          </a:bodyPr>
          <a:lstStyle/>
          <a:p>
            <a:r>
              <a:rPr lang="en-GB" sz="2000" dirty="0">
                <a:solidFill>
                  <a:schemeClr val="accent1"/>
                </a:solidFill>
                <a:latin typeface="+mj-lt"/>
              </a:rPr>
              <a:t>Maths is taught every day following the scheme of learning across the year. Importance of multiplication * division is reinforced with continued practice using Time Tables Rockstar after break. Maths Mastery aids with the deepening children’s understanding, use and manipulation of all things maths! </a:t>
            </a:r>
          </a:p>
        </p:txBody>
      </p:sp>
      <p:sp>
        <p:nvSpPr>
          <p:cNvPr id="10" name="TextBox 9">
            <a:extLst>
              <a:ext uri="{FF2B5EF4-FFF2-40B4-BE49-F238E27FC236}">
                <a16:creationId xmlns:a16="http://schemas.microsoft.com/office/drawing/2014/main" id="{B33B6C44-AF31-40B9-82D4-27A1AF350197}"/>
              </a:ext>
            </a:extLst>
          </p:cNvPr>
          <p:cNvSpPr txBox="1"/>
          <p:nvPr/>
        </p:nvSpPr>
        <p:spPr>
          <a:xfrm>
            <a:off x="4593345" y="1325051"/>
            <a:ext cx="4126831" cy="523220"/>
          </a:xfrm>
          <a:prstGeom prst="rect">
            <a:avLst/>
          </a:prstGeom>
          <a:noFill/>
        </p:spPr>
        <p:txBody>
          <a:bodyPr wrap="square" rtlCol="0">
            <a:spAutoFit/>
          </a:bodyPr>
          <a:lstStyle/>
          <a:p>
            <a:r>
              <a:rPr lang="en-GB" sz="2800" dirty="0">
                <a:solidFill>
                  <a:schemeClr val="accent1"/>
                </a:solidFill>
                <a:latin typeface="+mj-lt"/>
              </a:rPr>
              <a:t>Scheme of Learning</a:t>
            </a:r>
          </a:p>
        </p:txBody>
      </p:sp>
    </p:spTree>
    <p:extLst>
      <p:ext uri="{BB962C8B-B14F-4D97-AF65-F5344CB8AC3E}">
        <p14:creationId xmlns:p14="http://schemas.microsoft.com/office/powerpoint/2010/main" val="3800274995"/>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3" ma:contentTypeDescription="Create a new document." ma:contentTypeScope="" ma:versionID="38b682f14f951fc150bd683627ee7979">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b8b85e5704805d8862b01f8930ec17c2"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6BC733-7D53-4916-93BF-90295A0FD632}"/>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purl.org/dc/elements/1.1/"/>
    <ds:schemaRef ds:uri="http://purl.org/dc/terms/"/>
    <ds:schemaRef ds:uri="http://schemas.microsoft.com/office/2006/metadata/properties"/>
    <ds:schemaRef ds:uri="1f906217-e8ff-4d11-81a4-3507d6575c51"/>
    <ds:schemaRef ds:uri="http://schemas.openxmlformats.org/package/2006/metadata/core-properties"/>
    <ds:schemaRef ds:uri="http://purl.org/dc/dcmitype/"/>
    <ds:schemaRef ds:uri="32c52659-6146-4ff7-90bc-880f7053ecb8"/>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1701</Words>
  <Application>Microsoft Office PowerPoint</Application>
  <PresentationFormat>Widescreen</PresentationFormat>
  <Paragraphs>193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Comic Sans MS</vt:lpstr>
      <vt:lpstr>Franklin Gothic Book</vt:lpstr>
      <vt:lpstr>Segoe UI</vt:lpstr>
      <vt:lpstr>Wingdings</vt:lpstr>
      <vt:lpstr>Office Theme</vt:lpstr>
      <vt:lpstr>Welcome to Year 3!</vt:lpstr>
      <vt:lpstr>Meet the teacher  Miss White</vt:lpstr>
      <vt:lpstr>A Typical Day in Year 3…</vt:lpstr>
      <vt:lpstr>Afternoon</vt:lpstr>
      <vt:lpstr>Weekly timetable</vt:lpstr>
      <vt:lpstr>Weekly timetable</vt:lpstr>
      <vt:lpstr>Year 3’s Creative Learning Themes for 2025-2026</vt:lpstr>
      <vt:lpstr>English Key Texts</vt:lpstr>
      <vt:lpstr> Maths</vt:lpstr>
      <vt:lpstr>Topic Learning</vt:lpstr>
      <vt:lpstr>PE and Outdoor Learning</vt:lpstr>
      <vt:lpstr>Trips &amp; Visitors...</vt:lpstr>
      <vt:lpstr>Assessment…</vt:lpstr>
      <vt:lpstr>Home Learning…</vt:lpstr>
      <vt:lpstr>Home Learning…</vt:lpstr>
      <vt:lpstr>Communication…</vt:lpstr>
      <vt:lpstr>Communication…</vt:lpstr>
      <vt:lpstr> Expectations… </vt:lpstr>
      <vt:lpstr> Expectations… </vt:lpstr>
      <vt:lpstr> Celebrating Success…</vt:lpstr>
      <vt:lpstr>AOB… </vt:lpstr>
      <vt:lpstr>Additional Support/Concerns DSL</vt:lpstr>
      <vt:lpstr>Stonehenge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366</cp:revision>
  <dcterms:created xsi:type="dcterms:W3CDTF">2021-07-14T13:54:52Z</dcterms:created>
  <dcterms:modified xsi:type="dcterms:W3CDTF">2025-09-10T11:09:07Z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