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8"/>
  </p:notesMasterIdLst>
  <p:handoutMasterIdLst>
    <p:handoutMasterId r:id="rId29"/>
  </p:handoutMasterIdLst>
  <p:sldIdLst>
    <p:sldId id="256" r:id="rId5"/>
    <p:sldId id="258" r:id="rId6"/>
    <p:sldId id="263" r:id="rId7"/>
    <p:sldId id="280" r:id="rId8"/>
    <p:sldId id="351" r:id="rId9"/>
    <p:sldId id="352" r:id="rId10"/>
    <p:sldId id="267" r:id="rId11"/>
    <p:sldId id="281" r:id="rId12"/>
    <p:sldId id="282" r:id="rId13"/>
    <p:sldId id="279" r:id="rId14"/>
    <p:sldId id="283" r:id="rId15"/>
    <p:sldId id="278" r:id="rId16"/>
    <p:sldId id="266" r:id="rId17"/>
    <p:sldId id="276" r:id="rId18"/>
    <p:sldId id="354" r:id="rId19"/>
    <p:sldId id="353" r:id="rId20"/>
    <p:sldId id="271" r:id="rId21"/>
    <p:sldId id="277" r:id="rId22"/>
    <p:sldId id="273" r:id="rId23"/>
    <p:sldId id="272" r:id="rId24"/>
    <p:sldId id="274" r:id="rId25"/>
    <p:sldId id="275" r:id="rId26"/>
    <p:sldId id="264"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712" autoAdjust="0"/>
  </p:normalViewPr>
  <p:slideViewPr>
    <p:cSldViewPr snapToGrid="0">
      <p:cViewPr varScale="1">
        <p:scale>
          <a:sx n="85" d="100"/>
          <a:sy n="85" d="100"/>
        </p:scale>
        <p:origin x="643" y="67"/>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9/5/2025</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s://whiteroseeducation.com/1-minute-maths" TargetMode="External"/><Relationship Id="rId3" Type="http://schemas.openxmlformats.org/officeDocument/2006/relationships/hyperlink" Target="https://www.youtube.com/watch_popup?v=qDu3JAjf-U0" TargetMode="External"/><Relationship Id="rId7" Type="http://schemas.openxmlformats.org/officeDocument/2006/relationships/hyperlink" Target="https://www.youtube.com/watch_popup?v=2a_e2z78xM4&amp;list=PLGCpNseRUqM4DZKJwKPKmRxTc0lsP0l47" TargetMode="External"/><Relationship Id="rId2" Type="http://schemas.openxmlformats.org/officeDocument/2006/relationships/hyperlink" Target="https://www.youtube.com/watch_popup?v=-ZtjFIvA_fs" TargetMode="External"/><Relationship Id="rId1" Type="http://schemas.openxmlformats.org/officeDocument/2006/relationships/slideLayout" Target="../slideLayouts/slideLayout20.xml"/><Relationship Id="rId6" Type="http://schemas.openxmlformats.org/officeDocument/2006/relationships/hyperlink" Target="https://www.littlewandlelettersandsounds.org.uk/resources/for-parents/" TargetMode="External"/><Relationship Id="rId5" Type="http://schemas.openxmlformats.org/officeDocument/2006/relationships/hyperlink" Target="https://www.youtube.com/watch_popup?v=3C1KTDag0ZA" TargetMode="External"/><Relationship Id="rId4" Type="http://schemas.openxmlformats.org/officeDocument/2006/relationships/hyperlink" Target="https://www.youtube.com/watch_popup?v=DvOuc7cWXx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hyperlink" Target="mailto:admin2042@welearn365.com"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pPr algn="ctr"/>
            <a:r>
              <a:rPr lang="en-US" dirty="0"/>
              <a:t>Welcome to Year 1!</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GB" dirty="0"/>
              <a:t>Ms Desai, Mrs Green, Miss Buchanan &amp; Mr Kelly</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45753" y="1802652"/>
            <a:ext cx="3797995" cy="397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1588168" y="847915"/>
            <a:ext cx="9324115" cy="5601533"/>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latin typeface="+mj-lt"/>
            </a:endParaRPr>
          </a:p>
          <a:p>
            <a:pPr algn="ctr"/>
            <a:r>
              <a:rPr lang="en-US" sz="3200" dirty="0">
                <a:solidFill>
                  <a:schemeClr val="accent2"/>
                </a:solidFill>
                <a:latin typeface="+mj-lt"/>
              </a:rPr>
              <a:t>In addition to the morning core subjects, children will learn about science through outdoor learning.  The foundation subjects - including geography, history, French, ICT, RE, PSHE, music and art/DT – are linked to each term’s theme of learning, incorporating cross-curriculum teaching wherever possible.</a:t>
            </a:r>
          </a:p>
          <a:p>
            <a:pPr algn="ctr"/>
            <a:endParaRPr lang="en-US" sz="3200" dirty="0">
              <a:solidFill>
                <a:schemeClr val="accent2"/>
              </a:solidFill>
            </a:endParaRPr>
          </a:p>
          <a:p>
            <a:pPr algn="ctr"/>
            <a:endParaRPr lang="en-US" sz="3200" dirty="0">
              <a:solidFill>
                <a:schemeClr val="accent2"/>
              </a:solidFill>
            </a:endParaRP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2F2B12-4E42-4ACE-BE91-3605A1358B51}"/>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610A4ECA-5DB9-433B-9797-1B29AD786EAF}"/>
              </a:ext>
            </a:extLst>
          </p:cNvPr>
          <p:cNvSpPr>
            <a:spLocks noGrp="1"/>
          </p:cNvSpPr>
          <p:nvPr>
            <p:ph type="title"/>
          </p:nvPr>
        </p:nvSpPr>
        <p:spPr>
          <a:xfrm rot="21180000">
            <a:off x="173203" y="278328"/>
            <a:ext cx="4648714" cy="1325563"/>
          </a:xfrm>
        </p:spPr>
        <p:txBody>
          <a:bodyPr>
            <a:normAutofit/>
          </a:bodyPr>
          <a:lstStyle/>
          <a:p>
            <a:r>
              <a:rPr lang="en-GB" sz="2800" dirty="0"/>
              <a:t>PE and Outdoor Learning</a:t>
            </a:r>
          </a:p>
        </p:txBody>
      </p:sp>
      <p:sp>
        <p:nvSpPr>
          <p:cNvPr id="5" name="Content Placeholder 4">
            <a:extLst>
              <a:ext uri="{FF2B5EF4-FFF2-40B4-BE49-F238E27FC236}">
                <a16:creationId xmlns:a16="http://schemas.microsoft.com/office/drawing/2014/main" id="{4ED9BC3B-BDD2-43D9-8D84-A1937E2315C1}"/>
              </a:ext>
            </a:extLst>
          </p:cNvPr>
          <p:cNvSpPr>
            <a:spLocks noGrp="1"/>
          </p:cNvSpPr>
          <p:nvPr>
            <p:ph idx="1"/>
          </p:nvPr>
        </p:nvSpPr>
        <p:spPr>
          <a:xfrm>
            <a:off x="1909482" y="1882219"/>
            <a:ext cx="9000046" cy="4680932"/>
          </a:xfrm>
        </p:spPr>
        <p:txBody>
          <a:bodyPr>
            <a:noAutofit/>
          </a:bodyPr>
          <a:lstStyle/>
          <a:p>
            <a:pPr marL="0" indent="0">
              <a:buNone/>
            </a:pPr>
            <a:r>
              <a:rPr lang="en-GB" sz="2400" dirty="0">
                <a:solidFill>
                  <a:schemeClr val="accent2"/>
                </a:solidFill>
                <a:latin typeface="+mj-lt"/>
              </a:rPr>
              <a:t>Year 1 PE lessons are on Monday. Please ensure children come to school dressed in PE kits.​ Suitable trainers will be needed.</a:t>
            </a:r>
          </a:p>
          <a:p>
            <a:pPr marL="0" indent="0" fontAlgn="base">
              <a:buNone/>
            </a:pPr>
            <a:r>
              <a:rPr lang="en-US" sz="2400" dirty="0">
                <a:solidFill>
                  <a:schemeClr val="accent2"/>
                </a:solidFill>
                <a:latin typeface="+mj-lt"/>
              </a:rPr>
              <a:t>​</a:t>
            </a:r>
            <a:r>
              <a:rPr lang="en-GB" sz="2400" dirty="0">
                <a:solidFill>
                  <a:schemeClr val="accent2"/>
                </a:solidFill>
                <a:latin typeface="+mj-lt"/>
              </a:rPr>
              <a:t>Our outdoor learning sessions will be on Tuesday afternoons which will mainly take place in the paddock. Children will need long trousers and sleeves all year for paddock days. They will also need appropriate shoes such as wellies, and waterproof coat and trousers. </a:t>
            </a:r>
            <a:r>
              <a:rPr lang="en-US" sz="2400" dirty="0">
                <a:solidFill>
                  <a:schemeClr val="accent2"/>
                </a:solidFill>
                <a:latin typeface="+mj-lt"/>
              </a:rPr>
              <a:t>​</a:t>
            </a:r>
          </a:p>
          <a:p>
            <a:pPr marL="0" indent="0" algn="ctr" fontAlgn="base">
              <a:buNone/>
            </a:pPr>
            <a:r>
              <a:rPr lang="en-GB" sz="2000" dirty="0">
                <a:latin typeface="+mj-lt"/>
              </a:rPr>
              <a:t>​</a:t>
            </a:r>
          </a:p>
          <a:p>
            <a:pPr marL="0" indent="0" algn="ctr">
              <a:buNone/>
            </a:pPr>
            <a:r>
              <a:rPr lang="en-GB" b="1" dirty="0">
                <a:solidFill>
                  <a:srgbClr val="FF0000"/>
                </a:solidFill>
                <a:latin typeface="+mj-lt"/>
              </a:rPr>
              <a:t>PLEA: Please ensure every item is clearly named!</a:t>
            </a:r>
          </a:p>
          <a:p>
            <a:pPr marL="0" indent="0">
              <a:buNone/>
            </a:pPr>
            <a:endParaRPr lang="en-GB" dirty="0">
              <a:solidFill>
                <a:schemeClr val="accent1"/>
              </a:solidFill>
              <a:latin typeface="+mj-lt"/>
            </a:endParaRPr>
          </a:p>
        </p:txBody>
      </p:sp>
    </p:spTree>
    <p:extLst>
      <p:ext uri="{BB962C8B-B14F-4D97-AF65-F5344CB8AC3E}">
        <p14:creationId xmlns:p14="http://schemas.microsoft.com/office/powerpoint/2010/main" val="52785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Trips &amp; Visitors...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914400" y="1029980"/>
            <a:ext cx="9997883" cy="5755422"/>
          </a:xfrm>
          <a:prstGeom prst="rect">
            <a:avLst/>
          </a:prstGeom>
        </p:spPr>
        <p:txBody>
          <a:bodyPr wrap="square">
            <a:spAutoFit/>
          </a:bodyPr>
          <a:lstStyle/>
          <a:p>
            <a:pPr algn="ctr"/>
            <a:r>
              <a:rPr lang="en-US" sz="2300" dirty="0">
                <a:solidFill>
                  <a:schemeClr val="accent2"/>
                </a:solidFill>
                <a:latin typeface="+mj-lt"/>
              </a:rPr>
              <a:t>To further enhance the curriculum and children’s class based education, we have planned trips and experiences that will captivate and stimulate the intrinsic learning. </a:t>
            </a:r>
          </a:p>
          <a:p>
            <a:pPr algn="ctr"/>
            <a:endParaRPr lang="en-US" sz="2300" dirty="0">
              <a:solidFill>
                <a:schemeClr val="accent2"/>
              </a:solidFill>
              <a:latin typeface="+mj-lt"/>
            </a:endParaRPr>
          </a:p>
          <a:p>
            <a:pPr algn="ctr"/>
            <a:r>
              <a:rPr lang="en-US" sz="2300" dirty="0">
                <a:solidFill>
                  <a:schemeClr val="accent2"/>
                </a:solidFill>
                <a:latin typeface="+mj-lt"/>
              </a:rPr>
              <a:t>The planned events for the year are…</a:t>
            </a:r>
          </a:p>
          <a:p>
            <a:pPr algn="ctr"/>
            <a:r>
              <a:rPr lang="en-US" sz="2300" dirty="0">
                <a:solidFill>
                  <a:schemeClr val="accent2"/>
                </a:solidFill>
                <a:latin typeface="+mj-lt"/>
              </a:rPr>
              <a:t>Author visit – 22</a:t>
            </a:r>
            <a:r>
              <a:rPr lang="en-US" sz="2300" baseline="30000" dirty="0">
                <a:solidFill>
                  <a:schemeClr val="accent2"/>
                </a:solidFill>
                <a:latin typeface="+mj-lt"/>
              </a:rPr>
              <a:t>nd</a:t>
            </a:r>
            <a:r>
              <a:rPr lang="en-US" sz="2300" dirty="0">
                <a:solidFill>
                  <a:schemeClr val="accent2"/>
                </a:solidFill>
                <a:latin typeface="+mj-lt"/>
              </a:rPr>
              <a:t> October</a:t>
            </a:r>
          </a:p>
          <a:p>
            <a:pPr algn="ctr"/>
            <a:r>
              <a:rPr lang="en-US" sz="2300" dirty="0">
                <a:solidFill>
                  <a:schemeClr val="accent2"/>
                </a:solidFill>
                <a:latin typeface="+mj-lt"/>
              </a:rPr>
              <a:t>Author visit – 19</a:t>
            </a:r>
            <a:r>
              <a:rPr lang="en-US" sz="2300" baseline="30000" dirty="0">
                <a:solidFill>
                  <a:schemeClr val="accent2"/>
                </a:solidFill>
                <a:latin typeface="+mj-lt"/>
              </a:rPr>
              <a:t>th</a:t>
            </a:r>
            <a:r>
              <a:rPr lang="en-US" sz="2300" dirty="0">
                <a:solidFill>
                  <a:schemeClr val="accent2"/>
                </a:solidFill>
                <a:latin typeface="+mj-lt"/>
              </a:rPr>
              <a:t> November</a:t>
            </a:r>
          </a:p>
          <a:p>
            <a:pPr algn="ctr"/>
            <a:r>
              <a:rPr lang="en-US" sz="2300" dirty="0">
                <a:solidFill>
                  <a:schemeClr val="accent2"/>
                </a:solidFill>
                <a:latin typeface="+mj-lt"/>
              </a:rPr>
              <a:t>Year 1/2 Christmas Play – 10</a:t>
            </a:r>
            <a:r>
              <a:rPr lang="en-US" sz="2300" baseline="30000" dirty="0">
                <a:solidFill>
                  <a:schemeClr val="accent2"/>
                </a:solidFill>
                <a:latin typeface="+mj-lt"/>
              </a:rPr>
              <a:t>th</a:t>
            </a:r>
            <a:r>
              <a:rPr lang="en-US" sz="2300" dirty="0">
                <a:solidFill>
                  <a:schemeClr val="accent2"/>
                </a:solidFill>
                <a:latin typeface="+mj-lt"/>
              </a:rPr>
              <a:t> December</a:t>
            </a:r>
          </a:p>
          <a:p>
            <a:pPr algn="ctr"/>
            <a:r>
              <a:rPr lang="en-US" sz="2300" dirty="0">
                <a:solidFill>
                  <a:schemeClr val="accent2"/>
                </a:solidFill>
                <a:latin typeface="+mj-lt"/>
              </a:rPr>
              <a:t>Puppet theatre visitor – 18</a:t>
            </a:r>
            <a:r>
              <a:rPr lang="en-US" sz="2300" baseline="30000" dirty="0">
                <a:solidFill>
                  <a:schemeClr val="accent2"/>
                </a:solidFill>
                <a:latin typeface="+mj-lt"/>
              </a:rPr>
              <a:t>th</a:t>
            </a:r>
            <a:r>
              <a:rPr lang="en-US" sz="2300" dirty="0">
                <a:solidFill>
                  <a:schemeClr val="accent2"/>
                </a:solidFill>
                <a:latin typeface="+mj-lt"/>
              </a:rPr>
              <a:t> December</a:t>
            </a:r>
          </a:p>
          <a:p>
            <a:pPr algn="ctr"/>
            <a:r>
              <a:rPr lang="en-US" sz="2300" dirty="0">
                <a:solidFill>
                  <a:schemeClr val="accent2"/>
                </a:solidFill>
                <a:latin typeface="+mj-lt"/>
              </a:rPr>
              <a:t>Science Fair – 13</a:t>
            </a:r>
            <a:r>
              <a:rPr lang="en-US" sz="2300" baseline="30000" dirty="0">
                <a:solidFill>
                  <a:schemeClr val="accent2"/>
                </a:solidFill>
                <a:latin typeface="+mj-lt"/>
              </a:rPr>
              <a:t>th</a:t>
            </a:r>
            <a:r>
              <a:rPr lang="en-US" sz="2300" dirty="0">
                <a:solidFill>
                  <a:schemeClr val="accent2"/>
                </a:solidFill>
                <a:latin typeface="+mj-lt"/>
              </a:rPr>
              <a:t> March</a:t>
            </a:r>
          </a:p>
          <a:p>
            <a:pPr algn="ctr"/>
            <a:r>
              <a:rPr lang="en-US" sz="2300" dirty="0">
                <a:solidFill>
                  <a:schemeClr val="accent2"/>
                </a:solidFill>
                <a:latin typeface="+mj-lt"/>
              </a:rPr>
              <a:t>Out and about: Shakespeare Week – 24</a:t>
            </a:r>
            <a:r>
              <a:rPr lang="en-US" sz="2300" baseline="30000" dirty="0">
                <a:solidFill>
                  <a:schemeClr val="accent2"/>
                </a:solidFill>
                <a:latin typeface="+mj-lt"/>
              </a:rPr>
              <a:t>th</a:t>
            </a:r>
            <a:r>
              <a:rPr lang="en-US" sz="2300" dirty="0">
                <a:solidFill>
                  <a:schemeClr val="accent2"/>
                </a:solidFill>
                <a:latin typeface="+mj-lt"/>
              </a:rPr>
              <a:t> March</a:t>
            </a:r>
          </a:p>
          <a:p>
            <a:pPr algn="ctr"/>
            <a:r>
              <a:rPr lang="en-US" sz="2300" dirty="0">
                <a:solidFill>
                  <a:schemeClr val="accent2"/>
                </a:solidFill>
                <a:latin typeface="+mj-lt"/>
              </a:rPr>
              <a:t>Shakespeare Trail – 27</a:t>
            </a:r>
            <a:r>
              <a:rPr lang="en-US" sz="2300" baseline="30000" dirty="0">
                <a:solidFill>
                  <a:schemeClr val="accent2"/>
                </a:solidFill>
                <a:latin typeface="+mj-lt"/>
              </a:rPr>
              <a:t>th</a:t>
            </a:r>
            <a:r>
              <a:rPr lang="en-US" sz="2300" dirty="0">
                <a:solidFill>
                  <a:schemeClr val="accent2"/>
                </a:solidFill>
                <a:latin typeface="+mj-lt"/>
              </a:rPr>
              <a:t> March</a:t>
            </a:r>
          </a:p>
          <a:p>
            <a:pPr algn="ctr"/>
            <a:r>
              <a:rPr lang="en-US" sz="2300" dirty="0">
                <a:solidFill>
                  <a:schemeClr val="accent2"/>
                </a:solidFill>
                <a:latin typeface="+mj-lt"/>
              </a:rPr>
              <a:t>Carnival Day – TBC</a:t>
            </a:r>
          </a:p>
          <a:p>
            <a:pPr algn="ctr"/>
            <a:r>
              <a:rPr lang="en-US" sz="2300" dirty="0">
                <a:solidFill>
                  <a:schemeClr val="accent2"/>
                </a:solidFill>
                <a:latin typeface="+mj-lt"/>
              </a:rPr>
              <a:t>All Things Wild - TBC</a:t>
            </a:r>
          </a:p>
          <a:p>
            <a:pPr algn="ctr"/>
            <a:endParaRPr lang="en-US" sz="2300" dirty="0">
              <a:solidFill>
                <a:schemeClr val="accent1"/>
              </a:solidFill>
              <a:latin typeface="+mj-lt"/>
            </a:endParaRPr>
          </a:p>
          <a:p>
            <a:pPr algn="ctr"/>
            <a:endParaRPr lang="en-US" sz="2300" i="1" dirty="0">
              <a:solidFill>
                <a:schemeClr val="accent1"/>
              </a:solidFill>
              <a:latin typeface="+mj-lt"/>
            </a:endParaRPr>
          </a:p>
        </p:txBody>
      </p:sp>
    </p:spTree>
    <p:extLst>
      <p:ext uri="{BB962C8B-B14F-4D97-AF65-F5344CB8AC3E}">
        <p14:creationId xmlns:p14="http://schemas.microsoft.com/office/powerpoint/2010/main" val="11823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latin typeface="+mj-lt"/>
              </a:rPr>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3" name="Rectangle 2">
            <a:extLst>
              <a:ext uri="{FF2B5EF4-FFF2-40B4-BE49-F238E27FC236}">
                <a16:creationId xmlns:a16="http://schemas.microsoft.com/office/drawing/2014/main" id="{DE082683-8C55-426E-B319-FB43706B5F46}"/>
              </a:ext>
            </a:extLst>
          </p:cNvPr>
          <p:cNvSpPr/>
          <p:nvPr/>
        </p:nvSpPr>
        <p:spPr>
          <a:xfrm>
            <a:off x="1971040" y="928316"/>
            <a:ext cx="8717280" cy="5324535"/>
          </a:xfrm>
          <a:prstGeom prst="rect">
            <a:avLst/>
          </a:prstGeom>
        </p:spPr>
        <p:txBody>
          <a:bodyPr wrap="square">
            <a:spAutoFit/>
          </a:bodyPr>
          <a:lstStyle/>
          <a:p>
            <a:pPr lvl="0">
              <a:buClr>
                <a:srgbClr val="000000"/>
              </a:buClr>
            </a:pPr>
            <a:r>
              <a:rPr lang="en-GB" sz="2000" kern="0" dirty="0">
                <a:solidFill>
                  <a:schemeClr val="accent2"/>
                </a:solidFill>
                <a:latin typeface="+mj-lt"/>
                <a:cs typeface="Arial"/>
                <a:sym typeface="Arial"/>
              </a:rPr>
              <a:t>Consistent assessment is conducted daily, with live marking and targeted questioning as the children are working. This enables purposeful and effective feedback that addresses any misconceptions or specific knowledge gaps.</a:t>
            </a:r>
          </a:p>
          <a:p>
            <a:pPr lvl="0">
              <a:buClr>
                <a:srgbClr val="000000"/>
              </a:buClr>
            </a:pPr>
            <a:endParaRPr lang="en-GB" sz="2000" kern="0" dirty="0">
              <a:solidFill>
                <a:schemeClr val="accent2"/>
              </a:solidFill>
              <a:latin typeface="+mj-lt"/>
              <a:cs typeface="Arial"/>
              <a:sym typeface="Arial"/>
            </a:endParaRPr>
          </a:p>
          <a:p>
            <a:pPr lvl="0">
              <a:buClr>
                <a:srgbClr val="000000"/>
              </a:buClr>
            </a:pPr>
            <a:r>
              <a:rPr lang="en-GB" sz="2000" kern="0" dirty="0">
                <a:solidFill>
                  <a:schemeClr val="accent2"/>
                </a:solidFill>
                <a:latin typeface="+mj-lt"/>
                <a:cs typeface="Arial"/>
                <a:sym typeface="Arial"/>
              </a:rPr>
              <a:t>Throughout the year, children will undertake termly assessments in reading/phonics, writing and mathematics to inform the teaching team of next steps to support learning.</a:t>
            </a:r>
          </a:p>
          <a:p>
            <a:pPr lvl="0">
              <a:buClr>
                <a:srgbClr val="000000"/>
              </a:buClr>
            </a:pPr>
            <a:endParaRPr lang="en-GB" sz="2000" kern="0" dirty="0">
              <a:solidFill>
                <a:schemeClr val="accent2"/>
              </a:solidFill>
              <a:latin typeface="+mj-lt"/>
              <a:cs typeface="Arial"/>
              <a:sym typeface="Arial"/>
            </a:endParaRPr>
          </a:p>
          <a:p>
            <a:pPr lvl="0">
              <a:buClr>
                <a:srgbClr val="000000"/>
              </a:buClr>
            </a:pPr>
            <a:r>
              <a:rPr lang="en-GB" sz="2000" kern="0" dirty="0">
                <a:solidFill>
                  <a:schemeClr val="accent2"/>
                </a:solidFill>
                <a:latin typeface="+mj-lt"/>
                <a:cs typeface="Arial"/>
                <a:sym typeface="Arial"/>
              </a:rPr>
              <a:t>In June, Children will be assessed in phonics as part of the national screening assessment. This is a check where the children have to read real and nonsense (alien) words. E.g. </a:t>
            </a:r>
            <a:r>
              <a:rPr lang="en-GB" sz="2000" kern="0" dirty="0" err="1">
                <a:solidFill>
                  <a:schemeClr val="accent2"/>
                </a:solidFill>
                <a:latin typeface="+mj-lt"/>
                <a:cs typeface="Arial"/>
                <a:sym typeface="Arial"/>
              </a:rPr>
              <a:t>wup</a:t>
            </a:r>
            <a:r>
              <a:rPr lang="en-GB" sz="2000" kern="0" dirty="0">
                <a:solidFill>
                  <a:schemeClr val="accent2"/>
                </a:solidFill>
                <a:latin typeface="+mj-lt"/>
                <a:cs typeface="Arial"/>
                <a:sym typeface="Arial"/>
              </a:rPr>
              <a:t>.. Children are not made aware that it is a formal assessment as it is delivered informally.</a:t>
            </a:r>
          </a:p>
          <a:p>
            <a:pPr lvl="0">
              <a:buClr>
                <a:srgbClr val="000000"/>
              </a:buClr>
            </a:pPr>
            <a:endParaRPr lang="en-GB" sz="2000" kern="0" dirty="0">
              <a:solidFill>
                <a:schemeClr val="accent2"/>
              </a:solidFill>
              <a:latin typeface="+mj-lt"/>
              <a:cs typeface="Arial"/>
              <a:sym typeface="Arial"/>
            </a:endParaRPr>
          </a:p>
          <a:p>
            <a:pPr lvl="0">
              <a:buClr>
                <a:srgbClr val="000000"/>
              </a:buClr>
            </a:pPr>
            <a:r>
              <a:rPr lang="en-GB" sz="2000" kern="0" dirty="0">
                <a:solidFill>
                  <a:schemeClr val="accent2"/>
                </a:solidFill>
                <a:latin typeface="+mj-lt"/>
                <a:cs typeface="Arial"/>
                <a:sym typeface="Arial"/>
              </a:rPr>
              <a:t>The Statutory Assessment does not make up the whole picture. We use teacher assessment to make a final judgement on whether children have met the Expected Standard for the end of Year 1.</a:t>
            </a:r>
          </a:p>
        </p:txBody>
      </p:sp>
    </p:spTree>
    <p:extLst>
      <p:ext uri="{BB962C8B-B14F-4D97-AF65-F5344CB8AC3E}">
        <p14:creationId xmlns:p14="http://schemas.microsoft.com/office/powerpoint/2010/main" val="300196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840055" y="915704"/>
            <a:ext cx="8905461" cy="1415772"/>
          </a:xfrm>
          <a:prstGeom prst="rect">
            <a:avLst/>
          </a:prstGeom>
        </p:spPr>
        <p:txBody>
          <a:bodyPr wrap="square" lIns="91440" tIns="45720" rIns="91440" bIns="45720" anchor="t">
            <a:spAutoFit/>
          </a:bodyPr>
          <a:lstStyle/>
          <a:p>
            <a:pPr algn="ctr"/>
            <a:br>
              <a:rPr lang="en-US" sz="2000" dirty="0">
                <a:solidFill>
                  <a:schemeClr val="accent2"/>
                </a:solidFill>
              </a:rPr>
            </a:br>
            <a:r>
              <a:rPr lang="en-US" sz="2000" dirty="0">
                <a:solidFill>
                  <a:schemeClr val="accent2"/>
                </a:solidFill>
              </a:rPr>
              <a:t> </a:t>
            </a:r>
          </a:p>
          <a:p>
            <a:pPr algn="ctr"/>
            <a:endParaRPr lang="en-US" sz="2300" dirty="0">
              <a:solidFill>
                <a:schemeClr val="accent2"/>
              </a:solidFill>
            </a:endParaRPr>
          </a:p>
          <a:p>
            <a:pPr algn="ctr"/>
            <a:r>
              <a:rPr lang="en-US" sz="2300" dirty="0">
                <a:solidFill>
                  <a:schemeClr val="accent2"/>
                </a:solidFill>
              </a:rPr>
              <a:t>. </a:t>
            </a:r>
          </a:p>
        </p:txBody>
      </p:sp>
      <p:sp>
        <p:nvSpPr>
          <p:cNvPr id="3" name="Rectangle 2">
            <a:extLst>
              <a:ext uri="{FF2B5EF4-FFF2-40B4-BE49-F238E27FC236}">
                <a16:creationId xmlns:a16="http://schemas.microsoft.com/office/drawing/2014/main" id="{EE1935C0-CF5B-4779-81CB-5E9CC4AE4FB5}"/>
              </a:ext>
            </a:extLst>
          </p:cNvPr>
          <p:cNvSpPr/>
          <p:nvPr/>
        </p:nvSpPr>
        <p:spPr>
          <a:xfrm>
            <a:off x="1134142" y="857388"/>
            <a:ext cx="10671858" cy="5940088"/>
          </a:xfrm>
          <a:prstGeom prst="rect">
            <a:avLst/>
          </a:prstGeom>
        </p:spPr>
        <p:txBody>
          <a:bodyPr wrap="square">
            <a:spAutoFit/>
          </a:bodyPr>
          <a:lstStyle/>
          <a:p>
            <a:r>
              <a:rPr lang="en-GB" sz="2000" b="1" dirty="0">
                <a:solidFill>
                  <a:schemeClr val="accent2"/>
                </a:solidFill>
                <a:latin typeface="+mj-lt"/>
              </a:rPr>
              <a:t>Reading-</a:t>
            </a:r>
            <a:r>
              <a:rPr lang="en-GB" sz="2000" dirty="0">
                <a:solidFill>
                  <a:schemeClr val="accent2"/>
                </a:solidFill>
                <a:latin typeface="+mj-lt"/>
              </a:rPr>
              <a:t> Please read with your child daily, books and reading records need to be in school every day! Books are changed on Fridays. The children will come home with a book linked to Phonics sounds and a book for pleasure. Children will read at least three times a week in school. </a:t>
            </a:r>
          </a:p>
          <a:p>
            <a:endParaRPr lang="en-GB" sz="2000" b="1" dirty="0">
              <a:solidFill>
                <a:schemeClr val="accent2"/>
              </a:solidFill>
              <a:latin typeface="+mj-lt"/>
            </a:endParaRPr>
          </a:p>
          <a:p>
            <a:r>
              <a:rPr lang="en-GB" sz="2000" b="1" dirty="0">
                <a:solidFill>
                  <a:schemeClr val="accent2"/>
                </a:solidFill>
                <a:latin typeface="+mj-lt"/>
              </a:rPr>
              <a:t>Phonics- </a:t>
            </a:r>
            <a:r>
              <a:rPr lang="en-GB" sz="2000" dirty="0">
                <a:solidFill>
                  <a:schemeClr val="accent2"/>
                </a:solidFill>
                <a:latin typeface="+mj-lt"/>
              </a:rPr>
              <a:t>Daily practice in school. Links have been added to the next page to support parents teaching at home.</a:t>
            </a:r>
          </a:p>
          <a:p>
            <a:endParaRPr lang="en-GB" sz="2000" dirty="0">
              <a:solidFill>
                <a:schemeClr val="accent2"/>
              </a:solidFill>
              <a:latin typeface="+mj-lt"/>
            </a:endParaRPr>
          </a:p>
          <a:p>
            <a:r>
              <a:rPr lang="en-GB" sz="2000" b="1" dirty="0">
                <a:solidFill>
                  <a:schemeClr val="accent2"/>
                </a:solidFill>
                <a:latin typeface="+mj-lt"/>
              </a:rPr>
              <a:t>Maths- </a:t>
            </a:r>
            <a:r>
              <a:rPr lang="en-GB" sz="2000" dirty="0">
                <a:solidFill>
                  <a:schemeClr val="accent2"/>
                </a:solidFill>
                <a:latin typeface="+mj-lt"/>
              </a:rPr>
              <a:t>White Rose Maths One Minute Maths, KIRFs, Number formation.</a:t>
            </a:r>
          </a:p>
          <a:p>
            <a:endParaRPr lang="en-GB" sz="2000" dirty="0">
              <a:solidFill>
                <a:schemeClr val="accent2"/>
              </a:solidFill>
              <a:latin typeface="+mj-lt"/>
            </a:endParaRPr>
          </a:p>
          <a:p>
            <a:r>
              <a:rPr lang="en-GB" sz="2000" b="1" dirty="0">
                <a:solidFill>
                  <a:schemeClr val="accent2"/>
                </a:solidFill>
                <a:latin typeface="+mj-lt"/>
              </a:rPr>
              <a:t>Spelling-</a:t>
            </a:r>
            <a:r>
              <a:rPr lang="en-GB" sz="2000" dirty="0">
                <a:solidFill>
                  <a:schemeClr val="accent2"/>
                </a:solidFill>
                <a:latin typeface="+mj-lt"/>
              </a:rPr>
              <a:t> Each week, the children will be given 5 tricky words to learn. These will come home in small folders. New words will be added once they can read, spell and write the word.</a:t>
            </a:r>
          </a:p>
          <a:p>
            <a:endParaRPr lang="en-GB" sz="2000" dirty="0">
              <a:solidFill>
                <a:schemeClr val="accent2"/>
              </a:solidFill>
              <a:latin typeface="+mj-lt"/>
            </a:endParaRPr>
          </a:p>
          <a:p>
            <a:r>
              <a:rPr lang="en-GB" sz="2000" b="1" dirty="0">
                <a:solidFill>
                  <a:schemeClr val="accent2"/>
                </a:solidFill>
                <a:latin typeface="+mj-lt"/>
              </a:rPr>
              <a:t>Writing-</a:t>
            </a:r>
            <a:r>
              <a:rPr lang="en-GB" sz="2000" dirty="0">
                <a:solidFill>
                  <a:schemeClr val="accent2"/>
                </a:solidFill>
                <a:latin typeface="+mj-lt"/>
              </a:rPr>
              <a:t> Below is an example of letter formation. When completing work with your child at home please help them to form their letters correctly; including starting and ending them in the right place. There is a link to a video to support the correct formation at home. Children will frequently complete letter formation and handwriting during the school week . </a:t>
            </a:r>
          </a:p>
        </p:txBody>
      </p:sp>
    </p:spTree>
    <p:extLst>
      <p:ext uri="{BB962C8B-B14F-4D97-AF65-F5344CB8AC3E}">
        <p14:creationId xmlns:p14="http://schemas.microsoft.com/office/powerpoint/2010/main" val="92391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56DD6A-33BE-4E78-AE0D-2B993A496CA2}"/>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Rectangle 3">
            <a:extLst>
              <a:ext uri="{FF2B5EF4-FFF2-40B4-BE49-F238E27FC236}">
                <a16:creationId xmlns:a16="http://schemas.microsoft.com/office/drawing/2014/main" id="{BE433973-CA20-4949-A2FF-29B844C3104E}"/>
              </a:ext>
            </a:extLst>
          </p:cNvPr>
          <p:cNvSpPr/>
          <p:nvPr/>
        </p:nvSpPr>
        <p:spPr>
          <a:xfrm>
            <a:off x="2055753" y="474345"/>
            <a:ext cx="9225022" cy="5909310"/>
          </a:xfrm>
          <a:prstGeom prst="rect">
            <a:avLst/>
          </a:prstGeom>
        </p:spPr>
        <p:txBody>
          <a:bodyPr wrap="square">
            <a:spAutoFit/>
          </a:bodyPr>
          <a:lstStyle/>
          <a:p>
            <a:r>
              <a:rPr lang="en-US" dirty="0">
                <a:solidFill>
                  <a:srgbClr val="002060"/>
                </a:solidFill>
                <a:latin typeface="+mj-lt"/>
                <a:cs typeface="Century Gothic"/>
              </a:rPr>
              <a:t>Phase 2 sounds- single sound</a:t>
            </a:r>
            <a:br>
              <a:rPr lang="en-US" dirty="0">
                <a:solidFill>
                  <a:srgbClr val="002060"/>
                </a:solidFill>
                <a:latin typeface="+mj-lt"/>
                <a:cs typeface="Century Gothic"/>
              </a:rPr>
            </a:br>
            <a:r>
              <a:rPr lang="en-US" dirty="0">
                <a:solidFill>
                  <a:srgbClr val="002060"/>
                </a:solidFill>
                <a:latin typeface="+mj-lt"/>
                <a:cs typeface="Century Gothic"/>
                <a:hlinkClick r:id="rId2"/>
              </a:rPr>
              <a:t>https://www.youtube.com/watch_popup?v=-ZtjFIvA_fs</a:t>
            </a:r>
            <a:r>
              <a:rPr lang="en-US" dirty="0">
                <a:solidFill>
                  <a:srgbClr val="002060"/>
                </a:solidFill>
                <a:latin typeface="+mj-lt"/>
                <a:cs typeface="Century Gothic"/>
              </a:rPr>
              <a:t> </a:t>
            </a:r>
            <a:br>
              <a:rPr lang="en-US" dirty="0">
                <a:solidFill>
                  <a:srgbClr val="002060"/>
                </a:solidFill>
                <a:latin typeface="+mj-lt"/>
                <a:cs typeface="Century Gothic"/>
              </a:rPr>
            </a:br>
            <a:br>
              <a:rPr lang="en-US" dirty="0">
                <a:solidFill>
                  <a:srgbClr val="002060"/>
                </a:solidFill>
                <a:latin typeface="+mj-lt"/>
                <a:cs typeface="Century Gothic"/>
              </a:rPr>
            </a:br>
            <a:r>
              <a:rPr lang="en-US" dirty="0">
                <a:solidFill>
                  <a:srgbClr val="002060"/>
                </a:solidFill>
                <a:latin typeface="+mj-lt"/>
                <a:cs typeface="Century Gothic"/>
              </a:rPr>
              <a:t>Phase 2 sounds</a:t>
            </a:r>
            <a:br>
              <a:rPr lang="en-US" dirty="0">
                <a:solidFill>
                  <a:srgbClr val="002060"/>
                </a:solidFill>
                <a:latin typeface="+mj-lt"/>
                <a:cs typeface="Century Gothic"/>
              </a:rPr>
            </a:br>
            <a:r>
              <a:rPr lang="en-US" dirty="0">
                <a:solidFill>
                  <a:srgbClr val="002060"/>
                </a:solidFill>
                <a:latin typeface="+mj-lt"/>
                <a:cs typeface="Century Gothic"/>
                <a:hlinkClick r:id="rId3"/>
              </a:rPr>
              <a:t>https://www.youtube.com/watch_popup?v=qDu3JAjf-U0</a:t>
            </a:r>
            <a:br>
              <a:rPr lang="en-US" dirty="0">
                <a:solidFill>
                  <a:srgbClr val="002060"/>
                </a:solidFill>
                <a:latin typeface="+mj-lt"/>
                <a:cs typeface="Century Gothic"/>
              </a:rPr>
            </a:br>
            <a:br>
              <a:rPr lang="en-US" dirty="0">
                <a:solidFill>
                  <a:srgbClr val="002060"/>
                </a:solidFill>
                <a:latin typeface="+mj-lt"/>
                <a:cs typeface="Century Gothic"/>
              </a:rPr>
            </a:br>
            <a:r>
              <a:rPr lang="en-US" dirty="0">
                <a:solidFill>
                  <a:srgbClr val="002060"/>
                </a:solidFill>
                <a:latin typeface="+mj-lt"/>
                <a:cs typeface="Century Gothic"/>
              </a:rPr>
              <a:t>Phase 3 sounds</a:t>
            </a:r>
            <a:br>
              <a:rPr lang="en-US" dirty="0">
                <a:solidFill>
                  <a:srgbClr val="002060"/>
                </a:solidFill>
                <a:latin typeface="+mj-lt"/>
                <a:cs typeface="Century Gothic"/>
              </a:rPr>
            </a:br>
            <a:r>
              <a:rPr lang="en-US" dirty="0">
                <a:solidFill>
                  <a:srgbClr val="002060"/>
                </a:solidFill>
                <a:latin typeface="+mj-lt"/>
                <a:cs typeface="Century Gothic"/>
                <a:hlinkClick r:id="rId4"/>
              </a:rPr>
              <a:t>https://www.youtube.com/watch_popup?v=DvOuc7cWXxc</a:t>
            </a:r>
            <a:br>
              <a:rPr lang="en-US" dirty="0">
                <a:solidFill>
                  <a:srgbClr val="002060"/>
                </a:solidFill>
                <a:latin typeface="+mj-lt"/>
                <a:cs typeface="Century Gothic"/>
              </a:rPr>
            </a:br>
            <a:br>
              <a:rPr lang="en-US" dirty="0">
                <a:solidFill>
                  <a:srgbClr val="002060"/>
                </a:solidFill>
                <a:latin typeface="+mj-lt"/>
                <a:cs typeface="Century Gothic"/>
              </a:rPr>
            </a:br>
            <a:r>
              <a:rPr lang="en-US" dirty="0">
                <a:solidFill>
                  <a:srgbClr val="002060"/>
                </a:solidFill>
                <a:latin typeface="+mj-lt"/>
                <a:cs typeface="Century Gothic"/>
              </a:rPr>
              <a:t>Tricky Words</a:t>
            </a:r>
            <a:br>
              <a:rPr lang="en-US" dirty="0">
                <a:solidFill>
                  <a:srgbClr val="002060"/>
                </a:solidFill>
                <a:latin typeface="+mj-lt"/>
                <a:cs typeface="Century Gothic"/>
              </a:rPr>
            </a:br>
            <a:r>
              <a:rPr lang="en-US" dirty="0">
                <a:solidFill>
                  <a:srgbClr val="002060"/>
                </a:solidFill>
                <a:latin typeface="+mj-lt"/>
                <a:cs typeface="Century Gothic"/>
                <a:hlinkClick r:id="rId5"/>
              </a:rPr>
              <a:t>https://www.youtube.com/watch_popup?v=3C1KTDag0ZA</a:t>
            </a:r>
            <a:r>
              <a:rPr lang="en-US" dirty="0">
                <a:solidFill>
                  <a:srgbClr val="002060"/>
                </a:solidFill>
                <a:latin typeface="+mj-lt"/>
                <a:cs typeface="Century Gothic"/>
              </a:rPr>
              <a:t> </a:t>
            </a:r>
            <a:br>
              <a:rPr lang="en-US" dirty="0">
                <a:solidFill>
                  <a:srgbClr val="002060"/>
                </a:solidFill>
                <a:latin typeface="+mj-lt"/>
                <a:cs typeface="Century Gothic"/>
              </a:rPr>
            </a:br>
            <a:br>
              <a:rPr lang="en-US" dirty="0">
                <a:solidFill>
                  <a:srgbClr val="002060"/>
                </a:solidFill>
                <a:latin typeface="+mj-lt"/>
                <a:cs typeface="Century Gothic"/>
              </a:rPr>
            </a:br>
            <a:r>
              <a:rPr lang="en-US" dirty="0">
                <a:solidFill>
                  <a:srgbClr val="002060"/>
                </a:solidFill>
                <a:latin typeface="+mj-lt"/>
                <a:cs typeface="Century Gothic"/>
              </a:rPr>
              <a:t>Parent Phonics Page</a:t>
            </a:r>
            <a:br>
              <a:rPr lang="en-US" dirty="0">
                <a:solidFill>
                  <a:srgbClr val="002060"/>
                </a:solidFill>
                <a:latin typeface="+mj-lt"/>
                <a:cs typeface="Century Gothic"/>
              </a:rPr>
            </a:br>
            <a:r>
              <a:rPr lang="en-US" dirty="0">
                <a:solidFill>
                  <a:srgbClr val="002060"/>
                </a:solidFill>
                <a:latin typeface="+mj-lt"/>
                <a:cs typeface="Century Gothic"/>
                <a:hlinkClick r:id="rId6"/>
              </a:rPr>
              <a:t>https://www.littlewandlelettersandsounds.org.uk/resources/for-parents/</a:t>
            </a:r>
            <a:r>
              <a:rPr lang="en-US" dirty="0">
                <a:solidFill>
                  <a:srgbClr val="002060"/>
                </a:solidFill>
                <a:latin typeface="+mj-lt"/>
                <a:cs typeface="Century Gothic"/>
              </a:rPr>
              <a:t> </a:t>
            </a:r>
            <a:br>
              <a:rPr lang="en-US" dirty="0">
                <a:solidFill>
                  <a:srgbClr val="002060"/>
                </a:solidFill>
                <a:latin typeface="+mj-lt"/>
                <a:cs typeface="Century Gothic"/>
              </a:rPr>
            </a:br>
            <a:br>
              <a:rPr lang="en-US" dirty="0">
                <a:solidFill>
                  <a:srgbClr val="002060"/>
                </a:solidFill>
                <a:latin typeface="+mj-lt"/>
                <a:cs typeface="Century Gothic"/>
              </a:rPr>
            </a:br>
            <a:r>
              <a:rPr lang="en-US" dirty="0">
                <a:solidFill>
                  <a:srgbClr val="002060"/>
                </a:solidFill>
                <a:latin typeface="+mj-lt"/>
                <a:cs typeface="Century Gothic"/>
              </a:rPr>
              <a:t>Letter formation </a:t>
            </a:r>
            <a:br>
              <a:rPr lang="en-US" dirty="0">
                <a:solidFill>
                  <a:srgbClr val="002060"/>
                </a:solidFill>
                <a:latin typeface="+mj-lt"/>
                <a:cs typeface="Century Gothic"/>
              </a:rPr>
            </a:br>
            <a:r>
              <a:rPr lang="en-US" dirty="0">
                <a:solidFill>
                  <a:srgbClr val="002060"/>
                </a:solidFill>
                <a:latin typeface="+mj-lt"/>
                <a:cs typeface="Century Gothic"/>
                <a:hlinkClick r:id="rId7"/>
              </a:rPr>
              <a:t>https://www.youtube.com/watch_popup?v=2a_e2z78xM4&amp;list=PLGCpNseRUqM4DZKJwKPKmRxTc0lsP0l47</a:t>
            </a:r>
            <a:br>
              <a:rPr lang="en-US" dirty="0">
                <a:solidFill>
                  <a:srgbClr val="002060"/>
                </a:solidFill>
                <a:latin typeface="+mj-lt"/>
                <a:cs typeface="Century Gothic"/>
              </a:rPr>
            </a:br>
            <a:br>
              <a:rPr lang="en-US" dirty="0">
                <a:solidFill>
                  <a:srgbClr val="002060"/>
                </a:solidFill>
                <a:latin typeface="+mj-lt"/>
                <a:cs typeface="Century Gothic"/>
              </a:rPr>
            </a:br>
            <a:r>
              <a:rPr lang="en-US" dirty="0" err="1">
                <a:solidFill>
                  <a:srgbClr val="002060"/>
                </a:solidFill>
                <a:latin typeface="+mj-lt"/>
                <a:cs typeface="Century Gothic"/>
              </a:rPr>
              <a:t>Maths</a:t>
            </a:r>
            <a:r>
              <a:rPr lang="en-US" dirty="0">
                <a:solidFill>
                  <a:srgbClr val="002060"/>
                </a:solidFill>
                <a:latin typeface="+mj-lt"/>
                <a:cs typeface="Century Gothic"/>
              </a:rPr>
              <a:t> App</a:t>
            </a:r>
            <a:br>
              <a:rPr lang="en-US" dirty="0">
                <a:solidFill>
                  <a:srgbClr val="002060"/>
                </a:solidFill>
                <a:latin typeface="+mj-lt"/>
                <a:cs typeface="Century Gothic"/>
              </a:rPr>
            </a:br>
            <a:r>
              <a:rPr lang="en-US" dirty="0">
                <a:solidFill>
                  <a:srgbClr val="002060"/>
                </a:solidFill>
                <a:latin typeface="+mj-lt"/>
                <a:cs typeface="Century Gothic"/>
                <a:hlinkClick r:id="rId8"/>
              </a:rPr>
              <a:t>https://whiteroseeducation.com/1-minute-maths</a:t>
            </a:r>
            <a:r>
              <a:rPr lang="en-US" dirty="0">
                <a:solidFill>
                  <a:srgbClr val="002060"/>
                </a:solidFill>
                <a:latin typeface="+mj-lt"/>
                <a:cs typeface="Century Gothic"/>
              </a:rPr>
              <a:t> </a:t>
            </a:r>
            <a:endParaRPr lang="en-GB" dirty="0">
              <a:latin typeface="+mj-lt"/>
            </a:endParaRPr>
          </a:p>
        </p:txBody>
      </p:sp>
    </p:spTree>
    <p:extLst>
      <p:ext uri="{BB962C8B-B14F-4D97-AF65-F5344CB8AC3E}">
        <p14:creationId xmlns:p14="http://schemas.microsoft.com/office/powerpoint/2010/main" val="231630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7" name="Rectangle 6"/>
          <p:cNvSpPr/>
          <p:nvPr/>
        </p:nvSpPr>
        <p:spPr>
          <a:xfrm>
            <a:off x="1840055" y="915704"/>
            <a:ext cx="8905461" cy="1415772"/>
          </a:xfrm>
          <a:prstGeom prst="rect">
            <a:avLst/>
          </a:prstGeom>
        </p:spPr>
        <p:txBody>
          <a:bodyPr wrap="square" lIns="91440" tIns="45720" rIns="91440" bIns="45720" anchor="t">
            <a:spAutoFit/>
          </a:bodyPr>
          <a:lstStyle/>
          <a:p>
            <a:pPr algn="ctr"/>
            <a:br>
              <a:rPr lang="en-US" sz="2000" dirty="0">
                <a:solidFill>
                  <a:schemeClr val="accent2"/>
                </a:solidFill>
              </a:rPr>
            </a:br>
            <a:r>
              <a:rPr lang="en-US" sz="2000" dirty="0">
                <a:solidFill>
                  <a:schemeClr val="accent2"/>
                </a:solidFill>
              </a:rPr>
              <a:t> </a:t>
            </a:r>
          </a:p>
          <a:p>
            <a:pPr algn="ctr"/>
            <a:endParaRPr lang="en-US" sz="2300" dirty="0">
              <a:solidFill>
                <a:schemeClr val="accent2"/>
              </a:solidFill>
            </a:endParaRPr>
          </a:p>
          <a:p>
            <a:pPr algn="ctr"/>
            <a:r>
              <a:rPr lang="en-US" sz="2300" dirty="0">
                <a:solidFill>
                  <a:schemeClr val="accent2"/>
                </a:solidFill>
              </a:rPr>
              <a:t>. </a:t>
            </a:r>
          </a:p>
        </p:txBody>
      </p:sp>
      <p:pic>
        <p:nvPicPr>
          <p:cNvPr id="6" name="Picture 5">
            <a:extLst>
              <a:ext uri="{FF2B5EF4-FFF2-40B4-BE49-F238E27FC236}">
                <a16:creationId xmlns:a16="http://schemas.microsoft.com/office/drawing/2014/main" id="{4C5F79B4-7EB4-4599-9E27-9428B85DDE06}"/>
              </a:ext>
            </a:extLst>
          </p:cNvPr>
          <p:cNvPicPr>
            <a:picLocks noChangeAspect="1"/>
          </p:cNvPicPr>
          <p:nvPr/>
        </p:nvPicPr>
        <p:blipFill>
          <a:blip r:embed="rId2"/>
          <a:stretch>
            <a:fillRect/>
          </a:stretch>
        </p:blipFill>
        <p:spPr>
          <a:xfrm>
            <a:off x="1207030" y="3461554"/>
            <a:ext cx="4684865" cy="3416837"/>
          </a:xfrm>
          <a:prstGeom prst="rect">
            <a:avLst/>
          </a:prstGeom>
        </p:spPr>
      </p:pic>
      <p:pic>
        <p:nvPicPr>
          <p:cNvPr id="8" name="Picture 7">
            <a:extLst>
              <a:ext uri="{FF2B5EF4-FFF2-40B4-BE49-F238E27FC236}">
                <a16:creationId xmlns:a16="http://schemas.microsoft.com/office/drawing/2014/main" id="{AD376694-6A27-41E1-9A6E-F9C0E495F76A}"/>
              </a:ext>
            </a:extLst>
          </p:cNvPr>
          <p:cNvPicPr>
            <a:picLocks noChangeAspect="1"/>
          </p:cNvPicPr>
          <p:nvPr/>
        </p:nvPicPr>
        <p:blipFill>
          <a:blip r:embed="rId3"/>
          <a:stretch>
            <a:fillRect/>
          </a:stretch>
        </p:blipFill>
        <p:spPr>
          <a:xfrm>
            <a:off x="1207030" y="184038"/>
            <a:ext cx="4684865" cy="3268149"/>
          </a:xfrm>
          <a:prstGeom prst="rect">
            <a:avLst/>
          </a:prstGeom>
        </p:spPr>
      </p:pic>
      <p:pic>
        <p:nvPicPr>
          <p:cNvPr id="9" name="Picture 8">
            <a:extLst>
              <a:ext uri="{FF2B5EF4-FFF2-40B4-BE49-F238E27FC236}">
                <a16:creationId xmlns:a16="http://schemas.microsoft.com/office/drawing/2014/main" id="{5599F2E8-6742-4C7C-8CA6-ADD390C37806}"/>
              </a:ext>
            </a:extLst>
          </p:cNvPr>
          <p:cNvPicPr>
            <a:picLocks noChangeAspect="1"/>
          </p:cNvPicPr>
          <p:nvPr/>
        </p:nvPicPr>
        <p:blipFill>
          <a:blip r:embed="rId4"/>
          <a:stretch>
            <a:fillRect/>
          </a:stretch>
        </p:blipFill>
        <p:spPr>
          <a:xfrm>
            <a:off x="6078465" y="3481946"/>
            <a:ext cx="4631980" cy="3376054"/>
          </a:xfrm>
          <a:prstGeom prst="rect">
            <a:avLst/>
          </a:prstGeom>
        </p:spPr>
      </p:pic>
      <p:pic>
        <p:nvPicPr>
          <p:cNvPr id="10" name="Picture 9" descr="A screenshot of a math test&#10;&#10;Description automatically generated">
            <a:extLst>
              <a:ext uri="{FF2B5EF4-FFF2-40B4-BE49-F238E27FC236}">
                <a16:creationId xmlns:a16="http://schemas.microsoft.com/office/drawing/2014/main" id="{E8830104-BCE6-4AD1-A99F-B3F3B692FFA4}"/>
              </a:ext>
            </a:extLst>
          </p:cNvPr>
          <p:cNvPicPr>
            <a:picLocks noChangeAspect="1"/>
          </p:cNvPicPr>
          <p:nvPr/>
        </p:nvPicPr>
        <p:blipFill>
          <a:blip r:embed="rId5"/>
          <a:stretch>
            <a:fillRect/>
          </a:stretch>
        </p:blipFill>
        <p:spPr>
          <a:xfrm>
            <a:off x="6113536" y="129850"/>
            <a:ext cx="4631980" cy="3376524"/>
          </a:xfrm>
          <a:prstGeom prst="rect">
            <a:avLst/>
          </a:prstGeom>
        </p:spPr>
      </p:pic>
    </p:spTree>
    <p:extLst>
      <p:ext uri="{BB962C8B-B14F-4D97-AF65-F5344CB8AC3E}">
        <p14:creationId xmlns:p14="http://schemas.microsoft.com/office/powerpoint/2010/main" val="328443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latin typeface="+mj-lt"/>
              </a:rPr>
              <a:t>Communication</a:t>
            </a:r>
            <a:r>
              <a:rPr lang="en-US" sz="4000" dirty="0"/>
              <a: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7" name="Rectangle 6"/>
          <p:cNvSpPr/>
          <p:nvPr/>
        </p:nvSpPr>
        <p:spPr>
          <a:xfrm>
            <a:off x="5367750" y="910861"/>
            <a:ext cx="1866901" cy="400110"/>
          </a:xfrm>
          <a:prstGeom prst="rect">
            <a:avLst/>
          </a:prstGeom>
        </p:spPr>
        <p:txBody>
          <a:bodyPr wrap="square" lIns="91440" tIns="45720" rIns="91440" bIns="45720" anchor="t">
            <a:spAutoFit/>
          </a:bodyPr>
          <a:lstStyle/>
          <a:p>
            <a:r>
              <a:rPr lang="en-GB" sz="2000" dirty="0">
                <a:solidFill>
                  <a:srgbClr val="0070C0"/>
                </a:solidFill>
                <a:latin typeface="+mj-lt"/>
                <a:cs typeface="Century Gothic"/>
              </a:rPr>
              <a:t>ClassDojo</a:t>
            </a:r>
          </a:p>
        </p:txBody>
      </p:sp>
      <p:pic>
        <p:nvPicPr>
          <p:cNvPr id="6" name="Picture 5">
            <a:extLst>
              <a:ext uri="{FF2B5EF4-FFF2-40B4-BE49-F238E27FC236}">
                <a16:creationId xmlns:a16="http://schemas.microsoft.com/office/drawing/2014/main" id="{E172BA5D-2932-4378-ACBD-B663A5C54677}"/>
              </a:ext>
            </a:extLst>
          </p:cNvPr>
          <p:cNvPicPr>
            <a:picLocks noChangeAspect="1"/>
          </p:cNvPicPr>
          <p:nvPr/>
        </p:nvPicPr>
        <p:blipFill>
          <a:blip r:embed="rId2"/>
          <a:stretch>
            <a:fillRect/>
          </a:stretch>
        </p:blipFill>
        <p:spPr>
          <a:xfrm>
            <a:off x="8816812" y="1643270"/>
            <a:ext cx="1994095" cy="1797145"/>
          </a:xfrm>
          <a:prstGeom prst="rect">
            <a:avLst/>
          </a:prstGeom>
        </p:spPr>
      </p:pic>
      <p:pic>
        <p:nvPicPr>
          <p:cNvPr id="9" name="Picture 8">
            <a:extLst>
              <a:ext uri="{FF2B5EF4-FFF2-40B4-BE49-F238E27FC236}">
                <a16:creationId xmlns:a16="http://schemas.microsoft.com/office/drawing/2014/main" id="{AAD9468D-F85F-4D1E-BE18-57FE4D9954E7}"/>
              </a:ext>
            </a:extLst>
          </p:cNvPr>
          <p:cNvPicPr>
            <a:picLocks noChangeAspect="1"/>
          </p:cNvPicPr>
          <p:nvPr/>
        </p:nvPicPr>
        <p:blipFill rotWithShape="1">
          <a:blip r:embed="rId3"/>
          <a:srcRect l="10229" r="3988"/>
          <a:stretch/>
        </p:blipFill>
        <p:spPr>
          <a:xfrm rot="5400000">
            <a:off x="1243474" y="3459420"/>
            <a:ext cx="2358955" cy="3599620"/>
          </a:xfrm>
          <a:prstGeom prst="rect">
            <a:avLst/>
          </a:prstGeom>
        </p:spPr>
      </p:pic>
      <p:pic>
        <p:nvPicPr>
          <p:cNvPr id="11" name="Picture 10">
            <a:extLst>
              <a:ext uri="{FF2B5EF4-FFF2-40B4-BE49-F238E27FC236}">
                <a16:creationId xmlns:a16="http://schemas.microsoft.com/office/drawing/2014/main" id="{1F8E8599-8E4A-456A-9C1F-F37E1C4D066B}"/>
              </a:ext>
            </a:extLst>
          </p:cNvPr>
          <p:cNvPicPr>
            <a:picLocks noChangeAspect="1"/>
          </p:cNvPicPr>
          <p:nvPr/>
        </p:nvPicPr>
        <p:blipFill rotWithShape="1">
          <a:blip r:embed="rId4"/>
          <a:srcRect t="9353" r="1789" b="4966"/>
          <a:stretch/>
        </p:blipFill>
        <p:spPr>
          <a:xfrm>
            <a:off x="4501391" y="1477221"/>
            <a:ext cx="3599621" cy="1765578"/>
          </a:xfrm>
          <a:prstGeom prst="rect">
            <a:avLst/>
          </a:prstGeom>
        </p:spPr>
      </p:pic>
      <p:pic>
        <p:nvPicPr>
          <p:cNvPr id="13" name="Picture 12">
            <a:extLst>
              <a:ext uri="{FF2B5EF4-FFF2-40B4-BE49-F238E27FC236}">
                <a16:creationId xmlns:a16="http://schemas.microsoft.com/office/drawing/2014/main" id="{2095E216-35F6-4E4D-9957-2B070763BD84}"/>
              </a:ext>
            </a:extLst>
          </p:cNvPr>
          <p:cNvPicPr>
            <a:picLocks noChangeAspect="1"/>
          </p:cNvPicPr>
          <p:nvPr/>
        </p:nvPicPr>
        <p:blipFill rotWithShape="1">
          <a:blip r:embed="rId5"/>
          <a:srcRect l="22462" t="20150" r="25125" b="9782"/>
          <a:stretch/>
        </p:blipFill>
        <p:spPr>
          <a:xfrm>
            <a:off x="4752018" y="4109324"/>
            <a:ext cx="3531308" cy="2358955"/>
          </a:xfrm>
          <a:prstGeom prst="rect">
            <a:avLst/>
          </a:prstGeom>
        </p:spPr>
      </p:pic>
      <p:sp>
        <p:nvSpPr>
          <p:cNvPr id="14" name="TextBox 13">
            <a:extLst>
              <a:ext uri="{FF2B5EF4-FFF2-40B4-BE49-F238E27FC236}">
                <a16:creationId xmlns:a16="http://schemas.microsoft.com/office/drawing/2014/main" id="{77DE0265-619D-4C32-9D8C-4F5D7C289E26}"/>
              </a:ext>
            </a:extLst>
          </p:cNvPr>
          <p:cNvSpPr txBox="1"/>
          <p:nvPr/>
        </p:nvSpPr>
        <p:spPr>
          <a:xfrm>
            <a:off x="1453431" y="873099"/>
            <a:ext cx="2419350" cy="400110"/>
          </a:xfrm>
          <a:prstGeom prst="rect">
            <a:avLst/>
          </a:prstGeom>
          <a:noFill/>
        </p:spPr>
        <p:txBody>
          <a:bodyPr wrap="square" rtlCol="0">
            <a:spAutoFit/>
          </a:bodyPr>
          <a:lstStyle/>
          <a:p>
            <a:r>
              <a:rPr lang="en-GB" sz="2000" dirty="0">
                <a:solidFill>
                  <a:schemeClr val="accent1"/>
                </a:solidFill>
                <a:latin typeface="+mj-lt"/>
              </a:rPr>
              <a:t>Timetable</a:t>
            </a:r>
          </a:p>
        </p:txBody>
      </p:sp>
      <p:sp>
        <p:nvSpPr>
          <p:cNvPr id="16" name="TextBox 15">
            <a:extLst>
              <a:ext uri="{FF2B5EF4-FFF2-40B4-BE49-F238E27FC236}">
                <a16:creationId xmlns:a16="http://schemas.microsoft.com/office/drawing/2014/main" id="{F85BBDD4-5104-446A-B37F-F5BA2E2B5501}"/>
              </a:ext>
            </a:extLst>
          </p:cNvPr>
          <p:cNvSpPr txBox="1"/>
          <p:nvPr/>
        </p:nvSpPr>
        <p:spPr>
          <a:xfrm>
            <a:off x="8629434" y="873099"/>
            <a:ext cx="3310775" cy="1015663"/>
          </a:xfrm>
          <a:prstGeom prst="rect">
            <a:avLst/>
          </a:prstGeom>
          <a:noFill/>
        </p:spPr>
        <p:txBody>
          <a:bodyPr wrap="square" rtlCol="0">
            <a:spAutoFit/>
          </a:bodyPr>
          <a:lstStyle/>
          <a:p>
            <a:r>
              <a:rPr lang="en-GB" sz="2000" dirty="0">
                <a:solidFill>
                  <a:schemeClr val="accent1"/>
                </a:solidFill>
                <a:latin typeface="+mj-lt"/>
              </a:rPr>
              <a:t>Instagram - </a:t>
            </a:r>
            <a:r>
              <a:rPr lang="en-GB" sz="2000" dirty="0" err="1">
                <a:solidFill>
                  <a:schemeClr val="accent1"/>
                </a:solidFill>
                <a:latin typeface="+mj-lt"/>
              </a:rPr>
              <a:t>stratforduponavonprimary</a:t>
            </a:r>
            <a:endParaRPr lang="en-GB" sz="2000" dirty="0">
              <a:solidFill>
                <a:schemeClr val="accent1"/>
              </a:solidFill>
              <a:latin typeface="+mj-lt"/>
            </a:endParaRPr>
          </a:p>
          <a:p>
            <a:endParaRPr lang="en-GB" sz="2000" dirty="0">
              <a:solidFill>
                <a:schemeClr val="accent1"/>
              </a:solidFill>
              <a:latin typeface="+mj-lt"/>
            </a:endParaRPr>
          </a:p>
        </p:txBody>
      </p:sp>
      <p:sp>
        <p:nvSpPr>
          <p:cNvPr id="17" name="TextBox 16">
            <a:extLst>
              <a:ext uri="{FF2B5EF4-FFF2-40B4-BE49-F238E27FC236}">
                <a16:creationId xmlns:a16="http://schemas.microsoft.com/office/drawing/2014/main" id="{9450AFEE-1EF1-495B-95B9-D22BB38E01D3}"/>
              </a:ext>
            </a:extLst>
          </p:cNvPr>
          <p:cNvSpPr txBox="1"/>
          <p:nvPr/>
        </p:nvSpPr>
        <p:spPr>
          <a:xfrm>
            <a:off x="1573711" y="3569710"/>
            <a:ext cx="1168400" cy="369332"/>
          </a:xfrm>
          <a:prstGeom prst="rect">
            <a:avLst/>
          </a:prstGeom>
          <a:noFill/>
        </p:spPr>
        <p:txBody>
          <a:bodyPr wrap="square" rtlCol="0">
            <a:spAutoFit/>
          </a:bodyPr>
          <a:lstStyle/>
          <a:p>
            <a:r>
              <a:rPr lang="en-GB" dirty="0">
                <a:solidFill>
                  <a:schemeClr val="accent1"/>
                </a:solidFill>
                <a:latin typeface="+mj-lt"/>
              </a:rPr>
              <a:t>Website</a:t>
            </a:r>
          </a:p>
        </p:txBody>
      </p:sp>
      <p:pic>
        <p:nvPicPr>
          <p:cNvPr id="19" name="Picture 18">
            <a:extLst>
              <a:ext uri="{FF2B5EF4-FFF2-40B4-BE49-F238E27FC236}">
                <a16:creationId xmlns:a16="http://schemas.microsoft.com/office/drawing/2014/main" id="{3577172D-40A2-404C-AB02-6F4D6A42C719}"/>
              </a:ext>
            </a:extLst>
          </p:cNvPr>
          <p:cNvPicPr>
            <a:picLocks noChangeAspect="1"/>
          </p:cNvPicPr>
          <p:nvPr/>
        </p:nvPicPr>
        <p:blipFill rotWithShape="1">
          <a:blip r:embed="rId6"/>
          <a:srcRect l="285" t="21838" r="7635" b="10387"/>
          <a:stretch/>
        </p:blipFill>
        <p:spPr>
          <a:xfrm>
            <a:off x="9040903" y="4190099"/>
            <a:ext cx="1770004" cy="2424367"/>
          </a:xfrm>
          <a:prstGeom prst="rect">
            <a:avLst/>
          </a:prstGeom>
        </p:spPr>
      </p:pic>
      <p:sp>
        <p:nvSpPr>
          <p:cNvPr id="20" name="TextBox 19">
            <a:extLst>
              <a:ext uri="{FF2B5EF4-FFF2-40B4-BE49-F238E27FC236}">
                <a16:creationId xmlns:a16="http://schemas.microsoft.com/office/drawing/2014/main" id="{F564BB92-4CC9-4EDF-A13E-E883164D2466}"/>
              </a:ext>
            </a:extLst>
          </p:cNvPr>
          <p:cNvSpPr txBox="1"/>
          <p:nvPr/>
        </p:nvSpPr>
        <p:spPr>
          <a:xfrm>
            <a:off x="9349741" y="3615202"/>
            <a:ext cx="1331235" cy="400110"/>
          </a:xfrm>
          <a:prstGeom prst="rect">
            <a:avLst/>
          </a:prstGeom>
          <a:noFill/>
        </p:spPr>
        <p:txBody>
          <a:bodyPr wrap="square" rtlCol="0">
            <a:spAutoFit/>
          </a:bodyPr>
          <a:lstStyle/>
          <a:p>
            <a:r>
              <a:rPr lang="en-GB" sz="2000" dirty="0">
                <a:solidFill>
                  <a:schemeClr val="accent1"/>
                </a:solidFill>
                <a:latin typeface="+mj-lt"/>
              </a:rPr>
              <a:t>Emails</a:t>
            </a:r>
          </a:p>
        </p:txBody>
      </p:sp>
      <p:sp>
        <p:nvSpPr>
          <p:cNvPr id="22" name="Rectangle 21">
            <a:extLst>
              <a:ext uri="{FF2B5EF4-FFF2-40B4-BE49-F238E27FC236}">
                <a16:creationId xmlns:a16="http://schemas.microsoft.com/office/drawing/2014/main" id="{A80DCF93-499E-40C5-93DB-17E2DC7C478F}"/>
              </a:ext>
            </a:extLst>
          </p:cNvPr>
          <p:cNvSpPr/>
          <p:nvPr/>
        </p:nvSpPr>
        <p:spPr>
          <a:xfrm>
            <a:off x="5974812" y="3213555"/>
            <a:ext cx="1994095" cy="369332"/>
          </a:xfrm>
          <a:prstGeom prst="rect">
            <a:avLst/>
          </a:prstGeom>
        </p:spPr>
        <p:txBody>
          <a:bodyPr wrap="square">
            <a:spAutoFit/>
          </a:bodyPr>
          <a:lstStyle/>
          <a:p>
            <a:r>
              <a:rPr lang="en-GB" dirty="0"/>
              <a:t> </a:t>
            </a:r>
          </a:p>
        </p:txBody>
      </p:sp>
      <p:sp>
        <p:nvSpPr>
          <p:cNvPr id="5" name="TextBox 4">
            <a:extLst>
              <a:ext uri="{FF2B5EF4-FFF2-40B4-BE49-F238E27FC236}">
                <a16:creationId xmlns:a16="http://schemas.microsoft.com/office/drawing/2014/main" id="{D64BAB1D-28FF-4EBE-B143-BC6C555C3926}"/>
              </a:ext>
            </a:extLst>
          </p:cNvPr>
          <p:cNvSpPr txBox="1"/>
          <p:nvPr/>
        </p:nvSpPr>
        <p:spPr>
          <a:xfrm>
            <a:off x="5842707" y="3536027"/>
            <a:ext cx="1881809" cy="369332"/>
          </a:xfrm>
          <a:prstGeom prst="rect">
            <a:avLst/>
          </a:prstGeom>
          <a:noFill/>
        </p:spPr>
        <p:txBody>
          <a:bodyPr wrap="square" rtlCol="0">
            <a:spAutoFit/>
          </a:bodyPr>
          <a:lstStyle/>
          <a:p>
            <a:r>
              <a:rPr lang="en-GB" dirty="0">
                <a:solidFill>
                  <a:schemeClr val="accent1"/>
                </a:solidFill>
                <a:latin typeface="+mj-lt"/>
              </a:rPr>
              <a:t>Newsletter</a:t>
            </a:r>
          </a:p>
        </p:txBody>
      </p:sp>
      <p:pic>
        <p:nvPicPr>
          <p:cNvPr id="18" name="Picture 17">
            <a:extLst>
              <a:ext uri="{FF2B5EF4-FFF2-40B4-BE49-F238E27FC236}">
                <a16:creationId xmlns:a16="http://schemas.microsoft.com/office/drawing/2014/main" id="{588092B1-7029-45E4-BA21-25787A88C21D}"/>
              </a:ext>
            </a:extLst>
          </p:cNvPr>
          <p:cNvPicPr>
            <a:picLocks noChangeAspect="1"/>
          </p:cNvPicPr>
          <p:nvPr/>
        </p:nvPicPr>
        <p:blipFill>
          <a:blip r:embed="rId7"/>
          <a:stretch>
            <a:fillRect/>
          </a:stretch>
        </p:blipFill>
        <p:spPr>
          <a:xfrm>
            <a:off x="477817" y="1164013"/>
            <a:ext cx="3599621" cy="2426530"/>
          </a:xfrm>
          <a:prstGeom prst="rect">
            <a:avLst/>
          </a:prstGeom>
        </p:spPr>
      </p:pic>
    </p:spTree>
    <p:extLst>
      <p:ext uri="{BB962C8B-B14F-4D97-AF65-F5344CB8AC3E}">
        <p14:creationId xmlns:p14="http://schemas.microsoft.com/office/powerpoint/2010/main" val="90960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latin typeface="+mj-lt"/>
              </a:rPr>
              <a:t>Communication</a:t>
            </a:r>
            <a:r>
              <a:rPr lang="en-US" sz="4000" dirty="0"/>
              <a: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7" name="Rectangle 6"/>
          <p:cNvSpPr/>
          <p:nvPr/>
        </p:nvSpPr>
        <p:spPr>
          <a:xfrm>
            <a:off x="1319516" y="897003"/>
            <a:ext cx="9552967" cy="6401753"/>
          </a:xfrm>
          <a:prstGeom prst="rect">
            <a:avLst/>
          </a:prstGeom>
        </p:spPr>
        <p:txBody>
          <a:bodyPr wrap="square" lIns="91440" tIns="45720" rIns="91440" bIns="45720" anchor="t">
            <a:spAutoFit/>
          </a:bodyPr>
          <a:lstStyle/>
          <a:p>
            <a:pPr algn="ctr"/>
            <a:r>
              <a:rPr lang="en-GB" sz="2000" b="1" dirty="0">
                <a:solidFill>
                  <a:srgbClr val="00B050"/>
                </a:solidFill>
                <a:latin typeface="+mj-lt"/>
                <a:cs typeface="Century Gothic"/>
              </a:rPr>
              <a:t>We are always here to support and listen! </a:t>
            </a:r>
          </a:p>
          <a:p>
            <a:endParaRPr lang="en-GB" sz="2000" b="1" dirty="0">
              <a:solidFill>
                <a:srgbClr val="00B050"/>
              </a:solidFill>
              <a:latin typeface="+mj-lt"/>
              <a:cs typeface="Century Gothic"/>
            </a:endParaRPr>
          </a:p>
          <a:p>
            <a:r>
              <a:rPr lang="en-GB" dirty="0">
                <a:solidFill>
                  <a:schemeClr val="accent2"/>
                </a:solidFill>
                <a:latin typeface="+mj-lt"/>
                <a:cs typeface="Century Gothic"/>
              </a:rPr>
              <a:t>You will receive communication</a:t>
            </a:r>
            <a:r>
              <a:rPr lang="en-GB" b="1" dirty="0">
                <a:solidFill>
                  <a:schemeClr val="accent2"/>
                </a:solidFill>
                <a:latin typeface="+mj-lt"/>
                <a:cs typeface="Century Gothic"/>
              </a:rPr>
              <a:t> </a:t>
            </a:r>
            <a:r>
              <a:rPr lang="en-GB" dirty="0">
                <a:solidFill>
                  <a:schemeClr val="accent2"/>
                </a:solidFill>
                <a:latin typeface="+mj-lt"/>
                <a:cs typeface="Century Gothic"/>
              </a:rPr>
              <a:t>via parent letters, emails, weekly newsletter, ClassDojo (new for this year) and the school website. We will also share Year 1 news via the aforementioned platforms and Instagram!  </a:t>
            </a:r>
          </a:p>
          <a:p>
            <a:endParaRPr lang="en-GB" dirty="0">
              <a:solidFill>
                <a:schemeClr val="accent2"/>
              </a:solidFill>
              <a:latin typeface="+mj-lt"/>
              <a:cs typeface="Century Gothic"/>
            </a:endParaRPr>
          </a:p>
          <a:p>
            <a:r>
              <a:rPr lang="en-GB" dirty="0">
                <a:solidFill>
                  <a:schemeClr val="accent2"/>
                </a:solidFill>
                <a:latin typeface="+mj-lt"/>
                <a:cs typeface="Century Gothic"/>
              </a:rPr>
              <a:t>You can contact me via ClassDojo. We ask all parents to join – it’s free to sign up! If the matter is urgent please email </a:t>
            </a:r>
            <a:r>
              <a:rPr lang="en-GB" dirty="0">
                <a:solidFill>
                  <a:schemeClr val="accent2"/>
                </a:solidFill>
                <a:latin typeface="+mj-lt"/>
                <a:cs typeface="Century Gothic"/>
                <a:hlinkClick r:id="rId2"/>
              </a:rPr>
              <a:t>admin2042@welearn365.com</a:t>
            </a:r>
            <a:r>
              <a:rPr lang="en-GB" dirty="0">
                <a:solidFill>
                  <a:schemeClr val="accent2"/>
                </a:solidFill>
                <a:latin typeface="+mj-lt"/>
                <a:cs typeface="Century Gothic"/>
              </a:rPr>
              <a:t> and it will be forwarded on to me. Please note staff can only respond to emails/messages between 8am – 5pm (and not during direct teaching time).  Do regularly check ClassDojo for general class messages.</a:t>
            </a:r>
          </a:p>
          <a:p>
            <a:endParaRPr lang="en-GB" dirty="0">
              <a:solidFill>
                <a:schemeClr val="accent2"/>
              </a:solidFill>
              <a:latin typeface="+mj-lt"/>
              <a:cs typeface="Century Gothic"/>
            </a:endParaRPr>
          </a:p>
          <a:p>
            <a:r>
              <a:rPr lang="en-GB" dirty="0">
                <a:solidFill>
                  <a:schemeClr val="accent2"/>
                </a:solidFill>
                <a:latin typeface="+mj-lt"/>
                <a:cs typeface="Century Gothic"/>
              </a:rPr>
              <a:t>You can also talk to the member of staff on the gate in the morning about any general enquiries or seek me out at the end of the day. If you require an appointment to speak to me or any other member of staff, this can be arranged directly at the end of the day or via the school office. </a:t>
            </a:r>
          </a:p>
          <a:p>
            <a:endParaRPr lang="en-GB" dirty="0">
              <a:solidFill>
                <a:schemeClr val="accent2"/>
              </a:solidFill>
              <a:latin typeface="+mj-lt"/>
              <a:cs typeface="Century Gothic"/>
            </a:endParaRPr>
          </a:p>
          <a:p>
            <a:r>
              <a:rPr lang="en-GB" dirty="0">
                <a:solidFill>
                  <a:schemeClr val="accent2"/>
                </a:solidFill>
                <a:latin typeface="+mj-lt"/>
                <a:cs typeface="Century Gothic"/>
              </a:rPr>
              <a:t>​​Serious injuries will be either a phone call home or a face-to-face chat. Minor injuries such as cuts and grazes will be communicated via accident forms, which are given out at the end of the day</a:t>
            </a:r>
            <a:r>
              <a:rPr lang="en-GB" dirty="0">
                <a:solidFill>
                  <a:schemeClr val="accent2"/>
                </a:solidFill>
                <a:cs typeface="Century Gothic"/>
              </a:rPr>
              <a:t>.​​​</a:t>
            </a:r>
          </a:p>
          <a:p>
            <a:endParaRPr lang="en-GB" sz="2400" dirty="0">
              <a:solidFill>
                <a:schemeClr val="accent1"/>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latin typeface="+mj-lt"/>
              </a:rPr>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19</a:t>
            </a:fld>
            <a:endParaRPr lang="en-US" dirty="0"/>
          </a:p>
        </p:txBody>
      </p:sp>
      <p:sp>
        <p:nvSpPr>
          <p:cNvPr id="7" name="Rectangle 6"/>
          <p:cNvSpPr/>
          <p:nvPr/>
        </p:nvSpPr>
        <p:spPr>
          <a:xfrm>
            <a:off x="1782501" y="1434270"/>
            <a:ext cx="8893781" cy="3046988"/>
          </a:xfrm>
          <a:prstGeom prst="rect">
            <a:avLst/>
          </a:prstGeom>
        </p:spPr>
        <p:txBody>
          <a:bodyPr wrap="square" lIns="91440" tIns="45720" rIns="91440" bIns="45720" anchor="t">
            <a:spAutoFit/>
          </a:bodyPr>
          <a:lstStyle/>
          <a:p>
            <a:r>
              <a:rPr lang="en-GB" sz="2400" dirty="0">
                <a:solidFill>
                  <a:schemeClr val="accent2"/>
                </a:solidFill>
                <a:latin typeface="+mj-lt"/>
                <a:cs typeface="Century Gothic"/>
              </a:rPr>
              <a:t>Celebration Assembly:  Head Teacher’s Award, Learner of the Week, Well-being Warrior Respect Certificate.</a:t>
            </a:r>
          </a:p>
          <a:p>
            <a:endParaRPr lang="en-GB" sz="2400" dirty="0">
              <a:solidFill>
                <a:schemeClr val="accent2"/>
              </a:solidFill>
              <a:latin typeface="+mj-lt"/>
              <a:cs typeface="Century Gothic"/>
            </a:endParaRPr>
          </a:p>
          <a:p>
            <a:r>
              <a:rPr lang="en-GB" sz="2400" dirty="0">
                <a:solidFill>
                  <a:schemeClr val="accent2"/>
                </a:solidFill>
                <a:latin typeface="+mj-lt"/>
                <a:cs typeface="Century Gothic"/>
              </a:rPr>
              <a:t>Daily: Affirmations, Stickers, Dojo Points, House Points, Y1 WOW showcase and Year 1 </a:t>
            </a:r>
            <a:r>
              <a:rPr lang="en-GB" sz="2400" dirty="0" err="1">
                <a:solidFill>
                  <a:schemeClr val="accent2"/>
                </a:solidFill>
                <a:latin typeface="+mj-lt"/>
                <a:cs typeface="Century Gothic"/>
              </a:rPr>
              <a:t>Classdojo</a:t>
            </a:r>
            <a:r>
              <a:rPr lang="en-GB" sz="2400" dirty="0">
                <a:solidFill>
                  <a:schemeClr val="accent2"/>
                </a:solidFill>
                <a:latin typeface="+mj-lt"/>
                <a:cs typeface="Century Gothic"/>
              </a:rPr>
              <a:t> recognition</a:t>
            </a:r>
          </a:p>
          <a:p>
            <a:endParaRPr lang="en-GB" sz="2400" dirty="0">
              <a:solidFill>
                <a:schemeClr val="accent2"/>
              </a:solidFill>
              <a:latin typeface="+mj-lt"/>
              <a:cs typeface="Century Gothic"/>
            </a:endParaRPr>
          </a:p>
          <a:p>
            <a:r>
              <a:rPr lang="en-GB" sz="2400" dirty="0">
                <a:solidFill>
                  <a:schemeClr val="accent2"/>
                </a:solidFill>
                <a:latin typeface="+mj-lt"/>
                <a:cs typeface="Century Gothic"/>
              </a:rPr>
              <a:t>Newsletter, Website and Twitter </a:t>
            </a:r>
          </a:p>
          <a:p>
            <a:pPr marL="285750" indent="-285750">
              <a:buFont typeface="Arial" panose="020B0604020202020204" pitchFamily="34" charset="0"/>
              <a:buChar char="•"/>
            </a:pPr>
            <a:endParaRPr lang="en-GB" sz="2400" dirty="0"/>
          </a:p>
        </p:txBody>
      </p:sp>
      <p:pic>
        <p:nvPicPr>
          <p:cNvPr id="3" name="Picture 2">
            <a:extLst>
              <a:ext uri="{FF2B5EF4-FFF2-40B4-BE49-F238E27FC236}">
                <a16:creationId xmlns:a16="http://schemas.microsoft.com/office/drawing/2014/main" id="{A24E0FEF-34CC-4325-8A81-2C1DB933B20F}"/>
              </a:ext>
            </a:extLst>
          </p:cNvPr>
          <p:cNvPicPr>
            <a:picLocks noChangeAspect="1"/>
          </p:cNvPicPr>
          <p:nvPr/>
        </p:nvPicPr>
        <p:blipFill>
          <a:blip r:embed="rId2"/>
          <a:stretch>
            <a:fillRect/>
          </a:stretch>
        </p:blipFill>
        <p:spPr>
          <a:xfrm>
            <a:off x="1515718" y="4725038"/>
            <a:ext cx="1752600" cy="1733550"/>
          </a:xfrm>
          <a:prstGeom prst="rect">
            <a:avLst/>
          </a:prstGeom>
        </p:spPr>
      </p:pic>
      <p:pic>
        <p:nvPicPr>
          <p:cNvPr id="8" name="Picture 7">
            <a:extLst>
              <a:ext uri="{FF2B5EF4-FFF2-40B4-BE49-F238E27FC236}">
                <a16:creationId xmlns:a16="http://schemas.microsoft.com/office/drawing/2014/main" id="{159CE93A-264B-4158-B34A-77F192D7F9D4}"/>
              </a:ext>
            </a:extLst>
          </p:cNvPr>
          <p:cNvPicPr>
            <a:picLocks noChangeAspect="1"/>
          </p:cNvPicPr>
          <p:nvPr/>
        </p:nvPicPr>
        <p:blipFill rotWithShape="1">
          <a:blip r:embed="rId3"/>
          <a:srcRect l="12064" t="16175" r="18750" b="9829"/>
          <a:stretch/>
        </p:blipFill>
        <p:spPr>
          <a:xfrm>
            <a:off x="4054453" y="4765004"/>
            <a:ext cx="2743200" cy="1649546"/>
          </a:xfrm>
          <a:prstGeom prst="rect">
            <a:avLst/>
          </a:prstGeom>
        </p:spPr>
      </p:pic>
      <p:sp>
        <p:nvSpPr>
          <p:cNvPr id="9" name="TextBox 8">
            <a:extLst>
              <a:ext uri="{FF2B5EF4-FFF2-40B4-BE49-F238E27FC236}">
                <a16:creationId xmlns:a16="http://schemas.microsoft.com/office/drawing/2014/main" id="{1B4327DB-84F1-4F22-A3AA-4F7D479537EE}"/>
              </a:ext>
            </a:extLst>
          </p:cNvPr>
          <p:cNvSpPr txBox="1"/>
          <p:nvPr/>
        </p:nvSpPr>
        <p:spPr>
          <a:xfrm>
            <a:off x="7176264" y="4958469"/>
            <a:ext cx="3843131" cy="1077218"/>
          </a:xfrm>
          <a:prstGeom prst="rect">
            <a:avLst/>
          </a:prstGeom>
          <a:noFill/>
        </p:spPr>
        <p:txBody>
          <a:bodyPr wrap="square" rtlCol="0">
            <a:spAutoFit/>
          </a:bodyPr>
          <a:lstStyle/>
          <a:p>
            <a:r>
              <a:rPr lang="en-GB" sz="3200" dirty="0">
                <a:solidFill>
                  <a:srgbClr val="FFFF00"/>
                </a:solidFill>
                <a:latin typeface="+mj-lt"/>
              </a:rPr>
              <a:t>Shakespeare</a:t>
            </a:r>
            <a:r>
              <a:rPr lang="en-GB" sz="3200" dirty="0">
                <a:latin typeface="+mj-lt"/>
              </a:rPr>
              <a:t>   </a:t>
            </a:r>
            <a:r>
              <a:rPr lang="en-GB" sz="3200" dirty="0">
                <a:solidFill>
                  <a:srgbClr val="00B050"/>
                </a:solidFill>
                <a:latin typeface="+mj-lt"/>
              </a:rPr>
              <a:t>Hall</a:t>
            </a:r>
            <a:r>
              <a:rPr lang="en-GB" sz="3200" dirty="0">
                <a:latin typeface="+mj-lt"/>
              </a:rPr>
              <a:t> </a:t>
            </a:r>
            <a:r>
              <a:rPr lang="en-GB" sz="3200" dirty="0">
                <a:solidFill>
                  <a:srgbClr val="FF0000"/>
                </a:solidFill>
                <a:latin typeface="+mj-lt"/>
              </a:rPr>
              <a:t>Arden</a:t>
            </a:r>
            <a:r>
              <a:rPr lang="en-GB" sz="3200" dirty="0">
                <a:latin typeface="+mj-lt"/>
              </a:rPr>
              <a:t>    </a:t>
            </a:r>
            <a:r>
              <a:rPr lang="en-GB" sz="3200" dirty="0">
                <a:solidFill>
                  <a:srgbClr val="0070C0"/>
                </a:solidFill>
                <a:latin typeface="+mj-lt"/>
              </a:rPr>
              <a:t>Hathaway</a:t>
            </a:r>
          </a:p>
        </p:txBody>
      </p:sp>
    </p:spTree>
    <p:extLst>
      <p:ext uri="{BB962C8B-B14F-4D97-AF65-F5344CB8AC3E}">
        <p14:creationId xmlns:p14="http://schemas.microsoft.com/office/powerpoint/2010/main" val="176217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pPr algn="ctr"/>
            <a:r>
              <a:rPr lang="en-US" dirty="0"/>
              <a:t>Meet the teacher  </a:t>
            </a:r>
            <a:r>
              <a:rPr lang="en-US" dirty="0" err="1"/>
              <a:t>Ms</a:t>
            </a:r>
            <a:r>
              <a:rPr lang="en-US" dirty="0"/>
              <a:t> Desai</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357121"/>
            <a:ext cx="4949411" cy="3557714"/>
          </a:xfrm>
        </p:spPr>
        <p:txBody>
          <a:bodyPr>
            <a:normAutofit lnSpcReduction="10000"/>
          </a:bodyPr>
          <a:lstStyle/>
          <a:p>
            <a:pPr algn="ctr"/>
            <a:r>
              <a:rPr lang="en-US" sz="3200" dirty="0">
                <a:latin typeface="+mj-lt"/>
              </a:rPr>
              <a:t>Welcome to </a:t>
            </a:r>
            <a:r>
              <a:rPr lang="en-US" sz="3200">
                <a:latin typeface="+mj-lt"/>
              </a:rPr>
              <a:t>Year 1! </a:t>
            </a:r>
            <a:endParaRPr lang="en-US" sz="3200" dirty="0">
              <a:latin typeface="+mj-lt"/>
            </a:endParaRPr>
          </a:p>
          <a:p>
            <a:pPr algn="ctr"/>
            <a:r>
              <a:rPr lang="en-US" sz="3000" dirty="0">
                <a:latin typeface="+mj-lt"/>
              </a:rPr>
              <a:t>I am </a:t>
            </a:r>
            <a:r>
              <a:rPr lang="en-US" sz="3000" dirty="0" err="1">
                <a:latin typeface="+mj-lt"/>
              </a:rPr>
              <a:t>Ms</a:t>
            </a:r>
            <a:r>
              <a:rPr lang="en-US" sz="3000" dirty="0">
                <a:latin typeface="+mj-lt"/>
              </a:rPr>
              <a:t> Desai and I am the Year 1 teacher supported by </a:t>
            </a:r>
            <a:r>
              <a:rPr lang="en-US" sz="3000" dirty="0" err="1">
                <a:latin typeface="+mj-lt"/>
              </a:rPr>
              <a:t>Mrs</a:t>
            </a:r>
            <a:r>
              <a:rPr lang="en-US" sz="3000" dirty="0">
                <a:latin typeface="+mj-lt"/>
              </a:rPr>
              <a:t> Green (am) &amp; Miss Buchanan (pm). </a:t>
            </a:r>
            <a:r>
              <a:rPr lang="en-US" sz="3000" dirty="0" err="1">
                <a:latin typeface="+mj-lt"/>
              </a:rPr>
              <a:t>Mr</a:t>
            </a:r>
            <a:r>
              <a:rPr lang="en-US" sz="3000" dirty="0">
                <a:latin typeface="+mj-lt"/>
              </a:rPr>
              <a:t> Kelly will also be teaching one day per fortnight </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7" name="Picture 6">
            <a:extLst>
              <a:ext uri="{FF2B5EF4-FFF2-40B4-BE49-F238E27FC236}">
                <a16:creationId xmlns:a16="http://schemas.microsoft.com/office/drawing/2014/main" id="{194A8480-1342-417C-BB25-355A13D44E46}"/>
              </a:ext>
            </a:extLst>
          </p:cNvPr>
          <p:cNvPicPr>
            <a:picLocks noChangeAspect="1"/>
          </p:cNvPicPr>
          <p:nvPr/>
        </p:nvPicPr>
        <p:blipFill>
          <a:blip r:embed="rId2"/>
          <a:stretch>
            <a:fillRect/>
          </a:stretch>
        </p:blipFill>
        <p:spPr>
          <a:xfrm rot="737882">
            <a:off x="6934160" y="176966"/>
            <a:ext cx="1919901" cy="2396887"/>
          </a:xfrm>
          <a:prstGeom prst="rect">
            <a:avLst/>
          </a:prstGeom>
        </p:spPr>
      </p:pic>
      <p:pic>
        <p:nvPicPr>
          <p:cNvPr id="3" name="Picture 2">
            <a:extLst>
              <a:ext uri="{FF2B5EF4-FFF2-40B4-BE49-F238E27FC236}">
                <a16:creationId xmlns:a16="http://schemas.microsoft.com/office/drawing/2014/main" id="{B675EFF7-D7FC-4ADE-9807-D3AB085C99EA}"/>
              </a:ext>
            </a:extLst>
          </p:cNvPr>
          <p:cNvPicPr>
            <a:picLocks noChangeAspect="1"/>
          </p:cNvPicPr>
          <p:nvPr/>
        </p:nvPicPr>
        <p:blipFill>
          <a:blip r:embed="rId3"/>
          <a:stretch>
            <a:fillRect/>
          </a:stretch>
        </p:blipFill>
        <p:spPr>
          <a:xfrm>
            <a:off x="8937593" y="547051"/>
            <a:ext cx="2369204" cy="2633885"/>
          </a:xfrm>
          <a:prstGeom prst="rect">
            <a:avLst/>
          </a:prstGeom>
        </p:spPr>
      </p:pic>
      <p:pic>
        <p:nvPicPr>
          <p:cNvPr id="10" name="Picture Placeholder 9">
            <a:extLst>
              <a:ext uri="{FF2B5EF4-FFF2-40B4-BE49-F238E27FC236}">
                <a16:creationId xmlns:a16="http://schemas.microsoft.com/office/drawing/2014/main" id="{5C96578C-52EB-42CF-8055-FF0774DAD21E}"/>
              </a:ext>
            </a:extLst>
          </p:cNvPr>
          <p:cNvPicPr>
            <a:picLocks noGrp="1" noChangeAspect="1"/>
          </p:cNvPicPr>
          <p:nvPr>
            <p:ph type="pic" sz="quarter" idx="14"/>
          </p:nvPr>
        </p:nvPicPr>
        <p:blipFill>
          <a:blip r:embed="rId4"/>
          <a:srcRect t="4474" b="4474"/>
          <a:stretch>
            <a:fillRect/>
          </a:stretch>
        </p:blipFill>
        <p:spPr>
          <a:xfrm rot="720000">
            <a:off x="8531449" y="3313983"/>
            <a:ext cx="1937304" cy="2280940"/>
          </a:xfrm>
          <a:prstGeom prst="rect">
            <a:avLst/>
          </a:prstGeom>
        </p:spPr>
      </p:pic>
      <p:pic>
        <p:nvPicPr>
          <p:cNvPr id="8" name="Picture 7">
            <a:extLst>
              <a:ext uri="{FF2B5EF4-FFF2-40B4-BE49-F238E27FC236}">
                <a16:creationId xmlns:a16="http://schemas.microsoft.com/office/drawing/2014/main" id="{0F93845E-3840-4907-A66A-3EF8D034372A}"/>
              </a:ext>
            </a:extLst>
          </p:cNvPr>
          <p:cNvPicPr>
            <a:picLocks noChangeAspect="1"/>
          </p:cNvPicPr>
          <p:nvPr/>
        </p:nvPicPr>
        <p:blipFill>
          <a:blip r:embed="rId5"/>
          <a:stretch>
            <a:fillRect/>
          </a:stretch>
        </p:blipFill>
        <p:spPr>
          <a:xfrm rot="774980">
            <a:off x="6347486" y="2710661"/>
            <a:ext cx="1887523" cy="2463811"/>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dirty="0">
                <a:latin typeface="+mj-lt"/>
              </a:rPr>
              <a:t>Expectations</a:t>
            </a:r>
            <a:r>
              <a:rPr lang="en-US" sz="4000" dirty="0"/>
              <a:t>…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20</a:t>
            </a:fld>
            <a:endParaRPr lang="en-US" dirty="0"/>
          </a:p>
        </p:txBody>
      </p:sp>
      <p:sp>
        <p:nvSpPr>
          <p:cNvPr id="7" name="Rectangle 6"/>
          <p:cNvSpPr/>
          <p:nvPr/>
        </p:nvSpPr>
        <p:spPr>
          <a:xfrm>
            <a:off x="1955108" y="1041023"/>
            <a:ext cx="8726144" cy="6432530"/>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GB" sz="2000" dirty="0">
                <a:solidFill>
                  <a:schemeClr val="accent2"/>
                </a:solidFill>
                <a:latin typeface="+mj-lt"/>
                <a:cs typeface="Century Gothic"/>
              </a:rPr>
              <a:t>Behaviour – high expectations are required: in class, in playground, moving around school, on trips, when visitors are in and at after school clubs . Class contract and One School Rule of RESPECT!</a:t>
            </a:r>
          </a:p>
          <a:p>
            <a:endParaRPr lang="en-GB" sz="2000" dirty="0">
              <a:solidFill>
                <a:schemeClr val="accent2"/>
              </a:solidFill>
              <a:latin typeface="+mj-lt"/>
              <a:cs typeface="Century Gothic"/>
            </a:endParaRPr>
          </a:p>
          <a:p>
            <a:pPr marL="342900" indent="-342900">
              <a:buFont typeface="Wingdings" panose="05000000000000000000" pitchFamily="2" charset="2"/>
              <a:buChar char="Ø"/>
            </a:pPr>
            <a:r>
              <a:rPr lang="en-GB" sz="2000" dirty="0">
                <a:solidFill>
                  <a:schemeClr val="accent2"/>
                </a:solidFill>
                <a:latin typeface="+mj-lt"/>
                <a:cs typeface="Century Gothic"/>
              </a:rPr>
              <a:t>ClassDojo points and house points.</a:t>
            </a:r>
          </a:p>
          <a:p>
            <a:endParaRPr lang="en-GB" sz="2000" dirty="0">
              <a:solidFill>
                <a:schemeClr val="accent2"/>
              </a:solidFill>
              <a:latin typeface="+mj-lt"/>
              <a:cs typeface="Century Gothic"/>
            </a:endParaRPr>
          </a:p>
          <a:p>
            <a:pPr marL="342900" indent="-342900">
              <a:buFont typeface="Wingdings" panose="05000000000000000000" pitchFamily="2" charset="2"/>
              <a:buChar char="Ø"/>
            </a:pPr>
            <a:r>
              <a:rPr lang="en-GB" sz="2000" dirty="0">
                <a:solidFill>
                  <a:schemeClr val="accent2"/>
                </a:solidFill>
                <a:latin typeface="+mj-lt"/>
                <a:cs typeface="Century Gothic"/>
              </a:rPr>
              <a:t>Please clearly label all uniform and personal items and it is the children's responsibility to look after these.</a:t>
            </a:r>
          </a:p>
          <a:p>
            <a:endParaRPr lang="en-GB" sz="2000" dirty="0">
              <a:solidFill>
                <a:schemeClr val="accent2"/>
              </a:solidFill>
              <a:latin typeface="+mj-lt"/>
              <a:cs typeface="Century Gothic"/>
            </a:endParaRPr>
          </a:p>
          <a:p>
            <a:pPr marL="342900" indent="-342900">
              <a:buFont typeface="Wingdings" panose="05000000000000000000" pitchFamily="2" charset="2"/>
              <a:buChar char="Ø"/>
            </a:pPr>
            <a:r>
              <a:rPr lang="en-GB" sz="2000" dirty="0">
                <a:solidFill>
                  <a:schemeClr val="accent2"/>
                </a:solidFill>
                <a:latin typeface="+mj-lt"/>
                <a:cs typeface="Century Gothic"/>
              </a:rPr>
              <a:t>We are proud of our presentation: in school and when completing homework.</a:t>
            </a:r>
          </a:p>
          <a:p>
            <a:endParaRPr lang="en-GB" sz="2000" dirty="0">
              <a:solidFill>
                <a:schemeClr val="accent2"/>
              </a:solidFill>
              <a:latin typeface="+mj-lt"/>
              <a:cs typeface="Century Gothic"/>
            </a:endParaRPr>
          </a:p>
          <a:p>
            <a:pPr marL="342900" indent="-342900">
              <a:buFont typeface="Wingdings" panose="05000000000000000000" pitchFamily="2" charset="2"/>
              <a:buChar char="Ø"/>
            </a:pPr>
            <a:r>
              <a:rPr lang="en-GB" sz="2000" dirty="0">
                <a:solidFill>
                  <a:schemeClr val="accent2"/>
                </a:solidFill>
                <a:latin typeface="+mj-lt"/>
                <a:cs typeface="Century Gothic"/>
              </a:rPr>
              <a:t>Promoting independence: encourage children to organise themselves for a successful day; to inform staff when they need a book changed, need to hand in a letter, bring sheets and uniform home, hand homework in; taking ownership, building greater self-esteem and sense of achievement.</a:t>
            </a:r>
          </a:p>
          <a:p>
            <a:endParaRPr lang="en-GB" sz="2400" dirty="0">
              <a:solidFill>
                <a:schemeClr val="accent1"/>
              </a:solidFill>
              <a:latin typeface="+mj-lt"/>
              <a:cs typeface="Century Gothic"/>
            </a:endParaRPr>
          </a:p>
          <a:p>
            <a:r>
              <a:rPr lang="en-GB" sz="2400" dirty="0">
                <a:solidFill>
                  <a:srgbClr val="00B0F0"/>
                </a:solidFill>
                <a:latin typeface="+mj-lt"/>
                <a:cs typeface="Century Gothic"/>
              </a:rPr>
              <a:t>.</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latin typeface="+mj-lt"/>
              </a:rPr>
              <a:t>Final points of importance…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21</a:t>
            </a:fld>
            <a:endParaRPr lang="en-US" dirty="0"/>
          </a:p>
        </p:txBody>
      </p:sp>
      <p:sp>
        <p:nvSpPr>
          <p:cNvPr id="7" name="Rectangle 6"/>
          <p:cNvSpPr/>
          <p:nvPr/>
        </p:nvSpPr>
        <p:spPr>
          <a:xfrm>
            <a:off x="1927411" y="547051"/>
            <a:ext cx="9557459" cy="5840573"/>
          </a:xfrm>
          <a:prstGeom prst="rect">
            <a:avLst/>
          </a:prstGeom>
        </p:spPr>
        <p:txBody>
          <a:bodyPr wrap="square" lIns="91440" tIns="45720" rIns="91440" bIns="45720" anchor="t">
            <a:spAutoFit/>
          </a:bodyPr>
          <a:lstStyle/>
          <a:p>
            <a:endParaRPr lang="en-US" sz="2000" b="1" dirty="0">
              <a:solidFill>
                <a:schemeClr val="accent2"/>
              </a:solidFill>
              <a:latin typeface="Century Gothic"/>
              <a:cs typeface="Century Gothic"/>
            </a:endParaRPr>
          </a:p>
          <a:p>
            <a:endParaRPr lang="en-US" sz="2000" dirty="0">
              <a:solidFill>
                <a:schemeClr val="accent2"/>
              </a:solidFill>
              <a:latin typeface="+mj-lt"/>
              <a:cs typeface="Century Gothic"/>
            </a:endParaRPr>
          </a:p>
          <a:p>
            <a:pPr marL="342900" indent="-342900">
              <a:buFont typeface="Wingdings" panose="05000000000000000000" pitchFamily="2" charset="2"/>
              <a:buChar char="Ø"/>
            </a:pPr>
            <a:r>
              <a:rPr lang="en-US" sz="2000" dirty="0" err="1">
                <a:solidFill>
                  <a:schemeClr val="accent2"/>
                </a:solidFill>
                <a:latin typeface="+mj-lt"/>
                <a:cs typeface="Century Gothic"/>
              </a:rPr>
              <a:t>ParentPay</a:t>
            </a:r>
            <a:r>
              <a:rPr lang="en-US" sz="2000" dirty="0">
                <a:solidFill>
                  <a:schemeClr val="accent2"/>
                </a:solidFill>
                <a:latin typeface="+mj-lt"/>
                <a:cs typeface="Century Gothic"/>
              </a:rPr>
              <a:t> – lunches and trip payments</a:t>
            </a:r>
          </a:p>
          <a:p>
            <a:pPr marL="342900" indent="-342900">
              <a:buFont typeface="Wingdings" panose="05000000000000000000" pitchFamily="2" charset="2"/>
              <a:buChar char="Ø"/>
            </a:pPr>
            <a:endParaRPr lang="en-US" sz="2000" dirty="0">
              <a:solidFill>
                <a:schemeClr val="accent2"/>
              </a:solidFill>
              <a:latin typeface="+mj-lt"/>
              <a:cs typeface="Century Gothic"/>
            </a:endParaRPr>
          </a:p>
          <a:p>
            <a:pPr marL="342900" indent="-342900">
              <a:buFont typeface="Wingdings" panose="05000000000000000000" pitchFamily="2" charset="2"/>
              <a:buChar char="Ø"/>
            </a:pPr>
            <a:r>
              <a:rPr lang="en-US" sz="2000" dirty="0">
                <a:solidFill>
                  <a:schemeClr val="accent2"/>
                </a:solidFill>
                <a:latin typeface="+mj-lt"/>
                <a:cs typeface="Century Gothic"/>
              </a:rPr>
              <a:t>Medicines – Only prescribed medicines with child’s name are permitted. They must be handed to the office. No medicines should be left in a child’s bag.</a:t>
            </a:r>
            <a:endParaRPr lang="en-GB" sz="2000" dirty="0">
              <a:solidFill>
                <a:schemeClr val="accent2"/>
              </a:solidFill>
              <a:latin typeface="+mj-lt"/>
              <a:cs typeface="Century Gothic"/>
            </a:endParaRPr>
          </a:p>
          <a:p>
            <a:endParaRPr lang="en-US" sz="2000" dirty="0">
              <a:solidFill>
                <a:schemeClr val="accent2"/>
              </a:solidFill>
              <a:latin typeface="+mj-lt"/>
              <a:cs typeface="Century Gothic"/>
            </a:endParaRPr>
          </a:p>
          <a:p>
            <a:pPr marL="342900" indent="-342900">
              <a:buFont typeface="Wingdings" panose="05000000000000000000" pitchFamily="2" charset="2"/>
              <a:buChar char="Ø"/>
            </a:pPr>
            <a:r>
              <a:rPr lang="en-GB" sz="2000" dirty="0">
                <a:solidFill>
                  <a:schemeClr val="accent2"/>
                </a:solidFill>
                <a:latin typeface="+mj-lt"/>
                <a:cs typeface="Century Gothic"/>
              </a:rPr>
              <a:t>School uniform/PE kit/ snack pots should all be clearly labelled and it is the children's responsibility to look after these.</a:t>
            </a:r>
          </a:p>
          <a:p>
            <a:r>
              <a:rPr lang="en-GB" sz="2000" dirty="0">
                <a:solidFill>
                  <a:schemeClr val="accent2"/>
                </a:solidFill>
                <a:latin typeface="+mj-lt"/>
                <a:cs typeface="Century Gothic"/>
              </a:rPr>
              <a:t> </a:t>
            </a:r>
            <a:endParaRPr lang="en-US" sz="2000" dirty="0">
              <a:solidFill>
                <a:schemeClr val="accent2"/>
              </a:solidFill>
              <a:latin typeface="+mj-lt"/>
              <a:cs typeface="Century Gothic"/>
            </a:endParaRPr>
          </a:p>
          <a:p>
            <a:pPr marL="342900" indent="-342900">
              <a:buFont typeface="Wingdings" panose="05000000000000000000" pitchFamily="2" charset="2"/>
              <a:buChar char="Ø"/>
            </a:pPr>
            <a:r>
              <a:rPr lang="en-US" sz="2000" dirty="0">
                <a:solidFill>
                  <a:schemeClr val="accent2"/>
                </a:solidFill>
                <a:latin typeface="+mj-lt"/>
                <a:cs typeface="Century Gothic"/>
              </a:rPr>
              <a:t>Healthy snacks – NUT FREE! No sweets or chocolate</a:t>
            </a:r>
          </a:p>
          <a:p>
            <a:endParaRPr lang="en-US" sz="2000" dirty="0">
              <a:solidFill>
                <a:schemeClr val="accent2"/>
              </a:solidFill>
              <a:latin typeface="+mj-lt"/>
              <a:cs typeface="Century Gothic"/>
            </a:endParaRPr>
          </a:p>
          <a:p>
            <a:pPr marL="342900" indent="-342900">
              <a:buFont typeface="Wingdings" panose="05000000000000000000" pitchFamily="2" charset="2"/>
              <a:buChar char="Ø"/>
            </a:pPr>
            <a:r>
              <a:rPr lang="en-US" sz="2000" dirty="0">
                <a:solidFill>
                  <a:schemeClr val="accent2"/>
                </a:solidFill>
                <a:latin typeface="+mj-lt"/>
                <a:cs typeface="Century Gothic"/>
              </a:rPr>
              <a:t>In accordance to new statutory guidance holidays/leave of absence will NOT be granted except in exceptional circumstances.</a:t>
            </a:r>
          </a:p>
          <a:p>
            <a:pPr marL="342900" indent="-342900">
              <a:buFont typeface="Wingdings" panose="05000000000000000000" pitchFamily="2" charset="2"/>
              <a:buChar char="Ø"/>
            </a:pPr>
            <a:endParaRPr lang="en-US" sz="2000" dirty="0">
              <a:solidFill>
                <a:schemeClr val="accent2"/>
              </a:solidFill>
              <a:latin typeface="+mj-lt"/>
              <a:cs typeface="Century Gothic"/>
            </a:endParaRPr>
          </a:p>
          <a:p>
            <a:pPr marL="342900" indent="-342900">
              <a:buFont typeface="Wingdings" panose="05000000000000000000" pitchFamily="2" charset="2"/>
              <a:buChar char="Ø"/>
            </a:pPr>
            <a:r>
              <a:rPr lang="en-US" sz="2000" dirty="0">
                <a:solidFill>
                  <a:schemeClr val="accent2"/>
                </a:solidFill>
                <a:latin typeface="+mj-lt"/>
                <a:cs typeface="Century Gothic"/>
              </a:rPr>
              <a:t>RESPECT – the one school rule </a:t>
            </a:r>
            <a:endParaRPr lang="en-US" sz="2000" dirty="0">
              <a:solidFill>
                <a:schemeClr val="accent2"/>
              </a:solidFill>
              <a:latin typeface="+mj-lt"/>
              <a:ea typeface="+mn-lt"/>
              <a:cs typeface="+mn-lt"/>
            </a:endParaRP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latin typeface="+mj-lt"/>
              </a:rPr>
              <a:t>Additional Support/Concerns DSL</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22</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827039" y="1690615"/>
            <a:ext cx="10780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000" dirty="0">
                <a:solidFill>
                  <a:schemeClr val="accent1"/>
                </a:solidFill>
                <a:latin typeface="+mj-lt"/>
                <a:ea typeface="Segoe UI"/>
                <a:cs typeface="Segoe UI"/>
              </a:rPr>
              <a:t>The DSL team are always welcoming and can support you with your concerns.</a:t>
            </a:r>
            <a:r>
              <a:rPr lang="en-US" sz="2000" dirty="0">
                <a:solidFill>
                  <a:schemeClr val="accent1"/>
                </a:solidFill>
                <a:latin typeface="+mj-lt"/>
                <a:ea typeface="Segoe UI"/>
                <a:cs typeface="Segoe UI"/>
              </a:rPr>
              <a:t>​</a:t>
            </a:r>
            <a:endParaRPr lang="en-US" sz="2000" dirty="0">
              <a:solidFill>
                <a:schemeClr val="accent1"/>
              </a:solidFill>
              <a:latin typeface="+mj-lt"/>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89C9EF9D-6B8E-421E-A18D-ECF292E3D913}"/>
              </a:ext>
            </a:extLst>
          </p:cNvPr>
          <p:cNvPicPr>
            <a:picLocks noChangeAspect="1"/>
          </p:cNvPicPr>
          <p:nvPr/>
        </p:nvPicPr>
        <p:blipFill rotWithShape="1">
          <a:blip r:embed="rId2"/>
          <a:srcRect l="33371" t="30385" r="17934" b="19496"/>
          <a:stretch/>
        </p:blipFill>
        <p:spPr>
          <a:xfrm>
            <a:off x="3127512" y="2300558"/>
            <a:ext cx="5936975" cy="3435432"/>
          </a:xfrm>
          <a:prstGeom prst="rect">
            <a:avLst/>
          </a:prstGeom>
        </p:spPr>
      </p:pic>
      <p:sp>
        <p:nvSpPr>
          <p:cNvPr id="10" name="TextBox 9">
            <a:extLst>
              <a:ext uri="{FF2B5EF4-FFF2-40B4-BE49-F238E27FC236}">
                <a16:creationId xmlns:a16="http://schemas.microsoft.com/office/drawing/2014/main" id="{5DA1815A-88AE-49A7-BB92-EF3477A79D34}"/>
              </a:ext>
            </a:extLst>
          </p:cNvPr>
          <p:cNvSpPr txBox="1"/>
          <p:nvPr/>
        </p:nvSpPr>
        <p:spPr>
          <a:xfrm>
            <a:off x="2199434" y="5858326"/>
            <a:ext cx="7550757" cy="677108"/>
          </a:xfrm>
          <a:prstGeom prst="rect">
            <a:avLst/>
          </a:prstGeom>
          <a:noFill/>
        </p:spPr>
        <p:txBody>
          <a:bodyPr wrap="square" rtlCol="0">
            <a:spAutoFit/>
          </a:bodyPr>
          <a:lstStyle/>
          <a:p>
            <a:pPr algn="ctr"/>
            <a:r>
              <a:rPr lang="en-GB" dirty="0">
                <a:solidFill>
                  <a:schemeClr val="accent1"/>
                </a:solidFill>
                <a:latin typeface="+mj-lt"/>
              </a:rPr>
              <a:t>Please call or email the office to </a:t>
            </a:r>
            <a:r>
              <a:rPr lang="en-GB" sz="2000" dirty="0">
                <a:solidFill>
                  <a:schemeClr val="accent1"/>
                </a:solidFill>
                <a:latin typeface="+mj-lt"/>
              </a:rPr>
              <a:t>arrange</a:t>
            </a:r>
            <a:r>
              <a:rPr lang="en-GB" dirty="0">
                <a:solidFill>
                  <a:schemeClr val="accent1"/>
                </a:solidFill>
                <a:latin typeface="+mj-lt"/>
              </a:rPr>
              <a:t> to speak to one of the DSL team </a:t>
            </a:r>
          </a:p>
        </p:txBody>
      </p:sp>
    </p:spTree>
    <p:extLst>
      <p:ext uri="{BB962C8B-B14F-4D97-AF65-F5344CB8AC3E}">
        <p14:creationId xmlns:p14="http://schemas.microsoft.com/office/powerpoint/2010/main" val="197619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fontScale="90000"/>
          </a:bodyPr>
          <a:lstStyle/>
          <a:p>
            <a:r>
              <a:rPr lang="en-US" dirty="0"/>
              <a:t>Any Questions?</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r>
              <a:rPr lang="en-US" sz="4800" dirty="0">
                <a:latin typeface="+mj-lt"/>
              </a:rPr>
              <a:t>Thank you! </a:t>
            </a:r>
          </a:p>
        </p:txBody>
      </p:sp>
      <p:pic>
        <p:nvPicPr>
          <p:cNvPr id="10" name="Picture Placeholder 9">
            <a:extLst>
              <a:ext uri="{FF2B5EF4-FFF2-40B4-BE49-F238E27FC236}">
                <a16:creationId xmlns:a16="http://schemas.microsoft.com/office/drawing/2014/main" id="{94B66968-70BD-4772-8B05-E0574744C31B}"/>
              </a:ext>
            </a:extLst>
          </p:cNvPr>
          <p:cNvPicPr>
            <a:picLocks noGrp="1" noChangeAspect="1"/>
          </p:cNvPicPr>
          <p:nvPr>
            <p:ph type="pic" sz="quarter" idx="13"/>
          </p:nvPr>
        </p:nvPicPr>
        <p:blipFill rotWithShape="1">
          <a:blip r:embed="rId2"/>
          <a:srcRect l="12138" t="6802" r="20529" b="160"/>
          <a:stretch/>
        </p:blipFill>
        <p:spPr>
          <a:xfrm rot="20954427">
            <a:off x="369260" y="2386582"/>
            <a:ext cx="4437853" cy="2885127"/>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583680" cy="652865"/>
          </a:xfrm>
        </p:spPr>
        <p:txBody>
          <a:bodyPr>
            <a:noAutofit/>
          </a:bodyPr>
          <a:lstStyle/>
          <a:p>
            <a:pPr algn="ctr"/>
            <a:r>
              <a:rPr lang="en-US" sz="4000" dirty="0">
                <a:latin typeface="+mj-lt"/>
              </a:rPr>
              <a:t>A Typical Day in Year 1…</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317811" y="979468"/>
            <a:ext cx="9845931" cy="5509200"/>
          </a:xfrm>
          <a:prstGeom prst="rect">
            <a:avLst/>
          </a:prstGeom>
        </p:spPr>
        <p:txBody>
          <a:bodyPr wrap="square" lIns="91440" tIns="45720" rIns="91440" bIns="45720" anchor="t">
            <a:spAutoFit/>
          </a:bodyPr>
          <a:lstStyle/>
          <a:p>
            <a:pPr algn="ctr"/>
            <a:r>
              <a:rPr lang="en-GB" sz="2400" b="1" i="1" dirty="0">
                <a:solidFill>
                  <a:schemeClr val="accent2"/>
                </a:solidFill>
                <a:latin typeface="+mj-lt"/>
              </a:rPr>
              <a:t>Year 1 is exciting and action-packed with many thrilling learning adventures along the way!  </a:t>
            </a:r>
          </a:p>
          <a:p>
            <a:endParaRPr lang="en-GB" sz="2400" b="1" dirty="0">
              <a:solidFill>
                <a:schemeClr val="accent2"/>
              </a:solidFill>
              <a:latin typeface="+mj-lt"/>
            </a:endParaRPr>
          </a:p>
          <a:p>
            <a:r>
              <a:rPr lang="en-GB" sz="2400" dirty="0">
                <a:solidFill>
                  <a:schemeClr val="accent2"/>
                </a:solidFill>
                <a:latin typeface="+mj-lt"/>
              </a:rPr>
              <a:t>A typical day begins with the gate opening at 8.40 am.  Children enter school via the KS1 door, with school officially starting at 8.55 am - all children are expected to be in class for registration. Upon arrival, book bags are placed in the drawers outside Year 1 and coats on named pegs. The children will begin the day with an early morning activity during registration time. </a:t>
            </a:r>
          </a:p>
          <a:p>
            <a:endParaRPr lang="en-GB" sz="2400" dirty="0">
              <a:solidFill>
                <a:schemeClr val="accent2"/>
              </a:solidFill>
              <a:latin typeface="+mj-lt"/>
            </a:endParaRPr>
          </a:p>
          <a:p>
            <a:r>
              <a:rPr lang="en-GB" sz="2400" dirty="0">
                <a:solidFill>
                  <a:schemeClr val="accent2"/>
                </a:solidFill>
                <a:latin typeface="+mj-lt"/>
              </a:rPr>
              <a:t>Children will then move straight into morning lessons of maths, phonics and English. Enhanced provisions will also be in place during these lessons to support learning. The afternoon runs similarly to the morning, with theme-based learning. </a:t>
            </a:r>
            <a:endParaRPr lang="en-US" sz="2400" dirty="0">
              <a:solidFill>
                <a:schemeClr val="accent2"/>
              </a:solidFill>
              <a:latin typeface="+mj-lt"/>
            </a:endParaRPr>
          </a:p>
          <a:p>
            <a:endParaRPr lang="en-US" sz="1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3E323-5E54-456C-A5F0-A69335F37A3C}"/>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07654346-AC2E-4011-B2AA-86B5FC98A8F7}"/>
              </a:ext>
            </a:extLst>
          </p:cNvPr>
          <p:cNvSpPr>
            <a:spLocks noGrp="1"/>
          </p:cNvSpPr>
          <p:nvPr>
            <p:ph type="title"/>
          </p:nvPr>
        </p:nvSpPr>
        <p:spPr>
          <a:xfrm rot="21180000">
            <a:off x="880817" y="338804"/>
            <a:ext cx="3126242" cy="1325563"/>
          </a:xfrm>
        </p:spPr>
        <p:txBody>
          <a:bodyPr/>
          <a:lstStyle/>
          <a:p>
            <a:r>
              <a:rPr lang="en-GB" dirty="0"/>
              <a:t>Afternoon</a:t>
            </a:r>
          </a:p>
        </p:txBody>
      </p:sp>
      <p:sp>
        <p:nvSpPr>
          <p:cNvPr id="5" name="Content Placeholder 4">
            <a:extLst>
              <a:ext uri="{FF2B5EF4-FFF2-40B4-BE49-F238E27FC236}">
                <a16:creationId xmlns:a16="http://schemas.microsoft.com/office/drawing/2014/main" id="{68CC7EFF-8E8E-4E1F-9732-11F325F90467}"/>
              </a:ext>
            </a:extLst>
          </p:cNvPr>
          <p:cNvSpPr>
            <a:spLocks noGrp="1"/>
          </p:cNvSpPr>
          <p:nvPr>
            <p:ph idx="1"/>
          </p:nvPr>
        </p:nvSpPr>
        <p:spPr>
          <a:xfrm>
            <a:off x="2146852" y="1736386"/>
            <a:ext cx="9233452" cy="4392000"/>
          </a:xfrm>
        </p:spPr>
        <p:txBody>
          <a:bodyPr>
            <a:normAutofit/>
          </a:bodyPr>
          <a:lstStyle/>
          <a:p>
            <a:pPr marL="0" indent="0">
              <a:lnSpc>
                <a:spcPct val="100000"/>
              </a:lnSpc>
              <a:buNone/>
            </a:pPr>
            <a:endParaRPr lang="en-GB" sz="2200" dirty="0">
              <a:solidFill>
                <a:schemeClr val="accent1"/>
              </a:solidFill>
              <a:latin typeface="+mj-lt"/>
            </a:endParaRPr>
          </a:p>
          <a:p>
            <a:endParaRPr lang="en-GB" dirty="0"/>
          </a:p>
        </p:txBody>
      </p:sp>
      <p:sp>
        <p:nvSpPr>
          <p:cNvPr id="7" name="Rectangle 6">
            <a:extLst>
              <a:ext uri="{FF2B5EF4-FFF2-40B4-BE49-F238E27FC236}">
                <a16:creationId xmlns:a16="http://schemas.microsoft.com/office/drawing/2014/main" id="{F91F68A0-6D5C-4463-B428-B30DA91E2E21}"/>
              </a:ext>
            </a:extLst>
          </p:cNvPr>
          <p:cNvSpPr/>
          <p:nvPr/>
        </p:nvSpPr>
        <p:spPr>
          <a:xfrm>
            <a:off x="2021840" y="1803942"/>
            <a:ext cx="9141903" cy="3262432"/>
          </a:xfrm>
          <a:prstGeom prst="rect">
            <a:avLst/>
          </a:prstGeom>
        </p:spPr>
        <p:txBody>
          <a:bodyPr wrap="square">
            <a:spAutoFit/>
          </a:bodyPr>
          <a:lstStyle/>
          <a:p>
            <a:r>
              <a:rPr lang="en-GB" sz="2400" dirty="0">
                <a:solidFill>
                  <a:schemeClr val="accent2"/>
                </a:solidFill>
                <a:latin typeface="+mj-lt"/>
              </a:rPr>
              <a:t>The afternoon starter focuses on Mastering Maths. Children will then move into the foundation subjects. Continuous provisions will run alongside teacher-led activities.</a:t>
            </a:r>
            <a:br>
              <a:rPr lang="en-GB" sz="2400" dirty="0">
                <a:solidFill>
                  <a:schemeClr val="accent2"/>
                </a:solidFill>
                <a:latin typeface="+mj-lt"/>
              </a:rPr>
            </a:br>
            <a:br>
              <a:rPr lang="en-GB" sz="2400" dirty="0">
                <a:solidFill>
                  <a:schemeClr val="accent2"/>
                </a:solidFill>
                <a:latin typeface="+mj-lt"/>
              </a:rPr>
            </a:br>
            <a:r>
              <a:rPr lang="en-GB" sz="2400" dirty="0">
                <a:solidFill>
                  <a:schemeClr val="accent2"/>
                </a:solidFill>
                <a:latin typeface="+mj-lt"/>
              </a:rPr>
              <a:t>Towards the end of the day, we will read a story and sing! Throughout the week, the children have daily handwriting practice and whole class/ guided reading.​ </a:t>
            </a:r>
          </a:p>
          <a:p>
            <a:endParaRPr lang="en-GB" sz="2400" dirty="0">
              <a:solidFill>
                <a:schemeClr val="accent2"/>
              </a:solidFill>
              <a:latin typeface="+mj-lt"/>
            </a:endParaRPr>
          </a:p>
          <a:p>
            <a:endParaRPr lang="en-US" sz="1400" dirty="0">
              <a:solidFill>
                <a:schemeClr val="accent1"/>
              </a:solidFill>
            </a:endParaRPr>
          </a:p>
        </p:txBody>
      </p:sp>
    </p:spTree>
    <p:extLst>
      <p:ext uri="{BB962C8B-B14F-4D97-AF65-F5344CB8AC3E}">
        <p14:creationId xmlns:p14="http://schemas.microsoft.com/office/powerpoint/2010/main" val="227690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A9F199-247B-4799-940D-8825B6F851EF}"/>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a:extLst>
              <a:ext uri="{FF2B5EF4-FFF2-40B4-BE49-F238E27FC236}">
                <a16:creationId xmlns:a16="http://schemas.microsoft.com/office/drawing/2014/main" id="{E319D7B6-F08D-46B0-8818-5BE735FF6D31}"/>
              </a:ext>
            </a:extLst>
          </p:cNvPr>
          <p:cNvSpPr>
            <a:spLocks noGrp="1"/>
          </p:cNvSpPr>
          <p:nvPr>
            <p:ph type="title"/>
          </p:nvPr>
        </p:nvSpPr>
        <p:spPr>
          <a:xfrm rot="21180000">
            <a:off x="272225" y="88997"/>
            <a:ext cx="4391191" cy="1592051"/>
          </a:xfrm>
        </p:spPr>
        <p:txBody>
          <a:bodyPr/>
          <a:lstStyle/>
          <a:p>
            <a:r>
              <a:rPr lang="en-GB" dirty="0"/>
              <a:t>Learning through play</a:t>
            </a:r>
          </a:p>
        </p:txBody>
      </p:sp>
      <p:sp>
        <p:nvSpPr>
          <p:cNvPr id="5" name="Rectangle 4">
            <a:extLst>
              <a:ext uri="{FF2B5EF4-FFF2-40B4-BE49-F238E27FC236}">
                <a16:creationId xmlns:a16="http://schemas.microsoft.com/office/drawing/2014/main" id="{3A503B11-ADA8-41F7-8B48-C4BCF65C4B86}"/>
              </a:ext>
            </a:extLst>
          </p:cNvPr>
          <p:cNvSpPr/>
          <p:nvPr/>
        </p:nvSpPr>
        <p:spPr>
          <a:xfrm>
            <a:off x="5487781" y="843677"/>
            <a:ext cx="6512640" cy="5170646"/>
          </a:xfrm>
          <a:prstGeom prst="rect">
            <a:avLst/>
          </a:prstGeom>
        </p:spPr>
        <p:txBody>
          <a:bodyPr wrap="square">
            <a:spAutoFit/>
          </a:bodyPr>
          <a:lstStyle/>
          <a:p>
            <a:pPr algn="ctr"/>
            <a:r>
              <a:rPr lang="en-US" sz="2200" b="1" dirty="0">
                <a:solidFill>
                  <a:schemeClr val="accent1"/>
                </a:solidFill>
                <a:latin typeface="+mj-lt"/>
                <a:cs typeface="Century Gothic"/>
              </a:rPr>
              <a:t>Continuous provision</a:t>
            </a:r>
          </a:p>
          <a:p>
            <a:endParaRPr lang="en-US" sz="2200" dirty="0">
              <a:solidFill>
                <a:schemeClr val="accent1"/>
              </a:solidFill>
              <a:latin typeface="+mj-lt"/>
              <a:cs typeface="Century Gothic"/>
            </a:endParaRPr>
          </a:p>
          <a:p>
            <a:r>
              <a:rPr lang="en-US" sz="2200" dirty="0">
                <a:solidFill>
                  <a:schemeClr val="accent2"/>
                </a:solidFill>
                <a:latin typeface="+mj-lt"/>
                <a:cs typeface="Century Gothic"/>
              </a:rPr>
              <a:t>In </a:t>
            </a:r>
            <a:r>
              <a:rPr lang="en-GB" sz="2200" dirty="0">
                <a:solidFill>
                  <a:schemeClr val="accent2"/>
                </a:solidFill>
                <a:latin typeface="+mj-lt"/>
                <a:cs typeface="Century Gothic"/>
              </a:rPr>
              <a:t>Year 1, there is a focus on learning through play. This allows the children to develop their independence, resilience, and determination, whilst covering all areas of the curriculum. The classroom is set up with a variety of resources that the children can access to facilitate their learning.</a:t>
            </a:r>
          </a:p>
          <a:p>
            <a:endParaRPr lang="en-GB" sz="2200" dirty="0">
              <a:solidFill>
                <a:schemeClr val="accent2"/>
              </a:solidFill>
              <a:latin typeface="+mj-lt"/>
              <a:cs typeface="Century Gothic"/>
            </a:endParaRPr>
          </a:p>
          <a:p>
            <a:r>
              <a:rPr lang="en-GB" sz="2200" dirty="0">
                <a:solidFill>
                  <a:schemeClr val="accent2"/>
                </a:solidFill>
                <a:latin typeface="+mj-lt"/>
                <a:cs typeface="Century Gothic"/>
              </a:rPr>
              <a:t>Each week, the children will have independent challenges to complete. These challenges are linked to the teacher-led input and theme. In addition to the challenges, children will also complete learning tasks with adult support.. </a:t>
            </a:r>
          </a:p>
        </p:txBody>
      </p:sp>
      <p:pic>
        <p:nvPicPr>
          <p:cNvPr id="6" name="Picture 5">
            <a:extLst>
              <a:ext uri="{FF2B5EF4-FFF2-40B4-BE49-F238E27FC236}">
                <a16:creationId xmlns:a16="http://schemas.microsoft.com/office/drawing/2014/main" id="{3F539C7B-ACED-4E17-BC4E-80CD41B7B3BB}"/>
              </a:ext>
            </a:extLst>
          </p:cNvPr>
          <p:cNvPicPr>
            <a:picLocks noChangeAspect="1"/>
          </p:cNvPicPr>
          <p:nvPr/>
        </p:nvPicPr>
        <p:blipFill>
          <a:blip r:embed="rId2"/>
          <a:stretch>
            <a:fillRect/>
          </a:stretch>
        </p:blipFill>
        <p:spPr>
          <a:xfrm>
            <a:off x="386000" y="1942690"/>
            <a:ext cx="4815920" cy="4374435"/>
          </a:xfrm>
          <a:prstGeom prst="rect">
            <a:avLst/>
          </a:prstGeom>
        </p:spPr>
      </p:pic>
    </p:spTree>
    <p:extLst>
      <p:ext uri="{BB962C8B-B14F-4D97-AF65-F5344CB8AC3E}">
        <p14:creationId xmlns:p14="http://schemas.microsoft.com/office/powerpoint/2010/main" val="55256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842951" y="3508"/>
            <a:ext cx="8506097" cy="652865"/>
          </a:xfrm>
        </p:spPr>
        <p:txBody>
          <a:bodyPr>
            <a:noAutofit/>
          </a:bodyPr>
          <a:lstStyle/>
          <a:p>
            <a:pPr algn="ctr"/>
            <a:r>
              <a:rPr lang="en-US" sz="4000" dirty="0">
                <a:latin typeface="+mj-lt"/>
              </a:rPr>
              <a:t>Weekly timetable</a:t>
            </a:r>
          </a:p>
        </p:txBody>
      </p:sp>
      <p:pic>
        <p:nvPicPr>
          <p:cNvPr id="3" name="Picture 2">
            <a:extLst>
              <a:ext uri="{FF2B5EF4-FFF2-40B4-BE49-F238E27FC236}">
                <a16:creationId xmlns:a16="http://schemas.microsoft.com/office/drawing/2014/main" id="{FCABCE66-A68A-43A6-B204-DE12FB613C40}"/>
              </a:ext>
            </a:extLst>
          </p:cNvPr>
          <p:cNvPicPr>
            <a:picLocks noChangeAspect="1"/>
          </p:cNvPicPr>
          <p:nvPr/>
        </p:nvPicPr>
        <p:blipFill>
          <a:blip r:embed="rId2"/>
          <a:stretch>
            <a:fillRect/>
          </a:stretch>
        </p:blipFill>
        <p:spPr>
          <a:xfrm>
            <a:off x="1902338" y="656373"/>
            <a:ext cx="8387322" cy="5774449"/>
          </a:xfrm>
          <a:prstGeom prst="rect">
            <a:avLst/>
          </a:prstGeom>
        </p:spPr>
      </p:pic>
    </p:spTree>
    <p:extLst>
      <p:ext uri="{BB962C8B-B14F-4D97-AF65-F5344CB8AC3E}">
        <p14:creationId xmlns:p14="http://schemas.microsoft.com/office/powerpoint/2010/main" val="55391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842951" y="3508"/>
            <a:ext cx="8506097" cy="652865"/>
          </a:xfrm>
        </p:spPr>
        <p:txBody>
          <a:bodyPr>
            <a:noAutofit/>
          </a:bodyPr>
          <a:lstStyle/>
          <a:p>
            <a:pPr algn="ctr"/>
            <a:r>
              <a:rPr lang="en-US" sz="4000" dirty="0">
                <a:latin typeface="+mj-lt"/>
              </a:rPr>
              <a:t>Weekly timetable</a:t>
            </a:r>
          </a:p>
        </p:txBody>
      </p:sp>
      <p:pic>
        <p:nvPicPr>
          <p:cNvPr id="2" name="Picture 1">
            <a:extLst>
              <a:ext uri="{FF2B5EF4-FFF2-40B4-BE49-F238E27FC236}">
                <a16:creationId xmlns:a16="http://schemas.microsoft.com/office/drawing/2014/main" id="{0DA448B1-1A18-430F-9E38-4F1EE86900E5}"/>
              </a:ext>
            </a:extLst>
          </p:cNvPr>
          <p:cNvPicPr>
            <a:picLocks noChangeAspect="1"/>
          </p:cNvPicPr>
          <p:nvPr/>
        </p:nvPicPr>
        <p:blipFill>
          <a:blip r:embed="rId2"/>
          <a:stretch>
            <a:fillRect/>
          </a:stretch>
        </p:blipFill>
        <p:spPr>
          <a:xfrm>
            <a:off x="1842950" y="750716"/>
            <a:ext cx="8506097" cy="5909220"/>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1903-6225-4AD2-B3B9-E7592D9CBC24}"/>
              </a:ext>
            </a:extLst>
          </p:cNvPr>
          <p:cNvSpPr>
            <a:spLocks noGrp="1"/>
          </p:cNvSpPr>
          <p:nvPr>
            <p:ph type="title"/>
          </p:nvPr>
        </p:nvSpPr>
        <p:spPr>
          <a:xfrm>
            <a:off x="2715370" y="289807"/>
            <a:ext cx="7106699" cy="832104"/>
          </a:xfrm>
        </p:spPr>
        <p:txBody>
          <a:bodyPr>
            <a:noAutofit/>
          </a:bodyPr>
          <a:lstStyle/>
          <a:p>
            <a:pPr algn="ctr"/>
            <a:r>
              <a:rPr lang="en-GB" sz="2800" dirty="0">
                <a:latin typeface="+mj-lt"/>
              </a:rPr>
              <a:t>Year 1’s Creative Learning Themes and Texts for 2025-2026</a:t>
            </a:r>
          </a:p>
        </p:txBody>
      </p:sp>
      <p:sp>
        <p:nvSpPr>
          <p:cNvPr id="4" name="Slide Number Placeholder 3">
            <a:extLst>
              <a:ext uri="{FF2B5EF4-FFF2-40B4-BE49-F238E27FC236}">
                <a16:creationId xmlns:a16="http://schemas.microsoft.com/office/drawing/2014/main" id="{862712B4-5EB2-45CE-ACD9-817C7FE65321}"/>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pic>
        <p:nvPicPr>
          <p:cNvPr id="7" name="Picture 6">
            <a:extLst>
              <a:ext uri="{FF2B5EF4-FFF2-40B4-BE49-F238E27FC236}">
                <a16:creationId xmlns:a16="http://schemas.microsoft.com/office/drawing/2014/main" id="{54D43AEC-3821-40D5-90D1-390F98918786}"/>
              </a:ext>
            </a:extLst>
          </p:cNvPr>
          <p:cNvPicPr>
            <a:picLocks noChangeAspect="1"/>
          </p:cNvPicPr>
          <p:nvPr/>
        </p:nvPicPr>
        <p:blipFill>
          <a:blip r:embed="rId2"/>
          <a:stretch>
            <a:fillRect/>
          </a:stretch>
        </p:blipFill>
        <p:spPr>
          <a:xfrm>
            <a:off x="1483361" y="1600042"/>
            <a:ext cx="9570718" cy="1828958"/>
          </a:xfrm>
          <a:prstGeom prst="rect">
            <a:avLst/>
          </a:prstGeom>
        </p:spPr>
      </p:pic>
      <p:pic>
        <p:nvPicPr>
          <p:cNvPr id="9" name="Picture 8">
            <a:extLst>
              <a:ext uri="{FF2B5EF4-FFF2-40B4-BE49-F238E27FC236}">
                <a16:creationId xmlns:a16="http://schemas.microsoft.com/office/drawing/2014/main" id="{9E7EE493-49A1-4279-84F3-F4B6EACDE0B5}"/>
              </a:ext>
            </a:extLst>
          </p:cNvPr>
          <p:cNvPicPr>
            <a:picLocks noChangeAspect="1"/>
          </p:cNvPicPr>
          <p:nvPr/>
        </p:nvPicPr>
        <p:blipFill>
          <a:blip r:embed="rId3"/>
          <a:stretch>
            <a:fillRect/>
          </a:stretch>
        </p:blipFill>
        <p:spPr>
          <a:xfrm>
            <a:off x="1483361" y="3764166"/>
            <a:ext cx="9570718" cy="1828958"/>
          </a:xfrm>
          <a:prstGeom prst="rect">
            <a:avLst/>
          </a:prstGeom>
        </p:spPr>
      </p:pic>
    </p:spTree>
    <p:extLst>
      <p:ext uri="{BB962C8B-B14F-4D97-AF65-F5344CB8AC3E}">
        <p14:creationId xmlns:p14="http://schemas.microsoft.com/office/powerpoint/2010/main" val="383321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779A43-1A83-4C4C-822C-CC58B0AE588F}"/>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a:extLst>
              <a:ext uri="{FF2B5EF4-FFF2-40B4-BE49-F238E27FC236}">
                <a16:creationId xmlns:a16="http://schemas.microsoft.com/office/drawing/2014/main" id="{85E0C7A9-4C0F-4D84-A2AF-C82ED9541A8F}"/>
              </a:ext>
            </a:extLst>
          </p:cNvPr>
          <p:cNvSpPr>
            <a:spLocks noGrp="1"/>
          </p:cNvSpPr>
          <p:nvPr>
            <p:ph type="title"/>
          </p:nvPr>
        </p:nvSpPr>
        <p:spPr/>
        <p:txBody>
          <a:bodyPr>
            <a:normAutofit/>
          </a:bodyPr>
          <a:lstStyle/>
          <a:p>
            <a:r>
              <a:rPr lang="en-GB" dirty="0"/>
              <a:t> Maths – </a:t>
            </a:r>
            <a:r>
              <a:rPr lang="en-GB" sz="3100" b="0" dirty="0"/>
              <a:t>Scheme of learning</a:t>
            </a:r>
          </a:p>
        </p:txBody>
      </p:sp>
      <p:sp>
        <p:nvSpPr>
          <p:cNvPr id="6" name="TextBox 5">
            <a:extLst>
              <a:ext uri="{FF2B5EF4-FFF2-40B4-BE49-F238E27FC236}">
                <a16:creationId xmlns:a16="http://schemas.microsoft.com/office/drawing/2014/main" id="{FAFE5EF3-4FD3-4629-BA91-4C286B007B4B}"/>
              </a:ext>
            </a:extLst>
          </p:cNvPr>
          <p:cNvSpPr txBox="1"/>
          <p:nvPr/>
        </p:nvSpPr>
        <p:spPr>
          <a:xfrm>
            <a:off x="99768" y="1782395"/>
            <a:ext cx="3972976" cy="1569660"/>
          </a:xfrm>
          <a:prstGeom prst="rect">
            <a:avLst/>
          </a:prstGeom>
          <a:noFill/>
        </p:spPr>
        <p:txBody>
          <a:bodyPr wrap="square" rtlCol="0">
            <a:spAutoFit/>
          </a:bodyPr>
          <a:lstStyle/>
          <a:p>
            <a:pPr algn="ctr"/>
            <a:r>
              <a:rPr lang="en-GB" sz="2400" b="1" i="1" dirty="0">
                <a:solidFill>
                  <a:schemeClr val="accent3"/>
                </a:solidFill>
                <a:latin typeface="+mj-lt"/>
              </a:rPr>
              <a:t>Autumn</a:t>
            </a:r>
          </a:p>
          <a:p>
            <a:pPr algn="ctr"/>
            <a:r>
              <a:rPr lang="en-GB" sz="2400" dirty="0">
                <a:solidFill>
                  <a:schemeClr val="accent1"/>
                </a:solidFill>
                <a:latin typeface="+mj-lt"/>
              </a:rPr>
              <a:t>Place Value</a:t>
            </a:r>
          </a:p>
          <a:p>
            <a:pPr algn="ctr"/>
            <a:r>
              <a:rPr lang="en-GB" sz="2400" dirty="0">
                <a:solidFill>
                  <a:schemeClr val="accent1"/>
                </a:solidFill>
                <a:latin typeface="+mj-lt"/>
              </a:rPr>
              <a:t>Addition and Subtraction</a:t>
            </a:r>
          </a:p>
          <a:p>
            <a:pPr algn="ctr"/>
            <a:r>
              <a:rPr lang="en-GB" sz="2400" dirty="0">
                <a:solidFill>
                  <a:schemeClr val="accent1"/>
                </a:solidFill>
                <a:latin typeface="+mj-lt"/>
              </a:rPr>
              <a:t>Shape</a:t>
            </a:r>
          </a:p>
        </p:txBody>
      </p:sp>
      <p:sp>
        <p:nvSpPr>
          <p:cNvPr id="7" name="TextBox 6">
            <a:extLst>
              <a:ext uri="{FF2B5EF4-FFF2-40B4-BE49-F238E27FC236}">
                <a16:creationId xmlns:a16="http://schemas.microsoft.com/office/drawing/2014/main" id="{64090DEB-035C-4F73-A42C-64E585A9343B}"/>
              </a:ext>
            </a:extLst>
          </p:cNvPr>
          <p:cNvSpPr txBox="1"/>
          <p:nvPr/>
        </p:nvSpPr>
        <p:spPr>
          <a:xfrm>
            <a:off x="4020946" y="1757389"/>
            <a:ext cx="4400511" cy="2585323"/>
          </a:xfrm>
          <a:prstGeom prst="rect">
            <a:avLst/>
          </a:prstGeom>
          <a:noFill/>
        </p:spPr>
        <p:txBody>
          <a:bodyPr wrap="square" rtlCol="0">
            <a:spAutoFit/>
          </a:bodyPr>
          <a:lstStyle/>
          <a:p>
            <a:pPr algn="ctr"/>
            <a:r>
              <a:rPr lang="en-GB" sz="2400" b="1" i="1" dirty="0">
                <a:solidFill>
                  <a:schemeClr val="accent3"/>
                </a:solidFill>
                <a:latin typeface="+mj-lt"/>
              </a:rPr>
              <a:t>Spring</a:t>
            </a:r>
          </a:p>
          <a:p>
            <a:pPr algn="ctr"/>
            <a:r>
              <a:rPr lang="en-GB" sz="2400" dirty="0">
                <a:solidFill>
                  <a:schemeClr val="accent1"/>
                </a:solidFill>
                <a:latin typeface="+mj-lt"/>
              </a:rPr>
              <a:t>Place Value</a:t>
            </a:r>
          </a:p>
          <a:p>
            <a:pPr algn="ctr"/>
            <a:r>
              <a:rPr lang="en-GB" sz="2400" dirty="0">
                <a:solidFill>
                  <a:schemeClr val="accent1"/>
                </a:solidFill>
                <a:latin typeface="+mj-lt"/>
              </a:rPr>
              <a:t>Addition and Subtraction</a:t>
            </a:r>
          </a:p>
          <a:p>
            <a:pPr algn="ctr"/>
            <a:r>
              <a:rPr lang="en-GB" sz="2400" dirty="0">
                <a:solidFill>
                  <a:schemeClr val="accent1"/>
                </a:solidFill>
                <a:latin typeface="+mj-lt"/>
              </a:rPr>
              <a:t>Place Value</a:t>
            </a:r>
          </a:p>
          <a:p>
            <a:pPr algn="ctr"/>
            <a:r>
              <a:rPr lang="en-GB" sz="2400" dirty="0">
                <a:solidFill>
                  <a:schemeClr val="accent1"/>
                </a:solidFill>
                <a:latin typeface="+mj-lt"/>
              </a:rPr>
              <a:t>Length &amp; Perimeter</a:t>
            </a:r>
          </a:p>
          <a:p>
            <a:pPr algn="ctr"/>
            <a:r>
              <a:rPr lang="en-GB" sz="2400" dirty="0">
                <a:solidFill>
                  <a:schemeClr val="accent1"/>
                </a:solidFill>
                <a:latin typeface="+mj-lt"/>
              </a:rPr>
              <a:t>Mass &amp; Volume</a:t>
            </a:r>
          </a:p>
          <a:p>
            <a:endParaRPr lang="en-GB" dirty="0"/>
          </a:p>
        </p:txBody>
      </p:sp>
      <p:sp>
        <p:nvSpPr>
          <p:cNvPr id="8" name="TextBox 7">
            <a:extLst>
              <a:ext uri="{FF2B5EF4-FFF2-40B4-BE49-F238E27FC236}">
                <a16:creationId xmlns:a16="http://schemas.microsoft.com/office/drawing/2014/main" id="{E4E9F0C4-2DED-4743-B6DF-E33FB30B55C3}"/>
              </a:ext>
            </a:extLst>
          </p:cNvPr>
          <p:cNvSpPr txBox="1"/>
          <p:nvPr/>
        </p:nvSpPr>
        <p:spPr>
          <a:xfrm>
            <a:off x="8322197" y="1782395"/>
            <a:ext cx="3635365" cy="2677656"/>
          </a:xfrm>
          <a:prstGeom prst="rect">
            <a:avLst/>
          </a:prstGeom>
          <a:noFill/>
        </p:spPr>
        <p:txBody>
          <a:bodyPr wrap="square" rtlCol="0">
            <a:spAutoFit/>
          </a:bodyPr>
          <a:lstStyle/>
          <a:p>
            <a:pPr algn="ctr"/>
            <a:r>
              <a:rPr lang="en-GB" sz="2400" b="1" i="1" dirty="0">
                <a:solidFill>
                  <a:schemeClr val="accent3"/>
                </a:solidFill>
                <a:latin typeface="+mj-lt"/>
              </a:rPr>
              <a:t>Summer</a:t>
            </a:r>
          </a:p>
          <a:p>
            <a:pPr algn="ctr"/>
            <a:r>
              <a:rPr lang="en-GB" sz="2400" dirty="0">
                <a:solidFill>
                  <a:schemeClr val="accent1"/>
                </a:solidFill>
                <a:latin typeface="+mj-lt"/>
              </a:rPr>
              <a:t>Multiplication &amp; Division</a:t>
            </a:r>
          </a:p>
          <a:p>
            <a:pPr algn="ctr"/>
            <a:r>
              <a:rPr lang="en-GB" sz="2400" dirty="0">
                <a:solidFill>
                  <a:schemeClr val="accent1"/>
                </a:solidFill>
                <a:latin typeface="+mj-lt"/>
              </a:rPr>
              <a:t>Fractions </a:t>
            </a:r>
          </a:p>
          <a:p>
            <a:pPr algn="ctr"/>
            <a:r>
              <a:rPr lang="en-GB" sz="2400" dirty="0">
                <a:solidFill>
                  <a:schemeClr val="accent1"/>
                </a:solidFill>
                <a:latin typeface="+mj-lt"/>
              </a:rPr>
              <a:t>Position &amp; Direction</a:t>
            </a:r>
          </a:p>
          <a:p>
            <a:pPr algn="ctr"/>
            <a:r>
              <a:rPr lang="en-GB" sz="2400" dirty="0">
                <a:solidFill>
                  <a:schemeClr val="accent1"/>
                </a:solidFill>
                <a:latin typeface="+mj-lt"/>
              </a:rPr>
              <a:t>Place Value</a:t>
            </a:r>
          </a:p>
          <a:p>
            <a:pPr algn="ctr"/>
            <a:r>
              <a:rPr lang="en-GB" sz="2400" dirty="0">
                <a:solidFill>
                  <a:schemeClr val="accent1"/>
                </a:solidFill>
                <a:latin typeface="+mj-lt"/>
              </a:rPr>
              <a:t>Money</a:t>
            </a:r>
          </a:p>
          <a:p>
            <a:pPr algn="ctr"/>
            <a:r>
              <a:rPr lang="en-GB" sz="2400" dirty="0">
                <a:solidFill>
                  <a:schemeClr val="accent1"/>
                </a:solidFill>
                <a:latin typeface="+mj-lt"/>
              </a:rPr>
              <a:t>Time</a:t>
            </a:r>
          </a:p>
        </p:txBody>
      </p:sp>
      <p:sp>
        <p:nvSpPr>
          <p:cNvPr id="9" name="TextBox 8">
            <a:extLst>
              <a:ext uri="{FF2B5EF4-FFF2-40B4-BE49-F238E27FC236}">
                <a16:creationId xmlns:a16="http://schemas.microsoft.com/office/drawing/2014/main" id="{2990B526-9276-4D04-AA90-8689BD00196A}"/>
              </a:ext>
            </a:extLst>
          </p:cNvPr>
          <p:cNvSpPr txBox="1"/>
          <p:nvPr/>
        </p:nvSpPr>
        <p:spPr>
          <a:xfrm>
            <a:off x="2501333" y="4761421"/>
            <a:ext cx="7688177" cy="1015663"/>
          </a:xfrm>
          <a:prstGeom prst="rect">
            <a:avLst/>
          </a:prstGeom>
          <a:noFill/>
        </p:spPr>
        <p:txBody>
          <a:bodyPr wrap="square" rtlCol="0">
            <a:spAutoFit/>
          </a:bodyPr>
          <a:lstStyle/>
          <a:p>
            <a:r>
              <a:rPr lang="en-GB" sz="2000" dirty="0">
                <a:solidFill>
                  <a:schemeClr val="accent1"/>
                </a:solidFill>
                <a:latin typeface="+mj-lt"/>
              </a:rPr>
              <a:t>Maths Mastery deepens children’s mathematical understanding and knowledge, providing meaningful opportunities to apply learnt skills.  </a:t>
            </a:r>
          </a:p>
        </p:txBody>
      </p:sp>
    </p:spTree>
    <p:extLst>
      <p:ext uri="{BB962C8B-B14F-4D97-AF65-F5344CB8AC3E}">
        <p14:creationId xmlns:p14="http://schemas.microsoft.com/office/powerpoint/2010/main" val="3800274995"/>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3" ma:contentTypeDescription="Create a new document." ma:contentTypeScope="" ma:versionID="38b682f14f951fc150bd683627ee7979">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b8b85e5704805d8862b01f8930ec17c2"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d0e8d27a-50f9-429f-b61d-ed34d081fc50"/>
    <ds:schemaRef ds:uri="d1e27a1f-343e-4e43-95a6-4c64462a35bf"/>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EFC6CB59-2E77-45F4-8D59-0683271FBD0F}"/>
</file>

<file path=docProps/app.xml><?xml version="1.0" encoding="utf-8"?>
<Properties xmlns="http://schemas.openxmlformats.org/officeDocument/2006/extended-properties" xmlns:vt="http://schemas.openxmlformats.org/officeDocument/2006/docPropsVTypes">
  <Template>Elementary school presentation</Template>
  <TotalTime>0</TotalTime>
  <Words>1753</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Comic Sans MS</vt:lpstr>
      <vt:lpstr>Franklin Gothic Book</vt:lpstr>
      <vt:lpstr>Segoe UI</vt:lpstr>
      <vt:lpstr>Wingdings</vt:lpstr>
      <vt:lpstr>Office Theme</vt:lpstr>
      <vt:lpstr>Welcome to Year 1!</vt:lpstr>
      <vt:lpstr>Meet the teacher  Ms Desai</vt:lpstr>
      <vt:lpstr>A Typical Day in Year 1…</vt:lpstr>
      <vt:lpstr>Afternoon</vt:lpstr>
      <vt:lpstr>Learning through play</vt:lpstr>
      <vt:lpstr>Weekly timetable</vt:lpstr>
      <vt:lpstr>Weekly timetable</vt:lpstr>
      <vt:lpstr>Year 1’s Creative Learning Themes and Texts for 2025-2026</vt:lpstr>
      <vt:lpstr> Maths – Scheme of learning</vt:lpstr>
      <vt:lpstr>Topic Learning</vt:lpstr>
      <vt:lpstr>PE and Outdoor Learning</vt:lpstr>
      <vt:lpstr>Trips &amp; Visitors...</vt:lpstr>
      <vt:lpstr>Assessment…</vt:lpstr>
      <vt:lpstr>Home Learning…</vt:lpstr>
      <vt:lpstr>PowerPoint Presentation</vt:lpstr>
      <vt:lpstr>PowerPoint Presentation</vt:lpstr>
      <vt:lpstr>Communication…</vt:lpstr>
      <vt:lpstr>Communication…</vt:lpstr>
      <vt:lpstr> Celebrating Success…</vt:lpstr>
      <vt:lpstr> Expectations… </vt:lpstr>
      <vt:lpstr>Final points of importance… </vt:lpstr>
      <vt:lpstr>Additional Support/Concerns DSL</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2025-09-05T06:33:55Z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